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1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79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92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09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88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7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16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61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3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35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1D1E-C46D-794C-AE1A-1EAA3490BAC8}" type="datetimeFigureOut">
              <a:rPr lang="it-IT" smtClean="0"/>
              <a:t>06/05/15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ECDC-4077-F643-B71A-A4610D6075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42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Working</a:t>
            </a:r>
            <a:r>
              <a:rPr lang="it-IT" dirty="0" smtClean="0"/>
              <a:t> Group 1:</a:t>
            </a:r>
            <a:br>
              <a:rPr lang="it-IT" dirty="0" smtClean="0"/>
            </a:br>
            <a:r>
              <a:rPr lang="it-IT" dirty="0" smtClean="0"/>
              <a:t>Noncommutative </a:t>
            </a:r>
            <a:r>
              <a:rPr lang="it-IT" dirty="0" err="1" smtClean="0"/>
              <a:t>Geometry</a:t>
            </a:r>
            <a:r>
              <a:rPr lang="it-IT" dirty="0" smtClean="0"/>
              <a:t> Applications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790571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it-IT" dirty="0" err="1" smtClean="0"/>
              <a:t>Proposed</a:t>
            </a:r>
            <a:r>
              <a:rPr lang="it-IT" dirty="0" smtClean="0"/>
              <a:t> WG Leader G. </a:t>
            </a:r>
            <a:r>
              <a:rPr lang="it-IT" dirty="0" err="1" smtClean="0"/>
              <a:t>Zoupanos</a:t>
            </a:r>
            <a:endParaRPr lang="it-IT" dirty="0" smtClean="0"/>
          </a:p>
          <a:p>
            <a:r>
              <a:rPr lang="it-IT" dirty="0" smtClean="0"/>
              <a:t>Vice: Fedele Lizzi</a:t>
            </a:r>
          </a:p>
          <a:p>
            <a:r>
              <a:rPr lang="it-IT" sz="2800" dirty="0" err="1" smtClean="0"/>
              <a:t>Proponents</a:t>
            </a:r>
            <a:r>
              <a:rPr lang="it-IT" sz="2800" dirty="0" smtClean="0"/>
              <a:t>: M. Genovese, C. </a:t>
            </a:r>
            <a:r>
              <a:rPr lang="it-IT" sz="2800" dirty="0" err="1" smtClean="0"/>
              <a:t>Laemmerzahl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9599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5231" y="234463"/>
            <a:ext cx="82061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But the meetings inside a larger meeting can be dispersive.</a:t>
            </a:r>
          </a:p>
          <a:p>
            <a:r>
              <a:rPr lang="en-GB" sz="4000" dirty="0" smtClean="0"/>
              <a:t>The smaller meetings can be WG meetings.</a:t>
            </a:r>
          </a:p>
          <a:p>
            <a:r>
              <a:rPr lang="en-GB" sz="4000" dirty="0" smtClean="0">
                <a:solidFill>
                  <a:srgbClr val="FF0000"/>
                </a:solidFill>
              </a:rPr>
              <a:t>STSM can also be a vehicle for the exchange of ideas and expertise.</a:t>
            </a:r>
          </a:p>
          <a:p>
            <a:r>
              <a:rPr lang="en-GB" sz="4000" dirty="0" smtClean="0">
                <a:solidFill>
                  <a:srgbClr val="008000"/>
                </a:solidFill>
              </a:rPr>
              <a:t>Training School mixing theorist and experimentalists at both level of trainers </a:t>
            </a:r>
            <a:r>
              <a:rPr lang="en-GB" sz="4000" smtClean="0">
                <a:solidFill>
                  <a:srgbClr val="008000"/>
                </a:solidFill>
              </a:rPr>
              <a:t>and trainee.</a:t>
            </a:r>
            <a:endParaRPr lang="en-GB" sz="4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2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2800" dirty="0" smtClean="0">
                <a:solidFill>
                  <a:srgbClr val="FF0000"/>
                </a:solidFill>
              </a:rPr>
              <a:t>To conclude </a:t>
            </a:r>
            <a:r>
              <a:rPr lang="it-IT" sz="2800" dirty="0" err="1" smtClean="0">
                <a:solidFill>
                  <a:srgbClr val="FF0000"/>
                </a:solidFill>
              </a:rPr>
              <a:t>let</a:t>
            </a:r>
            <a:r>
              <a:rPr lang="it-IT" sz="2800" dirty="0" smtClean="0">
                <a:solidFill>
                  <a:srgbClr val="FF0000"/>
                </a:solidFill>
              </a:rPr>
              <a:t> me </a:t>
            </a:r>
            <a:r>
              <a:rPr lang="it-IT" sz="2800" dirty="0" err="1" smtClean="0">
                <a:solidFill>
                  <a:srgbClr val="FF0000"/>
                </a:solidFill>
              </a:rPr>
              <a:t>present</a:t>
            </a:r>
            <a:r>
              <a:rPr lang="it-IT" sz="2800" dirty="0" smtClean="0">
                <a:solidFill>
                  <a:srgbClr val="FF0000"/>
                </a:solidFill>
              </a:rPr>
              <a:t> a short </a:t>
            </a:r>
            <a:r>
              <a:rPr lang="it-IT" sz="2800" i="1" dirty="0" smtClean="0">
                <a:solidFill>
                  <a:srgbClr val="FF0000"/>
                </a:solidFill>
              </a:rPr>
              <a:t>personal </a:t>
            </a:r>
            <a:r>
              <a:rPr lang="it-IT" sz="2800" dirty="0" smtClean="0">
                <a:solidFill>
                  <a:srgbClr val="FF0000"/>
                </a:solidFill>
              </a:rPr>
              <a:t>list of </a:t>
            </a:r>
            <a:r>
              <a:rPr lang="it-IT" sz="2800" dirty="0" err="1" smtClean="0">
                <a:solidFill>
                  <a:srgbClr val="FF0000"/>
                </a:solidFill>
              </a:rPr>
              <a:t>possible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topics</a:t>
            </a:r>
            <a:r>
              <a:rPr lang="it-IT" sz="2800" dirty="0" smtClean="0">
                <a:solidFill>
                  <a:srgbClr val="FF0000"/>
                </a:solidFill>
              </a:rPr>
              <a:t> in </a:t>
            </a:r>
            <a:r>
              <a:rPr lang="it-IT" sz="2800" dirty="0" err="1" smtClean="0">
                <a:solidFill>
                  <a:srgbClr val="FF0000"/>
                </a:solidFill>
              </a:rPr>
              <a:t>which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we</a:t>
            </a:r>
            <a:r>
              <a:rPr lang="it-IT" sz="2800" dirty="0" smtClean="0">
                <a:solidFill>
                  <a:srgbClr val="FF0000"/>
                </a:solidFill>
              </a:rPr>
              <a:t> can start </a:t>
            </a:r>
            <a:r>
              <a:rPr lang="it-IT" sz="2800" dirty="0" err="1" smtClean="0">
                <a:solidFill>
                  <a:srgbClr val="FF0000"/>
                </a:solidFill>
              </a:rPr>
              <a:t>working</a:t>
            </a:r>
            <a:r>
              <a:rPr lang="it-IT" sz="2800" dirty="0" smtClean="0">
                <a:solidFill>
                  <a:srgbClr val="FF0000"/>
                </a:solidFill>
              </a:rPr>
              <a:t>:</a:t>
            </a:r>
            <a:br>
              <a:rPr lang="it-IT" sz="2800" dirty="0" smtClean="0">
                <a:solidFill>
                  <a:srgbClr val="FF0000"/>
                </a:solidFill>
              </a:rPr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b="1" dirty="0" err="1"/>
              <a:t>Interferometric</a:t>
            </a:r>
            <a:r>
              <a:rPr lang="en-GB" b="1" dirty="0"/>
              <a:t> probes of quantum spacetime structures. </a:t>
            </a:r>
            <a:r>
              <a:rPr lang="en-GB" dirty="0" smtClean="0"/>
              <a:t>We have already in </a:t>
            </a:r>
            <a:r>
              <a:rPr lang="en-GB" dirty="0" err="1" smtClean="0"/>
              <a:t>hosue</a:t>
            </a:r>
            <a:r>
              <a:rPr lang="en-GB" dirty="0" smtClean="0"/>
              <a:t> expertise (Genovese, </a:t>
            </a:r>
            <a:r>
              <a:rPr lang="en-GB" dirty="0" err="1" smtClean="0"/>
              <a:t>Laemmerzahl</a:t>
            </a:r>
            <a:r>
              <a:rPr lang="en-GB" dirty="0" smtClean="0"/>
              <a:t>).</a:t>
            </a:r>
            <a:endParaRPr lang="it-IT" dirty="0"/>
          </a:p>
          <a:p>
            <a:pPr lvl="0"/>
            <a:r>
              <a:rPr lang="en-GB" b="1" dirty="0" err="1"/>
              <a:t>Connes</a:t>
            </a:r>
            <a:r>
              <a:rPr lang="en-GB" b="1" dirty="0"/>
              <a:t>' approach to the standard model and recent LHC results. </a:t>
            </a:r>
            <a:r>
              <a:rPr lang="en-GB" dirty="0"/>
              <a:t>S</a:t>
            </a:r>
            <a:r>
              <a:rPr lang="en-GB" dirty="0" smtClean="0"/>
              <a:t>lowing growing to reach a </a:t>
            </a:r>
            <a:r>
              <a:rPr lang="en-GB" dirty="0"/>
              <a:t>confront with experiments.</a:t>
            </a:r>
            <a:endParaRPr lang="it-IT" dirty="0"/>
          </a:p>
          <a:p>
            <a:pPr lvl="0"/>
            <a:r>
              <a:rPr lang="en-GB" b="1" dirty="0"/>
              <a:t>Accelerator probes of quantum spacetime structures. </a:t>
            </a:r>
            <a:r>
              <a:rPr lang="en-GB" dirty="0"/>
              <a:t>C</a:t>
            </a:r>
            <a:r>
              <a:rPr lang="en-GB" dirty="0" smtClean="0"/>
              <a:t>ompanion </a:t>
            </a:r>
            <a:r>
              <a:rPr lang="en-GB" dirty="0"/>
              <a:t>of the first point. We have </a:t>
            </a:r>
            <a:r>
              <a:rPr lang="it-IT" dirty="0" smtClean="0"/>
              <a:t>in </a:t>
            </a:r>
            <a:r>
              <a:rPr lang="it-IT" dirty="0" err="1" smtClean="0"/>
              <a:t>house</a:t>
            </a:r>
            <a:r>
              <a:rPr lang="it-IT" dirty="0" smtClean="0"/>
              <a:t> expertise</a:t>
            </a:r>
            <a:endParaRPr lang="it-IT" dirty="0"/>
          </a:p>
          <a:p>
            <a:pPr lvl="0"/>
            <a:r>
              <a:rPr lang="en-GB" b="1" dirty="0"/>
              <a:t>Fuzzy spaces as extra dimensions and as a </a:t>
            </a:r>
            <a:r>
              <a:rPr lang="en-GB" b="1" dirty="0" err="1"/>
              <a:t>calculational</a:t>
            </a:r>
            <a:r>
              <a:rPr lang="en-GB" b="1" dirty="0"/>
              <a:t> tool. </a:t>
            </a:r>
            <a:r>
              <a:rPr lang="en-GB" dirty="0"/>
              <a:t>Fuzzy spaces are useful to </a:t>
            </a:r>
            <a:r>
              <a:rPr lang="en-GB" dirty="0" smtClean="0"/>
              <a:t>describe extra dimensions, </a:t>
            </a:r>
            <a:r>
              <a:rPr lang="en-GB" dirty="0"/>
              <a:t>and </a:t>
            </a:r>
            <a:r>
              <a:rPr lang="en-GB" dirty="0" smtClean="0"/>
              <a:t>can </a:t>
            </a:r>
            <a:r>
              <a:rPr lang="en-GB" dirty="0"/>
              <a:t>be used as efficient substitute to lattice.</a:t>
            </a:r>
            <a:endParaRPr lang="it-IT" dirty="0"/>
          </a:p>
          <a:p>
            <a:r>
              <a:rPr lang="en-GB" b="1" dirty="0"/>
              <a:t>Modified theories of gravity induced by quantum spacetime. </a:t>
            </a:r>
            <a:r>
              <a:rPr lang="en-GB"/>
              <a:t>There </a:t>
            </a:r>
            <a:r>
              <a:rPr lang="en-GB" smtClean="0"/>
              <a:t>are several </a:t>
            </a:r>
            <a:r>
              <a:rPr lang="en-GB" dirty="0"/>
              <a:t>candidates around.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471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Sakellariadou</a:t>
            </a:r>
            <a:endParaRPr lang="en-US" dirty="0" smtClean="0"/>
          </a:p>
          <a:p>
            <a:r>
              <a:rPr lang="en-US" dirty="0" err="1" smtClean="0"/>
              <a:t>Dobrev</a:t>
            </a:r>
            <a:endParaRPr lang="en-US" dirty="0" smtClean="0"/>
          </a:p>
          <a:p>
            <a:r>
              <a:rPr lang="en-US" dirty="0" smtClean="0"/>
              <a:t>C. P. Martin</a:t>
            </a:r>
          </a:p>
          <a:p>
            <a:r>
              <a:rPr lang="en-US" dirty="0" smtClean="0"/>
              <a:t>Van </a:t>
            </a:r>
            <a:r>
              <a:rPr lang="en-US" dirty="0" err="1" smtClean="0"/>
              <a:t>Suijlekom</a:t>
            </a:r>
            <a:endParaRPr lang="en-US" dirty="0" smtClean="0"/>
          </a:p>
          <a:p>
            <a:r>
              <a:rPr lang="en-US" dirty="0" err="1" smtClean="0"/>
              <a:t>Borowiec</a:t>
            </a:r>
            <a:endParaRPr lang="en-US" dirty="0" smtClean="0"/>
          </a:p>
          <a:p>
            <a:r>
              <a:rPr lang="en-US" dirty="0" err="1" smtClean="0"/>
              <a:t>Jonsson</a:t>
            </a:r>
            <a:endParaRPr lang="en-US" dirty="0" smtClean="0"/>
          </a:p>
          <a:p>
            <a:r>
              <a:rPr lang="en-US" dirty="0" err="1" smtClean="0"/>
              <a:t>Sitarz</a:t>
            </a:r>
            <a:endParaRPr lang="en-US" dirty="0" smtClean="0"/>
          </a:p>
          <a:p>
            <a:r>
              <a:rPr lang="en-US" dirty="0" err="1" smtClean="0"/>
              <a:t>Melianac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Asorey</a:t>
            </a:r>
            <a:endParaRPr lang="en-US" dirty="0" smtClean="0"/>
          </a:p>
          <a:p>
            <a:r>
              <a:rPr lang="en-US" dirty="0" err="1" smtClean="0"/>
              <a:t>Steinacker</a:t>
            </a:r>
            <a:endParaRPr lang="en-US" dirty="0" smtClean="0"/>
          </a:p>
          <a:p>
            <a:r>
              <a:rPr lang="en-US" dirty="0" err="1" smtClean="0"/>
              <a:t>Toumbas</a:t>
            </a:r>
            <a:endParaRPr lang="en-US" dirty="0" smtClean="0"/>
          </a:p>
          <a:p>
            <a:r>
              <a:rPr lang="en-US" dirty="0" err="1" smtClean="0"/>
              <a:t>Buric</a:t>
            </a:r>
            <a:endParaRPr lang="en-US" dirty="0" smtClean="0"/>
          </a:p>
          <a:p>
            <a:r>
              <a:rPr lang="en-US" dirty="0" err="1" smtClean="0"/>
              <a:t>Gracia-Bondia</a:t>
            </a:r>
            <a:endParaRPr lang="en-US" dirty="0" smtClean="0"/>
          </a:p>
          <a:p>
            <a:r>
              <a:rPr lang="en-US" dirty="0" err="1" smtClean="0"/>
              <a:t>Durhuus</a:t>
            </a:r>
            <a:endParaRPr lang="en-US" dirty="0" smtClean="0"/>
          </a:p>
          <a:p>
            <a:r>
              <a:rPr lang="en-US" dirty="0" err="1" smtClean="0"/>
              <a:t>Juric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0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40153" y="751344"/>
            <a:ext cx="7405077" cy="4770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Let me remind you what is written in the </a:t>
            </a:r>
            <a:r>
              <a:rPr lang="en-GB" sz="2400" dirty="0" err="1" smtClean="0"/>
              <a:t>MoU</a:t>
            </a:r>
            <a:r>
              <a:rPr lang="en-GB" sz="2400" dirty="0" smtClean="0"/>
              <a:t>:</a:t>
            </a:r>
            <a:endParaRPr lang="it-IT" sz="2400" dirty="0" smtClean="0"/>
          </a:p>
          <a:p>
            <a:r>
              <a:rPr lang="it-IT" sz="2400" dirty="0" smtClean="0"/>
              <a:t> </a:t>
            </a:r>
          </a:p>
          <a:p>
            <a:r>
              <a:rPr lang="en-GB" sz="3200" b="1" i="1" dirty="0" smtClean="0"/>
              <a:t>WG1: Noncommutative Geometry Applications. </a:t>
            </a:r>
          </a:p>
          <a:p>
            <a:endParaRPr lang="en-GB" sz="3200" b="1" i="1" dirty="0"/>
          </a:p>
          <a:p>
            <a:r>
              <a:rPr lang="en-GB" sz="3200" i="1" dirty="0" smtClean="0">
                <a:solidFill>
                  <a:srgbClr val="FF0000"/>
                </a:solidFill>
              </a:rPr>
              <a:t>The aim is to further develop tools that connect NCG with realistic phenomenological models, including the Standard Models of Particle Physics and Cosmology.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4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5231" y="428180"/>
            <a:ext cx="7913077" cy="5324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scientific work plan includes</a:t>
            </a:r>
            <a:r>
              <a:rPr lang="en-GB" sz="2400" dirty="0" smtClean="0"/>
              <a:t>:</a:t>
            </a:r>
          </a:p>
          <a:p>
            <a:r>
              <a:rPr lang="en-GB" sz="2400" dirty="0" smtClean="0"/>
              <a:t> Construction and study of concrete models of the</a:t>
            </a:r>
            <a:r>
              <a:rPr lang="en-GB" sz="2400" b="1" dirty="0" smtClean="0">
                <a:solidFill>
                  <a:srgbClr val="FF0000"/>
                </a:solidFill>
              </a:rPr>
              <a:t> Standard Model </a:t>
            </a:r>
            <a:r>
              <a:rPr lang="en-GB" sz="2400" dirty="0" smtClean="0"/>
              <a:t>and beyond, and in general of realistic particle theories, using the tools of NCG.</a:t>
            </a:r>
          </a:p>
          <a:p>
            <a:r>
              <a:rPr lang="en-GB" sz="2400" dirty="0" smtClean="0"/>
              <a:t> Quantisation of </a:t>
            </a:r>
            <a:r>
              <a:rPr lang="en-GB" sz="2400" b="1" dirty="0" smtClean="0">
                <a:solidFill>
                  <a:srgbClr val="FF0000"/>
                </a:solidFill>
              </a:rPr>
              <a:t>lattice gauge fields </a:t>
            </a:r>
            <a:r>
              <a:rPr lang="en-GB" sz="2400" dirty="0" smtClean="0"/>
              <a:t>using NCG.</a:t>
            </a:r>
          </a:p>
          <a:p>
            <a:r>
              <a:rPr lang="en-GB" sz="2400" dirty="0" smtClean="0"/>
              <a:t> New constructions and applications of </a:t>
            </a:r>
            <a:r>
              <a:rPr lang="en-GB" sz="2400" b="1" dirty="0" smtClean="0">
                <a:solidFill>
                  <a:srgbClr val="FF0000"/>
                </a:solidFill>
              </a:rPr>
              <a:t>QFTs on </a:t>
            </a:r>
            <a:r>
              <a:rPr lang="en-GB" sz="2400" b="1" dirty="0" err="1" smtClean="0">
                <a:solidFill>
                  <a:srgbClr val="FF0000"/>
                </a:solidFill>
              </a:rPr>
              <a:t>spacetimes</a:t>
            </a:r>
            <a:r>
              <a:rPr lang="en-GB" sz="2400" b="1" dirty="0" smtClean="0">
                <a:solidFill>
                  <a:srgbClr val="FF0000"/>
                </a:solidFill>
              </a:rPr>
              <a:t> with non-constant </a:t>
            </a:r>
            <a:r>
              <a:rPr lang="en-GB" sz="2400" b="1" dirty="0" err="1" smtClean="0">
                <a:solidFill>
                  <a:srgbClr val="FF0000"/>
                </a:solidFill>
              </a:rPr>
              <a:t>noncommutativity</a:t>
            </a:r>
            <a:r>
              <a:rPr lang="en-GB" sz="2400" dirty="0" smtClean="0"/>
              <a:t>,</a:t>
            </a:r>
          </a:p>
          <a:p>
            <a:r>
              <a:rPr lang="en-GB" sz="2400" dirty="0" smtClean="0"/>
              <a:t>for example gauge theory models on </a:t>
            </a:r>
            <a:r>
              <a:rPr lang="en-GB" sz="2400" b="1" dirty="0" smtClean="0">
                <a:solidFill>
                  <a:srgbClr val="FF0000"/>
                </a:solidFill>
              </a:rPr>
              <a:t>kappa-</a:t>
            </a:r>
            <a:r>
              <a:rPr lang="en-GB" sz="2400" b="1" dirty="0" err="1" smtClean="0">
                <a:solidFill>
                  <a:srgbClr val="FF0000"/>
                </a:solidFill>
              </a:rPr>
              <a:t>Minkowski</a:t>
            </a:r>
            <a:r>
              <a:rPr lang="en-GB" sz="2400" b="1" dirty="0" smtClean="0">
                <a:solidFill>
                  <a:srgbClr val="FF0000"/>
                </a:solidFill>
              </a:rPr>
              <a:t> space </a:t>
            </a:r>
            <a:r>
              <a:rPr lang="en-GB" sz="2400" dirty="0" smtClean="0"/>
              <a:t>with the inclusion of neutrinos.</a:t>
            </a:r>
          </a:p>
          <a:p>
            <a:r>
              <a:rPr lang="en-GB" sz="2400" dirty="0" smtClean="0"/>
              <a:t> Search for signals of quantum spacetime in current experimental data, such as the </a:t>
            </a:r>
            <a:r>
              <a:rPr lang="en-GB" sz="2400" b="1" dirty="0" smtClean="0">
                <a:solidFill>
                  <a:srgbClr val="FF0000"/>
                </a:solidFill>
              </a:rPr>
              <a:t>LHC and the CMB spectrum</a:t>
            </a:r>
            <a:r>
              <a:rPr lang="en-GB" sz="2400" dirty="0" smtClean="0"/>
              <a:t>, including modifications of dispersion relations at high energies (e.g. for photons),and properties of the CMB related to torsion or </a:t>
            </a:r>
            <a:r>
              <a:rPr lang="en-GB" sz="2400" dirty="0" err="1" smtClean="0"/>
              <a:t>noncommutativity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668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47077" y="371232"/>
            <a:ext cx="797169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 smtClean="0"/>
              <a:t> New realistic models in the framework of theories with </a:t>
            </a:r>
            <a:r>
              <a:rPr lang="en-GB" sz="2400" b="1" dirty="0" smtClean="0">
                <a:solidFill>
                  <a:srgbClr val="FF0000"/>
                </a:solidFill>
              </a:rPr>
              <a:t>fuzzy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extra dimensions</a:t>
            </a:r>
            <a:r>
              <a:rPr lang="en-GB" sz="2400" dirty="0" smtClean="0"/>
              <a:t>, study of their renormalisation, and</a:t>
            </a:r>
            <a:r>
              <a:rPr lang="en-GB" sz="2400" dirty="0"/>
              <a:t> </a:t>
            </a:r>
            <a:r>
              <a:rPr lang="en-GB" sz="2400" dirty="0" smtClean="0"/>
              <a:t>exploration of their predictions in collider physics and cosmological searches.</a:t>
            </a:r>
          </a:p>
          <a:p>
            <a:r>
              <a:rPr lang="en-GB" sz="2400" dirty="0" smtClean="0"/>
              <a:t> Exploration of the extent to which </a:t>
            </a:r>
            <a:r>
              <a:rPr lang="en-GB" sz="2400" b="1" dirty="0" smtClean="0">
                <a:solidFill>
                  <a:srgbClr val="FF0000"/>
                </a:solidFill>
              </a:rPr>
              <a:t>soft </a:t>
            </a:r>
            <a:r>
              <a:rPr lang="en-GB" sz="2400" b="1" dirty="0" err="1" smtClean="0">
                <a:solidFill>
                  <a:srgbClr val="FF0000"/>
                </a:solidFill>
              </a:rPr>
              <a:t>supersymmetry</a:t>
            </a:r>
            <a:r>
              <a:rPr lang="en-GB" sz="2400" b="1" dirty="0" smtClean="0">
                <a:solidFill>
                  <a:srgbClr val="FF0000"/>
                </a:solidFill>
              </a:rPr>
              <a:t> breaking </a:t>
            </a:r>
            <a:r>
              <a:rPr lang="en-GB" sz="2400" dirty="0" smtClean="0"/>
              <a:t>terms that lead to spontaneous generation of extra fuzzy dimensions result from dimensional reduction of a higher-dimensional unified theory.</a:t>
            </a:r>
          </a:p>
          <a:p>
            <a:r>
              <a:rPr lang="en-GB" sz="2400" dirty="0" smtClean="0"/>
              <a:t> Construction of a </a:t>
            </a:r>
            <a:r>
              <a:rPr lang="en-GB" sz="2400" b="1" dirty="0" smtClean="0">
                <a:solidFill>
                  <a:srgbClr val="FF0000"/>
                </a:solidFill>
              </a:rPr>
              <a:t>dynamical theory of spacetime </a:t>
            </a:r>
            <a:r>
              <a:rPr lang="en-GB" sz="2400" b="1" dirty="0" err="1" smtClean="0">
                <a:solidFill>
                  <a:srgbClr val="FF0000"/>
                </a:solidFill>
              </a:rPr>
              <a:t>noncommutativity</a:t>
            </a:r>
            <a:r>
              <a:rPr lang="en-GB" sz="2400" dirty="0" smtClean="0"/>
              <a:t>, so that quantum matter sources both curvature and </a:t>
            </a:r>
            <a:r>
              <a:rPr lang="en-GB" sz="2400" dirty="0" err="1" smtClean="0"/>
              <a:t>noncommutativity</a:t>
            </a:r>
            <a:r>
              <a:rPr lang="en-GB" sz="2400" dirty="0" smtClean="0"/>
              <a:t> of spacetime, and study of the corresponding NC gravity and Cosmology theories.</a:t>
            </a:r>
          </a:p>
        </p:txBody>
      </p:sp>
    </p:spTree>
    <p:extLst>
      <p:ext uri="{BB962C8B-B14F-4D97-AF65-F5344CB8AC3E}">
        <p14:creationId xmlns:p14="http://schemas.microsoft.com/office/powerpoint/2010/main" val="258449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61999" y="1094154"/>
            <a:ext cx="806938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b="1" baseline="30000" dirty="0" smtClean="0">
                <a:solidFill>
                  <a:srgbClr val="FF0000"/>
                </a:solidFill>
              </a:rPr>
              <a:t> Development and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elaboration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 of NCG</a:t>
            </a:r>
            <a:r>
              <a:rPr lang="it-IT" sz="4800" b="1" baseline="30000" dirty="0">
                <a:solidFill>
                  <a:srgbClr val="FF0000"/>
                </a:solidFill>
              </a:rPr>
              <a:t> </a:t>
            </a:r>
            <a:r>
              <a:rPr lang="en-AU" sz="4800" b="1" baseline="30000" dirty="0" smtClean="0">
                <a:solidFill>
                  <a:srgbClr val="FF0000"/>
                </a:solidFill>
              </a:rPr>
              <a:t>predictions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through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modelling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 of quantum spacetime</a:t>
            </a:r>
            <a:r>
              <a:rPr lang="it-IT" sz="4800" b="1" baseline="30000" dirty="0">
                <a:solidFill>
                  <a:srgbClr val="FF0000"/>
                </a:solidFill>
              </a:rPr>
              <a:t>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structures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 in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experiments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exploiting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 quantum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correlated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 light in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coupled</a:t>
            </a:r>
            <a:r>
              <a:rPr lang="it-IT" sz="4800" b="1" baseline="30000" dirty="0">
                <a:solidFill>
                  <a:srgbClr val="FF0000"/>
                </a:solidFill>
              </a:rPr>
              <a:t> </a:t>
            </a:r>
            <a:r>
              <a:rPr lang="it-IT" sz="4800" b="1" baseline="30000" dirty="0" err="1" smtClean="0">
                <a:solidFill>
                  <a:srgbClr val="FF0000"/>
                </a:solidFill>
              </a:rPr>
              <a:t>interferometers</a:t>
            </a:r>
            <a:r>
              <a:rPr lang="it-IT" sz="4800" b="1" baseline="30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it-IT" sz="3200" dirty="0" err="1" smtClean="0">
                <a:solidFill>
                  <a:srgbClr val="660066"/>
                </a:solidFill>
              </a:rPr>
              <a:t>This</a:t>
            </a:r>
            <a:r>
              <a:rPr lang="it-IT" sz="3200" dirty="0" smtClean="0">
                <a:solidFill>
                  <a:srgbClr val="660066"/>
                </a:solidFill>
              </a:rPr>
              <a:t> last </a:t>
            </a:r>
            <a:r>
              <a:rPr lang="it-IT" sz="3200" dirty="0" err="1" smtClean="0">
                <a:solidFill>
                  <a:srgbClr val="660066"/>
                </a:solidFill>
              </a:rPr>
              <a:t>point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is</a:t>
            </a:r>
            <a:r>
              <a:rPr lang="it-IT" sz="3200" dirty="0" smtClean="0">
                <a:solidFill>
                  <a:srgbClr val="660066"/>
                </a:solidFill>
              </a:rPr>
              <a:t> the </a:t>
            </a:r>
            <a:r>
              <a:rPr lang="it-IT" sz="3200" dirty="0" err="1" smtClean="0">
                <a:solidFill>
                  <a:srgbClr val="660066"/>
                </a:solidFill>
              </a:rPr>
              <a:t>most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challenging</a:t>
            </a:r>
            <a:r>
              <a:rPr lang="it-IT" sz="3200" dirty="0" smtClean="0">
                <a:solidFill>
                  <a:srgbClr val="660066"/>
                </a:solidFill>
              </a:rPr>
              <a:t>, </a:t>
            </a:r>
            <a:r>
              <a:rPr lang="it-IT" sz="3200" dirty="0" err="1" smtClean="0">
                <a:solidFill>
                  <a:srgbClr val="660066"/>
                </a:solidFill>
              </a:rPr>
              <a:t>but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is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also</a:t>
            </a:r>
            <a:r>
              <a:rPr lang="it-IT" sz="3200" dirty="0" smtClean="0">
                <a:solidFill>
                  <a:srgbClr val="660066"/>
                </a:solidFill>
              </a:rPr>
              <a:t> the </a:t>
            </a:r>
            <a:r>
              <a:rPr lang="it-IT" sz="3200" dirty="0" err="1" smtClean="0">
                <a:solidFill>
                  <a:srgbClr val="660066"/>
                </a:solidFill>
              </a:rPr>
              <a:t>one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that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was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found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most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interesting</a:t>
            </a:r>
            <a:r>
              <a:rPr lang="it-IT" sz="3200" dirty="0" smtClean="0">
                <a:solidFill>
                  <a:srgbClr val="660066"/>
                </a:solidFill>
              </a:rPr>
              <a:t> by the COST panel. </a:t>
            </a:r>
            <a:r>
              <a:rPr lang="it-IT" sz="3200" dirty="0" err="1" smtClean="0">
                <a:solidFill>
                  <a:srgbClr val="660066"/>
                </a:solidFill>
              </a:rPr>
              <a:t>It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requires</a:t>
            </a:r>
            <a:r>
              <a:rPr lang="it-IT" sz="3200" dirty="0" smtClean="0">
                <a:solidFill>
                  <a:srgbClr val="660066"/>
                </a:solidFill>
              </a:rPr>
              <a:t> the </a:t>
            </a:r>
            <a:r>
              <a:rPr lang="it-IT" sz="3200" dirty="0" err="1" smtClean="0">
                <a:solidFill>
                  <a:srgbClr val="660066"/>
                </a:solidFill>
              </a:rPr>
              <a:t>integration</a:t>
            </a:r>
            <a:r>
              <a:rPr lang="it-IT" sz="3200" dirty="0" smtClean="0">
                <a:solidFill>
                  <a:srgbClr val="660066"/>
                </a:solidFill>
              </a:rPr>
              <a:t> of </a:t>
            </a:r>
            <a:r>
              <a:rPr lang="it-IT" sz="3200" dirty="0" err="1" smtClean="0">
                <a:solidFill>
                  <a:srgbClr val="660066"/>
                </a:solidFill>
              </a:rPr>
              <a:t>different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communities</a:t>
            </a:r>
            <a:r>
              <a:rPr lang="it-IT" sz="3200" dirty="0" smtClean="0">
                <a:solidFill>
                  <a:srgbClr val="660066"/>
                </a:solidFill>
              </a:rPr>
              <a:t>, </a:t>
            </a:r>
            <a:r>
              <a:rPr lang="it-IT" sz="3200" dirty="0" err="1" smtClean="0">
                <a:solidFill>
                  <a:srgbClr val="660066"/>
                </a:solidFill>
              </a:rPr>
              <a:t>which</a:t>
            </a:r>
            <a:r>
              <a:rPr lang="it-IT" sz="3200" dirty="0" smtClean="0">
                <a:solidFill>
                  <a:srgbClr val="660066"/>
                </a:solidFill>
              </a:rPr>
              <a:t> </a:t>
            </a:r>
            <a:r>
              <a:rPr lang="it-IT" sz="3200" dirty="0" err="1" smtClean="0">
                <a:solidFill>
                  <a:srgbClr val="660066"/>
                </a:solidFill>
              </a:rPr>
              <a:t>is</a:t>
            </a:r>
            <a:r>
              <a:rPr lang="it-IT" sz="3200" dirty="0" smtClean="0">
                <a:solidFill>
                  <a:srgbClr val="660066"/>
                </a:solidFill>
              </a:rPr>
              <a:t> the </a:t>
            </a:r>
            <a:r>
              <a:rPr lang="it-IT" sz="3200" dirty="0" err="1" smtClean="0">
                <a:solidFill>
                  <a:srgbClr val="660066"/>
                </a:solidFill>
              </a:rPr>
              <a:t>spirit</a:t>
            </a:r>
            <a:r>
              <a:rPr lang="it-IT" sz="3200" dirty="0" smtClean="0">
                <a:solidFill>
                  <a:srgbClr val="660066"/>
                </a:solidFill>
              </a:rPr>
              <a:t> of COST.</a:t>
            </a:r>
            <a:endParaRPr lang="it-IT" sz="3200" baseline="30000" dirty="0" smtClean="0">
              <a:solidFill>
                <a:srgbClr val="FF0000"/>
              </a:solidFill>
            </a:endParaRPr>
          </a:p>
          <a:p>
            <a:endParaRPr lang="it-IT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3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5231" y="234463"/>
            <a:ext cx="8206154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The implementation of the first points is straightforward. The communities working on these aspects are well defined, the people more or less known to each other and can interact.</a:t>
            </a:r>
          </a:p>
          <a:p>
            <a:endParaRPr lang="en-GB" sz="3200" dirty="0" smtClean="0">
              <a:solidFill>
                <a:srgbClr val="0000FF"/>
              </a:solidFill>
            </a:endParaRPr>
          </a:p>
          <a:p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800000"/>
                </a:solidFill>
              </a:rPr>
              <a:t>We need further integration, but we know ``where to go’’. Moreover the training of most of our theoretician (particle physics or relativity) makes it easy to understand </a:t>
            </a:r>
            <a:r>
              <a:rPr lang="en-GB" sz="3200" dirty="0" err="1" smtClean="0">
                <a:solidFill>
                  <a:srgbClr val="800000"/>
                </a:solidFill>
              </a:rPr>
              <a:t>astroparticle</a:t>
            </a:r>
            <a:r>
              <a:rPr lang="en-GB" sz="3200" dirty="0" smtClean="0">
                <a:solidFill>
                  <a:srgbClr val="800000"/>
                </a:solidFill>
              </a:rPr>
              <a:t> and accelerator experiments.</a:t>
            </a:r>
            <a:endParaRPr lang="it-IT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5231" y="234463"/>
            <a:ext cx="82061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The connection with the experiments based on interferometry and novel techniques (either table-top or larger facilities) require instead enhanced communication, and the need to create a common understanding and a common language. </a:t>
            </a:r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sz="3200" dirty="0" smtClean="0"/>
              <a:t>For these (and also for the other topics of course) we should find the proper working tools.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3358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5231" y="234463"/>
            <a:ext cx="8206154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The </a:t>
            </a:r>
            <a:r>
              <a:rPr lang="en-GB" sz="3600" dirty="0" smtClean="0">
                <a:solidFill>
                  <a:srgbClr val="FF0000"/>
                </a:solidFill>
              </a:rPr>
              <a:t>obvious: workshops</a:t>
            </a:r>
            <a:r>
              <a:rPr lang="en-GB" sz="3600" dirty="0">
                <a:solidFill>
                  <a:srgbClr val="FF0000"/>
                </a:solidFill>
              </a:rPr>
              <a:t>. This is OK, but often one is </a:t>
            </a:r>
            <a:r>
              <a:rPr lang="en-GB" sz="3600" dirty="0" smtClean="0">
                <a:solidFill>
                  <a:srgbClr val="FF0000"/>
                </a:solidFill>
              </a:rPr>
              <a:t>given too </a:t>
            </a:r>
            <a:r>
              <a:rPr lang="en-GB" sz="3600" dirty="0">
                <a:solidFill>
                  <a:srgbClr val="FF0000"/>
                </a:solidFill>
              </a:rPr>
              <a:t>much information. </a:t>
            </a:r>
            <a:endParaRPr lang="en-GB" sz="3600" dirty="0" smtClean="0">
              <a:solidFill>
                <a:srgbClr val="FF0000"/>
              </a:solidFill>
            </a:endParaRPr>
          </a:p>
          <a:p>
            <a:r>
              <a:rPr lang="en-GB" sz="3600" dirty="0" smtClean="0">
                <a:solidFill>
                  <a:srgbClr val="0000FF"/>
                </a:solidFill>
              </a:rPr>
              <a:t>The alternative is to have small</a:t>
            </a:r>
            <a:r>
              <a:rPr lang="en-GB" sz="3600" dirty="0">
                <a:solidFill>
                  <a:srgbClr val="0000FF"/>
                </a:solidFill>
              </a:rPr>
              <a:t>, “single topic”, working meetings.  One to three days, five to fifteen people, short working presentations followed by discussions.  </a:t>
            </a:r>
            <a:r>
              <a:rPr lang="en-GB" sz="3600" dirty="0"/>
              <a:t>The speakers should sent prior to the meeting a realistic reading </a:t>
            </a:r>
            <a:r>
              <a:rPr lang="en-GB" sz="3600" dirty="0" smtClean="0"/>
              <a:t>list.  </a:t>
            </a:r>
            <a:r>
              <a:rPr lang="en-GB" sz="3600" dirty="0"/>
              <a:t>The number of organizers (or better facilitators) should </a:t>
            </a:r>
            <a:r>
              <a:rPr lang="en-GB" sz="3600" dirty="0" smtClean="0"/>
              <a:t>be one </a:t>
            </a:r>
            <a:r>
              <a:rPr lang="en-GB" sz="3600" dirty="0"/>
              <a:t>or two. </a:t>
            </a:r>
            <a:endParaRPr lang="it-IT" sz="3600" dirty="0"/>
          </a:p>
          <a:p>
            <a:r>
              <a:rPr lang="it-IT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90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5231" y="234463"/>
            <a:ext cx="8206154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M</a:t>
            </a:r>
            <a:r>
              <a:rPr lang="en-GB" sz="3600" dirty="0" smtClean="0">
                <a:solidFill>
                  <a:srgbClr val="FF0000"/>
                </a:solidFill>
              </a:rPr>
              <a:t>eetings</a:t>
            </a:r>
            <a:r>
              <a:rPr lang="en-GB" sz="3600" dirty="0" smtClean="0">
                <a:solidFill>
                  <a:srgbClr val="FF0000"/>
                </a:solidFill>
              </a:rPr>
              <a:t>, which are not </a:t>
            </a:r>
            <a:r>
              <a:rPr lang="en-GB" sz="3600" dirty="0" smtClean="0">
                <a:solidFill>
                  <a:srgbClr val="FF0000"/>
                </a:solidFill>
              </a:rPr>
              <a:t>workshop but </a:t>
            </a:r>
            <a:r>
              <a:rPr lang="en-GB" sz="3600" dirty="0" smtClean="0">
                <a:solidFill>
                  <a:srgbClr val="FF0000"/>
                </a:solidFill>
              </a:rPr>
              <a:t>with a specific </a:t>
            </a:r>
            <a:r>
              <a:rPr lang="en-GB" sz="3600" dirty="0" smtClean="0">
                <a:solidFill>
                  <a:srgbClr val="FF0000"/>
                </a:solidFill>
              </a:rPr>
              <a:t>programme.</a:t>
            </a:r>
            <a:endParaRPr lang="en-GB" sz="3600" dirty="0" smtClean="0">
              <a:solidFill>
                <a:srgbClr val="FF0000"/>
              </a:solidFill>
            </a:endParaRPr>
          </a:p>
          <a:p>
            <a:r>
              <a:rPr lang="en-GB" sz="3600" dirty="0" smtClean="0">
                <a:solidFill>
                  <a:srgbClr val="0000FF"/>
                </a:solidFill>
              </a:rPr>
              <a:t>One possibility is to have the meeting connected (series or parallel) with a conference. </a:t>
            </a:r>
          </a:p>
          <a:p>
            <a:r>
              <a:rPr lang="en-GB" sz="3600" dirty="0" smtClean="0"/>
              <a:t>The </a:t>
            </a:r>
            <a:r>
              <a:rPr lang="en-GB" sz="3600" dirty="0" err="1" smtClean="0"/>
              <a:t>Corfù</a:t>
            </a:r>
            <a:r>
              <a:rPr lang="en-GB" sz="3600" dirty="0" smtClean="0"/>
              <a:t> organizers are already at work to find a place for WG1 (and possibly others).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2256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765</Words>
  <Application>Microsoft Macintosh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di Office</vt:lpstr>
      <vt:lpstr>Working Group 1: Noncommutative Geometry Applications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conclude let me present a short personal list of possible topics in which we can start working: </vt:lpstr>
      <vt:lpstr>Members (so far)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1: Noncommutative Geometry Applications </dc:title>
  <dc:creator>Fedele Lizzi</dc:creator>
  <cp:lastModifiedBy>Fedele Lizzi</cp:lastModifiedBy>
  <cp:revision>18</cp:revision>
  <dcterms:created xsi:type="dcterms:W3CDTF">2015-04-24T13:44:38Z</dcterms:created>
  <dcterms:modified xsi:type="dcterms:W3CDTF">2015-05-06T15:22:33Z</dcterms:modified>
</cp:coreProperties>
</file>