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73" r:id="rId2"/>
    <p:sldId id="281" r:id="rId3"/>
    <p:sldId id="372" r:id="rId4"/>
    <p:sldId id="374" r:id="rId5"/>
    <p:sldId id="371" r:id="rId6"/>
    <p:sldId id="373" r:id="rId7"/>
    <p:sldId id="362" r:id="rId8"/>
    <p:sldId id="346" r:id="rId9"/>
    <p:sldId id="37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EAA"/>
    <a:srgbClr val="FFFC7A"/>
    <a:srgbClr val="FFFDF7"/>
    <a:srgbClr val="D2D2D2"/>
    <a:srgbClr val="D7D7D7"/>
    <a:srgbClr val="EBEBEB"/>
    <a:srgbClr val="E9E9E9"/>
    <a:srgbClr val="EDEDED"/>
    <a:srgbClr val="EFEFEF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806" autoAdjust="0"/>
  </p:normalViewPr>
  <p:slideViewPr>
    <p:cSldViewPr snapToGrid="0">
      <p:cViewPr>
        <p:scale>
          <a:sx n="90" d="100"/>
          <a:sy n="90" d="100"/>
        </p:scale>
        <p:origin x="-232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9E0BA-0DA2-2E4C-B79A-20E17D903A18}" type="datetimeFigureOut">
              <a:rPr lang="en-US" smtClean="0"/>
              <a:t>30/04/15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51C1F-5793-BE47-BF01-7DA97B807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58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noProof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51C1F-5793-BE47-BF01-7DA97B8077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48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noProof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51C1F-5793-BE47-BF01-7DA97B8077B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19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noProof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51C1F-5793-BE47-BF01-7DA97B8077B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19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noProof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51C1F-5793-BE47-BF01-7DA97B8077B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19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noProof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51C1F-5793-BE47-BF01-7DA97B8077B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195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noProof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51C1F-5793-BE47-BF01-7DA97B8077B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195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51C1F-5793-BE47-BF01-7DA97B8077B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195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51C1F-5793-BE47-BF01-7DA97B8077B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2280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noProof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51C1F-5793-BE47-BF01-7DA97B8077B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19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D661-1836-44F7-8FAF-35E8F866ECD3}" type="datetime1">
              <a:rPr lang="en-US" smtClean="0"/>
              <a:pPr/>
              <a:t>30/04/15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71CE-B899-4B2B-848D-9F12F0C901B6}" type="datetimeFigureOut">
              <a:rPr lang="en-US" smtClean="0"/>
              <a:t>30/04/15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06D-E5C4-4C2F-8241-EC2663EF1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F1CA-F464-4B29-B867-EAF8A9B936E3}" type="datetime1">
              <a:rPr lang="en-US" smtClean="0"/>
              <a:pPr/>
              <a:t>30/04/15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30/04/15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B827-F132-4DF6-9FB9-4035A4C798EF}" type="datetime1">
              <a:rPr lang="en-US" smtClean="0"/>
              <a:pPr/>
              <a:t>30/04/15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A601-7D32-4ED7-AD1A-974B6DDBDCDC}" type="datetime1">
              <a:rPr lang="en-US" smtClean="0"/>
              <a:pPr/>
              <a:t>30/04/15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7B41-4A0C-4639-A132-E5C8F99A4BE8}" type="datetime1">
              <a:rPr lang="en-US" smtClean="0"/>
              <a:pPr/>
              <a:t>30/04/15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de-DE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67FD-6084-4075-993E-77EC8038773F}" type="datetime1">
              <a:rPr lang="en-US" smtClean="0"/>
              <a:pPr/>
              <a:t>30/04/15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8B47-74BA-4873-ADAE-EB0120124E83}" type="datetime1">
              <a:rPr lang="en-US" smtClean="0"/>
              <a:pPr/>
              <a:t>30/04/15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52C1-9A39-494C-9977-BBEFAB872C1F}" type="datetime1">
              <a:rPr lang="en-US" smtClean="0"/>
              <a:pPr/>
              <a:t>30/04/15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ACE2-EA00-4376-9A66-47ABB8B02CF5}" type="datetime1">
              <a:rPr lang="en-US" smtClean="0"/>
              <a:pPr/>
              <a:t>30/04/15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A47DADC-55EA-4839-91C8-5BCC0EC06F5C}" type="datetime1">
              <a:rPr lang="en-US" smtClean="0"/>
              <a:pPr/>
              <a:t>30/04/15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eg"/><Relationship Id="rId5" Type="http://schemas.openxmlformats.org/officeDocument/2006/relationships/image" Target="../media/image5.jpg"/><Relationship Id="rId6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60774" y="486695"/>
            <a:ext cx="9453489" cy="1412811"/>
          </a:xfrm>
        </p:spPr>
        <p:txBody>
          <a:bodyPr>
            <a:normAutofit/>
          </a:bodyPr>
          <a:lstStyle/>
          <a:p>
            <a:pPr algn="ctr"/>
            <a:r>
              <a:rPr lang="en-US" sz="4400" noProof="1" smtClean="0"/>
              <a:t>WORKING GROUP 4:</a:t>
            </a:r>
            <a:r>
              <a:rPr lang="en-US" noProof="1" smtClean="0"/>
              <a:t/>
            </a:r>
            <a:br>
              <a:rPr lang="en-US" noProof="1" smtClean="0"/>
            </a:br>
            <a:r>
              <a:rPr lang="en-US" noProof="1" smtClean="0"/>
              <a:t>Cross-Disciplinary Activities</a:t>
            </a:r>
            <a:endParaRPr lang="en-US" noProof="1"/>
          </a:p>
        </p:txBody>
      </p:sp>
      <p:pic>
        <p:nvPicPr>
          <p:cNvPr id="5" name="Content Placeholder 4" descr="spooky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73" b="4273"/>
          <a:stretch>
            <a:fillRect/>
          </a:stretch>
        </p:blipFill>
        <p:spPr>
          <a:xfrm>
            <a:off x="0" y="2438401"/>
            <a:ext cx="9134062" cy="4419600"/>
          </a:xfrm>
        </p:spPr>
      </p:pic>
      <p:sp>
        <p:nvSpPr>
          <p:cNvPr id="6" name="TextBox 5"/>
          <p:cNvSpPr txBox="1"/>
          <p:nvPr/>
        </p:nvSpPr>
        <p:spPr>
          <a:xfrm>
            <a:off x="0" y="6489700"/>
            <a:ext cx="15075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noProof="1" smtClean="0"/>
              <a:t>nyuskirball.org</a:t>
            </a:r>
            <a:endParaRPr lang="en-US" sz="1600" noProof="1"/>
          </a:p>
        </p:txBody>
      </p:sp>
    </p:spTree>
    <p:extLst>
      <p:ext uri="{BB962C8B-B14F-4D97-AF65-F5344CB8AC3E}">
        <p14:creationId xmlns:p14="http://schemas.microsoft.com/office/powerpoint/2010/main" val="49732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2782" y="708222"/>
            <a:ext cx="792228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noProof="1">
                <a:solidFill>
                  <a:schemeClr val="tx2"/>
                </a:solidFill>
              </a:rPr>
              <a:t>Activity Plans for each </a:t>
            </a:r>
            <a:r>
              <a:rPr lang="en-US" sz="4800" noProof="1" smtClean="0">
                <a:solidFill>
                  <a:schemeClr val="tx2"/>
                </a:solidFill>
              </a:rPr>
              <a:t>BP</a:t>
            </a:r>
          </a:p>
          <a:p>
            <a:pPr algn="ctr"/>
            <a:endParaRPr lang="en-US" sz="4800" noProof="1">
              <a:solidFill>
                <a:schemeClr val="tx2"/>
              </a:solidFill>
            </a:endParaRPr>
          </a:p>
          <a:p>
            <a:pPr algn="ctr"/>
            <a:r>
              <a:rPr lang="en-US" sz="4800" noProof="1" smtClean="0">
                <a:solidFill>
                  <a:schemeClr val="tx2"/>
                </a:solidFill>
              </a:rPr>
              <a:t>Cross-Workgroup Activities</a:t>
            </a:r>
          </a:p>
          <a:p>
            <a:pPr algn="ctr"/>
            <a:endParaRPr lang="en-US" sz="4800" noProof="1">
              <a:solidFill>
                <a:schemeClr val="tx2"/>
              </a:solidFill>
            </a:endParaRPr>
          </a:p>
          <a:p>
            <a:pPr algn="ctr"/>
            <a:r>
              <a:rPr lang="en-US" sz="4800" noProof="1">
                <a:solidFill>
                  <a:schemeClr val="tx2"/>
                </a:solidFill>
              </a:rPr>
              <a:t>STSM Coordination</a:t>
            </a:r>
          </a:p>
          <a:p>
            <a:pPr algn="ctr"/>
            <a:endParaRPr lang="en-US" sz="4800" noProof="1" smtClean="0">
              <a:solidFill>
                <a:schemeClr val="tx2"/>
              </a:solidFill>
            </a:endParaRPr>
          </a:p>
          <a:p>
            <a:pPr algn="ctr"/>
            <a:r>
              <a:rPr lang="en-US" sz="4800" noProof="1">
                <a:solidFill>
                  <a:schemeClr val="tx2"/>
                </a:solidFill>
              </a:rPr>
              <a:t>Annual </a:t>
            </a:r>
            <a:r>
              <a:rPr lang="en-US" sz="4800" noProof="1" smtClean="0">
                <a:solidFill>
                  <a:schemeClr val="tx2"/>
                </a:solidFill>
              </a:rPr>
              <a:t>Reports</a:t>
            </a:r>
          </a:p>
        </p:txBody>
      </p:sp>
    </p:spTree>
    <p:extLst>
      <p:ext uri="{BB962C8B-B14F-4D97-AF65-F5344CB8AC3E}">
        <p14:creationId xmlns:p14="http://schemas.microsoft.com/office/powerpoint/2010/main" val="455520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2782" y="708222"/>
            <a:ext cx="7922289" cy="5663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noProof="1">
                <a:solidFill>
                  <a:schemeClr val="tx2"/>
                </a:solidFill>
              </a:rPr>
              <a:t>A</a:t>
            </a:r>
            <a:r>
              <a:rPr lang="en-US" sz="4800" noProof="1" smtClean="0">
                <a:solidFill>
                  <a:schemeClr val="tx2"/>
                </a:solidFill>
              </a:rPr>
              <a:t>ctivity Plans for each BP</a:t>
            </a:r>
          </a:p>
          <a:p>
            <a:endParaRPr lang="en-US" noProof="1" smtClean="0">
              <a:solidFill>
                <a:schemeClr val="tx2"/>
              </a:solidFill>
            </a:endParaRPr>
          </a:p>
          <a:p>
            <a:endParaRPr lang="en-US" noProof="1" smtClean="0">
              <a:solidFill>
                <a:schemeClr val="tx2"/>
              </a:solidFill>
            </a:endParaRPr>
          </a:p>
          <a:p>
            <a:pPr marL="284400" indent="-285750">
              <a:lnSpc>
                <a:spcPct val="150000"/>
              </a:lnSpc>
              <a:spcBef>
                <a:spcPts val="2400"/>
              </a:spcBef>
              <a:buFont typeface="Arial"/>
              <a:buChar char="•"/>
            </a:pPr>
            <a:r>
              <a:rPr lang="en-US" sz="2400" noProof="1">
                <a:solidFill>
                  <a:srgbClr val="CCFFCC"/>
                </a:solidFill>
              </a:rPr>
              <a:t>issue </a:t>
            </a:r>
            <a:r>
              <a:rPr lang="en-US" sz="2400" noProof="1">
                <a:solidFill>
                  <a:srgbClr val="FFFF00"/>
                </a:solidFill>
              </a:rPr>
              <a:t>calls</a:t>
            </a:r>
            <a:r>
              <a:rPr lang="en-US" sz="2400" noProof="1">
                <a:solidFill>
                  <a:srgbClr val="CCFFCC"/>
                </a:solidFill>
              </a:rPr>
              <a:t> for </a:t>
            </a:r>
            <a:r>
              <a:rPr lang="en-US" sz="2400" noProof="1" smtClean="0">
                <a:solidFill>
                  <a:srgbClr val="CCFFCC"/>
                </a:solidFill>
              </a:rPr>
              <a:t>events</a:t>
            </a:r>
          </a:p>
          <a:p>
            <a:pPr marL="284400" indent="-285750">
              <a:lnSpc>
                <a:spcPct val="150000"/>
              </a:lnSpc>
              <a:spcBef>
                <a:spcPts val="2400"/>
              </a:spcBef>
              <a:buFont typeface="Arial"/>
              <a:buChar char="•"/>
            </a:pPr>
            <a:r>
              <a:rPr lang="en-US" sz="2400" noProof="1">
                <a:solidFill>
                  <a:srgbClr val="CCFFCC"/>
                </a:solidFill>
              </a:rPr>
              <a:t>collect and organise </a:t>
            </a:r>
            <a:r>
              <a:rPr lang="en-US" sz="2400" noProof="1">
                <a:solidFill>
                  <a:srgbClr val="FFFF00"/>
                </a:solidFill>
              </a:rPr>
              <a:t>proposals</a:t>
            </a:r>
            <a:r>
              <a:rPr lang="en-US" sz="2400" noProof="1">
                <a:solidFill>
                  <a:srgbClr val="CCFFCC"/>
                </a:solidFill>
              </a:rPr>
              <a:t> </a:t>
            </a:r>
            <a:endParaRPr lang="en-US" sz="2400" noProof="1" smtClean="0">
              <a:solidFill>
                <a:srgbClr val="CCFFCC"/>
              </a:solidFill>
            </a:endParaRPr>
          </a:p>
          <a:p>
            <a:pPr marL="284400" indent="-285750">
              <a:lnSpc>
                <a:spcPct val="150000"/>
              </a:lnSpc>
              <a:spcBef>
                <a:spcPts val="2400"/>
              </a:spcBef>
              <a:buFont typeface="Arial"/>
              <a:buChar char="•"/>
            </a:pPr>
            <a:r>
              <a:rPr lang="en-US" sz="2400" noProof="1" smtClean="0">
                <a:solidFill>
                  <a:srgbClr val="CCFFCC"/>
                </a:solidFill>
              </a:rPr>
              <a:t>scope </a:t>
            </a:r>
            <a:r>
              <a:rPr lang="en-US" sz="2400" noProof="1">
                <a:solidFill>
                  <a:srgbClr val="CCFFCC"/>
                </a:solidFill>
              </a:rPr>
              <a:t>out </a:t>
            </a:r>
            <a:r>
              <a:rPr lang="en-US" sz="2400" noProof="1" smtClean="0">
                <a:solidFill>
                  <a:srgbClr val="CCFFCC"/>
                </a:solidFill>
              </a:rPr>
              <a:t>future </a:t>
            </a:r>
            <a:r>
              <a:rPr lang="en-US" sz="2400" noProof="1" smtClean="0">
                <a:solidFill>
                  <a:srgbClr val="FFFF00"/>
                </a:solidFill>
              </a:rPr>
              <a:t>workshops</a:t>
            </a:r>
            <a:r>
              <a:rPr lang="en-US" sz="2400" noProof="1" smtClean="0">
                <a:solidFill>
                  <a:srgbClr val="CCFFCC"/>
                </a:solidFill>
              </a:rPr>
              <a:t> </a:t>
            </a:r>
            <a:r>
              <a:rPr lang="en-US" sz="2400" noProof="1">
                <a:solidFill>
                  <a:srgbClr val="CCFFCC"/>
                </a:solidFill>
              </a:rPr>
              <a:t>and </a:t>
            </a:r>
            <a:r>
              <a:rPr lang="en-US" sz="2400" noProof="1">
                <a:solidFill>
                  <a:srgbClr val="FFFF00"/>
                </a:solidFill>
              </a:rPr>
              <a:t>training </a:t>
            </a:r>
            <a:r>
              <a:rPr lang="en-US" sz="2400" noProof="1" smtClean="0">
                <a:solidFill>
                  <a:srgbClr val="FFFF00"/>
                </a:solidFill>
              </a:rPr>
              <a:t>schools</a:t>
            </a:r>
          </a:p>
          <a:p>
            <a:pPr marL="284400" indent="-285750">
              <a:lnSpc>
                <a:spcPct val="150000"/>
              </a:lnSpc>
              <a:spcBef>
                <a:spcPts val="2400"/>
              </a:spcBef>
              <a:buFont typeface="Arial"/>
              <a:buChar char="•"/>
            </a:pPr>
            <a:r>
              <a:rPr lang="en-US" sz="2400" noProof="1">
                <a:solidFill>
                  <a:srgbClr val="CCFFCC"/>
                </a:solidFill>
              </a:rPr>
              <a:t>present proposals to MC </a:t>
            </a:r>
            <a:r>
              <a:rPr lang="en-US" sz="2400" noProof="1" smtClean="0">
                <a:solidFill>
                  <a:srgbClr val="CCFFCC"/>
                </a:solidFill>
              </a:rPr>
              <a:t>for </a:t>
            </a:r>
            <a:r>
              <a:rPr lang="en-US" sz="2400" noProof="1" smtClean="0">
                <a:solidFill>
                  <a:srgbClr val="FFFF00"/>
                </a:solidFill>
              </a:rPr>
              <a:t>decision</a:t>
            </a:r>
          </a:p>
          <a:p>
            <a:pPr marL="284400" indent="-285750">
              <a:lnSpc>
                <a:spcPct val="150000"/>
              </a:lnSpc>
              <a:spcBef>
                <a:spcPts val="2400"/>
              </a:spcBef>
              <a:buFont typeface="Arial"/>
              <a:buChar char="•"/>
            </a:pPr>
            <a:r>
              <a:rPr lang="en-US" sz="2400" noProof="1">
                <a:solidFill>
                  <a:srgbClr val="CCFFCC"/>
                </a:solidFill>
              </a:rPr>
              <a:t>proposing GP </a:t>
            </a:r>
            <a:r>
              <a:rPr lang="en-US" sz="2400" noProof="1">
                <a:solidFill>
                  <a:srgbClr val="FFFF00"/>
                </a:solidFill>
              </a:rPr>
              <a:t>goals</a:t>
            </a:r>
            <a:r>
              <a:rPr lang="en-US" sz="2400" noProof="1">
                <a:solidFill>
                  <a:srgbClr val="CCFFCC"/>
                </a:solidFill>
              </a:rPr>
              <a:t> etc.</a:t>
            </a:r>
          </a:p>
        </p:txBody>
      </p:sp>
    </p:spTree>
    <p:extLst>
      <p:ext uri="{BB962C8B-B14F-4D97-AF65-F5344CB8AC3E}">
        <p14:creationId xmlns:p14="http://schemas.microsoft.com/office/powerpoint/2010/main" val="108291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2782" y="708222"/>
            <a:ext cx="7922289" cy="629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noProof="1" smtClean="0">
                <a:solidFill>
                  <a:schemeClr val="tx2"/>
                </a:solidFill>
              </a:rPr>
              <a:t>Cross-Workgroup Activities</a:t>
            </a:r>
          </a:p>
          <a:p>
            <a:endParaRPr lang="en-US" noProof="1" smtClean="0">
              <a:solidFill>
                <a:schemeClr val="tx2"/>
              </a:solidFill>
            </a:endParaRPr>
          </a:p>
          <a:p>
            <a:endParaRPr lang="en-US" noProof="1" smtClean="0">
              <a:solidFill>
                <a:schemeClr val="tx2"/>
              </a:solidFill>
            </a:endParaRPr>
          </a:p>
          <a:p>
            <a:pPr marL="284400" indent="-285750">
              <a:lnSpc>
                <a:spcPct val="110000"/>
              </a:lnSpc>
              <a:spcBef>
                <a:spcPts val="2400"/>
              </a:spcBef>
              <a:buFont typeface="Arial"/>
              <a:buChar char="•"/>
            </a:pPr>
            <a:r>
              <a:rPr lang="en-US" sz="2400" noProof="1">
                <a:solidFill>
                  <a:srgbClr val="CCFFCC"/>
                </a:solidFill>
              </a:rPr>
              <a:t>coordinate annual main workshop (with MC meeting</a:t>
            </a:r>
            <a:r>
              <a:rPr lang="en-US" sz="2400" noProof="1" smtClean="0">
                <a:solidFill>
                  <a:srgbClr val="CCFFCC"/>
                </a:solidFill>
              </a:rPr>
              <a:t>)</a:t>
            </a:r>
            <a:br>
              <a:rPr lang="en-US" sz="2400" noProof="1" smtClean="0">
                <a:solidFill>
                  <a:srgbClr val="CCFFCC"/>
                </a:solidFill>
              </a:rPr>
            </a:br>
            <a:r>
              <a:rPr lang="en-US" sz="2400" noProof="1" smtClean="0">
                <a:solidFill>
                  <a:srgbClr val="FFFF00"/>
                </a:solidFill>
              </a:rPr>
              <a:t>typically in Q3 (Dec-Feb) of GP</a:t>
            </a:r>
            <a:br>
              <a:rPr lang="en-US" sz="2400" noProof="1" smtClean="0">
                <a:solidFill>
                  <a:srgbClr val="FFFF00"/>
                </a:solidFill>
              </a:rPr>
            </a:br>
            <a:endParaRPr lang="en-US" sz="2400" noProof="1" smtClean="0">
              <a:solidFill>
                <a:srgbClr val="FFFF00"/>
              </a:solidFill>
            </a:endParaRPr>
          </a:p>
          <a:p>
            <a:pPr marL="284400" indent="-285750">
              <a:lnSpc>
                <a:spcPct val="110000"/>
              </a:lnSpc>
              <a:spcBef>
                <a:spcPts val="2400"/>
              </a:spcBef>
              <a:buFont typeface="Arial"/>
              <a:buChar char="•"/>
            </a:pPr>
            <a:r>
              <a:rPr lang="en-US" sz="2400" noProof="1">
                <a:solidFill>
                  <a:srgbClr val="CCFFCC"/>
                </a:solidFill>
              </a:rPr>
              <a:t>coordinate annual training </a:t>
            </a:r>
            <a:r>
              <a:rPr lang="en-US" sz="2400" noProof="1" smtClean="0">
                <a:solidFill>
                  <a:srgbClr val="CCFFCC"/>
                </a:solidFill>
              </a:rPr>
              <a:t>school</a:t>
            </a:r>
            <a:br>
              <a:rPr lang="en-US" sz="2400" noProof="1" smtClean="0">
                <a:solidFill>
                  <a:srgbClr val="CCFFCC"/>
                </a:solidFill>
              </a:rPr>
            </a:br>
            <a:r>
              <a:rPr lang="en-US" sz="2400" noProof="1" smtClean="0">
                <a:solidFill>
                  <a:srgbClr val="FFFF00"/>
                </a:solidFill>
              </a:rPr>
              <a:t>typically in Q1 (Jun-Aug) of GP</a:t>
            </a:r>
            <a:br>
              <a:rPr lang="en-US" sz="2400" noProof="1" smtClean="0">
                <a:solidFill>
                  <a:srgbClr val="FFFF00"/>
                </a:solidFill>
              </a:rPr>
            </a:br>
            <a:endParaRPr lang="en-US" sz="2400" noProof="1" smtClean="0">
              <a:solidFill>
                <a:srgbClr val="FFFF00"/>
              </a:solidFill>
            </a:endParaRPr>
          </a:p>
          <a:p>
            <a:pPr marL="284400" indent="-285750">
              <a:lnSpc>
                <a:spcPct val="110000"/>
              </a:lnSpc>
              <a:spcBef>
                <a:spcPts val="2400"/>
              </a:spcBef>
              <a:buFont typeface="Arial"/>
              <a:buChar char="•"/>
            </a:pPr>
            <a:r>
              <a:rPr lang="en-US" sz="2400" noProof="1">
                <a:solidFill>
                  <a:srgbClr val="CCFFCC"/>
                </a:solidFill>
              </a:rPr>
              <a:t>coordinate training courses and </a:t>
            </a:r>
            <a:r>
              <a:rPr lang="en-US" sz="2400" noProof="1" smtClean="0">
                <a:solidFill>
                  <a:srgbClr val="CCFFCC"/>
                </a:solidFill>
              </a:rPr>
              <a:t>seminars</a:t>
            </a:r>
            <a:br>
              <a:rPr lang="en-US" sz="2400" noProof="1" smtClean="0">
                <a:solidFill>
                  <a:srgbClr val="CCFFCC"/>
                </a:solidFill>
              </a:rPr>
            </a:br>
            <a:r>
              <a:rPr lang="en-US" sz="2400" noProof="1" smtClean="0">
                <a:solidFill>
                  <a:srgbClr val="FFFF00"/>
                </a:solidFill>
              </a:rPr>
              <a:t>for </a:t>
            </a:r>
            <a:r>
              <a:rPr lang="en-US" sz="2400" noProof="1" smtClean="0">
                <a:solidFill>
                  <a:srgbClr val="FFFF00"/>
                </a:solidFill>
              </a:rPr>
              <a:t>ECIs</a:t>
            </a:r>
            <a:r>
              <a:rPr lang="en-US" sz="2400" noProof="1" smtClean="0">
                <a:solidFill>
                  <a:srgbClr val="FFFF00"/>
                </a:solidFill>
              </a:rPr>
              <a:t>, ideally in connection with STSMs</a:t>
            </a:r>
          </a:p>
          <a:p>
            <a:pPr>
              <a:lnSpc>
                <a:spcPct val="120000"/>
              </a:lnSpc>
              <a:spcBef>
                <a:spcPts val="2400"/>
              </a:spcBef>
            </a:pPr>
            <a:endParaRPr lang="en-US" sz="2400" noProof="1">
              <a:solidFill>
                <a:srgbClr val="CC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62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2782" y="708222"/>
            <a:ext cx="792228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noProof="1" smtClean="0">
                <a:solidFill>
                  <a:schemeClr val="tx2"/>
                </a:solidFill>
              </a:rPr>
              <a:t>STSM Coordination</a:t>
            </a:r>
          </a:p>
          <a:p>
            <a:endParaRPr lang="en-US" noProof="1" smtClean="0">
              <a:solidFill>
                <a:schemeClr val="tx2"/>
              </a:solidFill>
            </a:endParaRPr>
          </a:p>
          <a:p>
            <a:endParaRPr lang="en-US" noProof="1" smtClean="0">
              <a:solidFill>
                <a:schemeClr val="tx2"/>
              </a:solidFill>
            </a:endParaRPr>
          </a:p>
          <a:p>
            <a:pPr marL="284400" indent="-285750">
              <a:spcBef>
                <a:spcPts val="2400"/>
              </a:spcBef>
              <a:buFont typeface="Arial"/>
              <a:buChar char="•"/>
            </a:pPr>
            <a:r>
              <a:rPr lang="en-US" sz="2400" noProof="1">
                <a:solidFill>
                  <a:srgbClr val="CCFFCC"/>
                </a:solidFill>
              </a:rPr>
              <a:t>W&amp;B plan: </a:t>
            </a:r>
            <a:r>
              <a:rPr lang="en-US" sz="2400" noProof="1">
                <a:solidFill>
                  <a:srgbClr val="FFFF00"/>
                </a:solidFill>
              </a:rPr>
              <a:t>15 </a:t>
            </a:r>
            <a:r>
              <a:rPr lang="en-US" sz="2400" noProof="1" smtClean="0">
                <a:solidFill>
                  <a:srgbClr val="FFFF00"/>
                </a:solidFill>
              </a:rPr>
              <a:t>k€</a:t>
            </a:r>
            <a:r>
              <a:rPr lang="en-US" sz="2400" noProof="1" smtClean="0">
                <a:solidFill>
                  <a:srgbClr val="CCFFCC"/>
                </a:solidFill>
              </a:rPr>
              <a:t> </a:t>
            </a:r>
            <a:r>
              <a:rPr lang="en-US" sz="2400" noProof="1">
                <a:solidFill>
                  <a:srgbClr val="CCFFCC"/>
                </a:solidFill>
              </a:rPr>
              <a:t>for </a:t>
            </a:r>
            <a:r>
              <a:rPr lang="en-US" sz="2400" noProof="1" smtClean="0">
                <a:solidFill>
                  <a:srgbClr val="CCFFCC"/>
                </a:solidFill>
              </a:rPr>
              <a:t>six </a:t>
            </a:r>
            <a:r>
              <a:rPr lang="en-US" sz="2400" noProof="1">
                <a:solidFill>
                  <a:srgbClr val="CCFFCC"/>
                </a:solidFill>
              </a:rPr>
              <a:t>STSMs </a:t>
            </a:r>
            <a:r>
              <a:rPr lang="en-US" sz="2400" noProof="1" smtClean="0">
                <a:solidFill>
                  <a:srgbClr val="CCFFCC"/>
                </a:solidFill>
              </a:rPr>
              <a:t>planned</a:t>
            </a:r>
          </a:p>
          <a:p>
            <a:pPr marL="284400" indent="-285750">
              <a:spcBef>
                <a:spcPts val="2400"/>
              </a:spcBef>
              <a:buFont typeface="Arial"/>
              <a:buChar char="•"/>
            </a:pPr>
            <a:r>
              <a:rPr lang="en-US" sz="2400" noProof="1" smtClean="0">
                <a:solidFill>
                  <a:srgbClr val="CCFFCC"/>
                </a:solidFill>
              </a:rPr>
              <a:t>max. </a:t>
            </a:r>
            <a:r>
              <a:rPr lang="en-US" sz="2400" noProof="1">
                <a:solidFill>
                  <a:srgbClr val="CCFFCC"/>
                </a:solidFill>
              </a:rPr>
              <a:t>funding is </a:t>
            </a:r>
            <a:r>
              <a:rPr lang="en-US" sz="2400" noProof="1">
                <a:solidFill>
                  <a:srgbClr val="FFFF00"/>
                </a:solidFill>
              </a:rPr>
              <a:t>2.5 </a:t>
            </a:r>
            <a:r>
              <a:rPr lang="en-US" sz="2400" noProof="1" smtClean="0">
                <a:solidFill>
                  <a:srgbClr val="FFFF00"/>
                </a:solidFill>
              </a:rPr>
              <a:t>k</a:t>
            </a:r>
            <a:r>
              <a:rPr lang="en-US" sz="2400" noProof="1">
                <a:solidFill>
                  <a:srgbClr val="FFFF00"/>
                </a:solidFill>
              </a:rPr>
              <a:t>€</a:t>
            </a:r>
            <a:r>
              <a:rPr lang="en-US" sz="2400" noProof="1" smtClean="0">
                <a:solidFill>
                  <a:srgbClr val="FFFF00"/>
                </a:solidFill>
              </a:rPr>
              <a:t> </a:t>
            </a:r>
            <a:r>
              <a:rPr lang="en-US" sz="2400" noProof="1">
                <a:solidFill>
                  <a:srgbClr val="CCFFCC"/>
                </a:solidFill>
              </a:rPr>
              <a:t>(3.5 </a:t>
            </a:r>
            <a:r>
              <a:rPr lang="en-US" sz="2400" noProof="1" smtClean="0">
                <a:solidFill>
                  <a:srgbClr val="CCFFCC"/>
                </a:solidFill>
              </a:rPr>
              <a:t>k</a:t>
            </a:r>
            <a:r>
              <a:rPr lang="en-US" sz="2400" noProof="1">
                <a:solidFill>
                  <a:srgbClr val="CCFFCC"/>
                </a:solidFill>
              </a:rPr>
              <a:t>€</a:t>
            </a:r>
            <a:r>
              <a:rPr lang="en-US" sz="2400" noProof="1" smtClean="0">
                <a:solidFill>
                  <a:srgbClr val="CCFFCC"/>
                </a:solidFill>
              </a:rPr>
              <a:t> </a:t>
            </a:r>
            <a:r>
              <a:rPr lang="en-US" sz="2400" noProof="1">
                <a:solidFill>
                  <a:srgbClr val="CCFFCC"/>
                </a:solidFill>
              </a:rPr>
              <a:t>if &gt;90 days) per </a:t>
            </a:r>
            <a:r>
              <a:rPr lang="en-US" sz="2400" noProof="1" smtClean="0">
                <a:solidFill>
                  <a:srgbClr val="CCFFCC"/>
                </a:solidFill>
              </a:rPr>
              <a:t>STSM</a:t>
            </a:r>
          </a:p>
          <a:p>
            <a:pPr marL="284400" indent="-285750">
              <a:spcBef>
                <a:spcPts val="2400"/>
              </a:spcBef>
              <a:buFont typeface="Arial"/>
              <a:buChar char="•"/>
            </a:pPr>
            <a:r>
              <a:rPr lang="en-US" sz="2400" noProof="1">
                <a:solidFill>
                  <a:srgbClr val="CCFFCC"/>
                </a:solidFill>
              </a:rPr>
              <a:t>open </a:t>
            </a:r>
            <a:r>
              <a:rPr lang="en-US" sz="2400" noProof="1" smtClean="0">
                <a:solidFill>
                  <a:srgbClr val="FFFF00"/>
                </a:solidFill>
              </a:rPr>
              <a:t>calls</a:t>
            </a:r>
            <a:r>
              <a:rPr lang="en-US" sz="2400" noProof="1" smtClean="0">
                <a:solidFill>
                  <a:srgbClr val="CCFFCC"/>
                </a:solidFill>
              </a:rPr>
              <a:t> </a:t>
            </a:r>
            <a:r>
              <a:rPr lang="en-US" sz="2400" noProof="1">
                <a:solidFill>
                  <a:srgbClr val="CCFFCC"/>
                </a:solidFill>
              </a:rPr>
              <a:t>through e-</a:t>
            </a:r>
            <a:r>
              <a:rPr lang="en-US" sz="2400" noProof="1" smtClean="0">
                <a:solidFill>
                  <a:srgbClr val="CCFFCC"/>
                </a:solidFill>
              </a:rPr>
              <a:t>COST</a:t>
            </a:r>
          </a:p>
          <a:p>
            <a:pPr marL="284400" indent="-285750">
              <a:spcBef>
                <a:spcPts val="2400"/>
              </a:spcBef>
              <a:buFont typeface="Arial"/>
              <a:buChar char="•"/>
            </a:pPr>
            <a:r>
              <a:rPr lang="en-US" sz="2400" noProof="1">
                <a:solidFill>
                  <a:srgbClr val="CCFFCC"/>
                </a:solidFill>
              </a:rPr>
              <a:t>set up </a:t>
            </a:r>
            <a:r>
              <a:rPr lang="en-US" sz="2400" noProof="1">
                <a:solidFill>
                  <a:srgbClr val="FFFF00"/>
                </a:solidFill>
              </a:rPr>
              <a:t>panel</a:t>
            </a:r>
            <a:r>
              <a:rPr lang="en-US" sz="2400" noProof="1">
                <a:solidFill>
                  <a:srgbClr val="CCFFCC"/>
                </a:solidFill>
              </a:rPr>
              <a:t> for </a:t>
            </a:r>
            <a:r>
              <a:rPr lang="en-US" sz="2400" noProof="1" smtClean="0">
                <a:solidFill>
                  <a:srgbClr val="CCFFCC"/>
                </a:solidFill>
              </a:rPr>
              <a:t>evaluation of STSM proposals</a:t>
            </a:r>
          </a:p>
          <a:p>
            <a:pPr marL="284400" indent="-285750">
              <a:spcBef>
                <a:spcPts val="2400"/>
              </a:spcBef>
              <a:buFont typeface="Arial"/>
              <a:buChar char="•"/>
            </a:pPr>
            <a:r>
              <a:rPr lang="en-US" sz="2400" noProof="1">
                <a:solidFill>
                  <a:srgbClr val="FFFF00"/>
                </a:solidFill>
              </a:rPr>
              <a:t>proposes</a:t>
            </a:r>
            <a:r>
              <a:rPr lang="en-US" sz="2400" noProof="1">
                <a:solidFill>
                  <a:srgbClr val="CCFFCC"/>
                </a:solidFill>
              </a:rPr>
              <a:t> to </a:t>
            </a:r>
            <a:r>
              <a:rPr lang="en-US" sz="2400" noProof="1" smtClean="0">
                <a:solidFill>
                  <a:srgbClr val="CCFFCC"/>
                </a:solidFill>
              </a:rPr>
              <a:t>Richard who decides</a:t>
            </a:r>
          </a:p>
          <a:p>
            <a:pPr marL="284400" indent="-285750">
              <a:spcBef>
                <a:spcPts val="2400"/>
              </a:spcBef>
              <a:buFont typeface="Arial"/>
              <a:buChar char="•"/>
            </a:pPr>
            <a:r>
              <a:rPr lang="en-US" sz="2400" noProof="1">
                <a:solidFill>
                  <a:srgbClr val="CCFFCC"/>
                </a:solidFill>
              </a:rPr>
              <a:t>will send around the </a:t>
            </a:r>
            <a:r>
              <a:rPr lang="en-US" sz="2400" noProof="1">
                <a:solidFill>
                  <a:srgbClr val="FFFF00"/>
                </a:solidFill>
              </a:rPr>
              <a:t>rules</a:t>
            </a:r>
          </a:p>
        </p:txBody>
      </p:sp>
    </p:spTree>
    <p:extLst>
      <p:ext uri="{BB962C8B-B14F-4D97-AF65-F5344CB8AC3E}">
        <p14:creationId xmlns:p14="http://schemas.microsoft.com/office/powerpoint/2010/main" val="1518881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2782" y="708222"/>
            <a:ext cx="7879233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noProof="1" smtClean="0">
                <a:solidFill>
                  <a:schemeClr val="tx2"/>
                </a:solidFill>
              </a:rPr>
              <a:t>Annual Reports</a:t>
            </a:r>
          </a:p>
          <a:p>
            <a:endParaRPr lang="en-US" noProof="1" smtClean="0">
              <a:solidFill>
                <a:schemeClr val="tx2"/>
              </a:solidFill>
            </a:endParaRPr>
          </a:p>
          <a:p>
            <a:endParaRPr lang="en-US" noProof="1" smtClean="0">
              <a:solidFill>
                <a:schemeClr val="tx2"/>
              </a:solidFill>
            </a:endParaRPr>
          </a:p>
          <a:p>
            <a:pPr marL="284400" indent="-285750">
              <a:spcBef>
                <a:spcPts val="2400"/>
              </a:spcBef>
              <a:buFont typeface="Arial"/>
              <a:buChar char="•"/>
            </a:pPr>
            <a:r>
              <a:rPr lang="en-US" sz="2400" noProof="1">
                <a:solidFill>
                  <a:srgbClr val="FFFF00"/>
                </a:solidFill>
              </a:rPr>
              <a:t>collect</a:t>
            </a:r>
            <a:r>
              <a:rPr lang="en-US" sz="2400" noProof="1">
                <a:solidFill>
                  <a:srgbClr val="CCFFCC"/>
                </a:solidFill>
              </a:rPr>
              <a:t> reports from </a:t>
            </a:r>
            <a:r>
              <a:rPr lang="en-US" sz="2400" noProof="1" smtClean="0">
                <a:solidFill>
                  <a:srgbClr val="CCFFCC"/>
                </a:solidFill>
              </a:rPr>
              <a:t>WG1, WG2, WG3 </a:t>
            </a:r>
            <a:r>
              <a:rPr lang="en-US" sz="2400" noProof="1">
                <a:solidFill>
                  <a:srgbClr val="CCFFCC"/>
                </a:solidFill>
              </a:rPr>
              <a:t>and </a:t>
            </a:r>
            <a:r>
              <a:rPr lang="en-US" sz="2400" noProof="1" smtClean="0">
                <a:solidFill>
                  <a:srgbClr val="CCFFCC"/>
                </a:solidFill>
              </a:rPr>
              <a:t>WG5</a:t>
            </a:r>
            <a:br>
              <a:rPr lang="en-US" sz="2400" noProof="1" smtClean="0">
                <a:solidFill>
                  <a:srgbClr val="CCFFCC"/>
                </a:solidFill>
              </a:rPr>
            </a:br>
            <a:endParaRPr lang="en-US" sz="2400" noProof="1" smtClean="0">
              <a:solidFill>
                <a:srgbClr val="CCFFCC"/>
              </a:solidFill>
            </a:endParaRPr>
          </a:p>
          <a:p>
            <a:pPr marL="284400" indent="-285750">
              <a:spcBef>
                <a:spcPts val="2400"/>
              </a:spcBef>
              <a:buFont typeface="Arial"/>
              <a:buChar char="•"/>
            </a:pPr>
            <a:r>
              <a:rPr lang="en-US" sz="2400" noProof="1">
                <a:solidFill>
                  <a:srgbClr val="FFFF00"/>
                </a:solidFill>
              </a:rPr>
              <a:t>merge</a:t>
            </a:r>
            <a:r>
              <a:rPr lang="en-US" sz="2400" noProof="1">
                <a:solidFill>
                  <a:srgbClr val="CCFFCC"/>
                </a:solidFill>
              </a:rPr>
              <a:t> them into a single </a:t>
            </a:r>
            <a:r>
              <a:rPr lang="en-US" sz="2400" noProof="1" smtClean="0">
                <a:solidFill>
                  <a:srgbClr val="CCFFCC"/>
                </a:solidFill>
              </a:rPr>
              <a:t>report</a:t>
            </a:r>
            <a:br>
              <a:rPr lang="en-US" sz="2400" noProof="1" smtClean="0">
                <a:solidFill>
                  <a:srgbClr val="CCFFCC"/>
                </a:solidFill>
              </a:rPr>
            </a:br>
            <a:endParaRPr lang="en-US" sz="2400" noProof="1" smtClean="0">
              <a:solidFill>
                <a:srgbClr val="CCFFCC"/>
              </a:solidFill>
            </a:endParaRPr>
          </a:p>
          <a:p>
            <a:pPr marL="284400" indent="-285750">
              <a:spcBef>
                <a:spcPts val="2400"/>
              </a:spcBef>
              <a:buFont typeface="Arial"/>
              <a:buChar char="•"/>
            </a:pPr>
            <a:r>
              <a:rPr lang="en-US" sz="2400" noProof="1">
                <a:solidFill>
                  <a:srgbClr val="FFFF00"/>
                </a:solidFill>
              </a:rPr>
              <a:t>submission</a:t>
            </a:r>
            <a:r>
              <a:rPr lang="en-US" sz="2400" noProof="1">
                <a:solidFill>
                  <a:srgbClr val="CCFFCC"/>
                </a:solidFill>
              </a:rPr>
              <a:t> presumably via e-COST</a:t>
            </a:r>
          </a:p>
        </p:txBody>
      </p:sp>
    </p:spTree>
    <p:extLst>
      <p:ext uri="{BB962C8B-B14F-4D97-AF65-F5344CB8AC3E}">
        <p14:creationId xmlns:p14="http://schemas.microsoft.com/office/powerpoint/2010/main" val="1022781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7555" y="708222"/>
            <a:ext cx="8946445" cy="5970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noProof="1" smtClean="0">
                <a:solidFill>
                  <a:schemeClr val="tx2"/>
                </a:solidFill>
              </a:rPr>
              <a:t>Who Is Who ?</a:t>
            </a:r>
          </a:p>
          <a:p>
            <a:endParaRPr lang="en-US" noProof="1" smtClean="0">
              <a:solidFill>
                <a:schemeClr val="tx2"/>
              </a:solidFill>
            </a:endParaRPr>
          </a:p>
          <a:p>
            <a:pPr marL="284400" indent="-285750">
              <a:spcBef>
                <a:spcPts val="2400"/>
              </a:spcBef>
              <a:buFont typeface="Arial"/>
              <a:buChar char="•"/>
            </a:pPr>
            <a:r>
              <a:rPr lang="en-US" sz="2400" noProof="1" smtClean="0">
                <a:solidFill>
                  <a:srgbClr val="FFFF00"/>
                </a:solidFill>
              </a:rPr>
              <a:t>WG Leader</a:t>
            </a:r>
            <a:r>
              <a:rPr lang="en-US" sz="2400" noProof="1" smtClean="0">
                <a:solidFill>
                  <a:srgbClr val="CCFFCC"/>
                </a:solidFill>
              </a:rPr>
              <a:t>: Olaf Lechtenfeld (Hannover)</a:t>
            </a:r>
          </a:p>
          <a:p>
            <a:pPr marL="284400" indent="-285750">
              <a:spcBef>
                <a:spcPts val="2400"/>
              </a:spcBef>
              <a:buFont typeface="Arial"/>
              <a:buChar char="•"/>
            </a:pPr>
            <a:r>
              <a:rPr lang="en-US" sz="2400" noProof="1" smtClean="0">
                <a:solidFill>
                  <a:srgbClr val="FFFF00"/>
                </a:solidFill>
              </a:rPr>
              <a:t>WG Vice Leader</a:t>
            </a:r>
            <a:r>
              <a:rPr lang="en-US" sz="2400" noProof="1" smtClean="0">
                <a:solidFill>
                  <a:srgbClr val="CCFFCC"/>
                </a:solidFill>
              </a:rPr>
              <a:t>: Larisa Jonke (Zagreb)</a:t>
            </a:r>
          </a:p>
          <a:p>
            <a:pPr marL="284400" indent="-285750">
              <a:spcBef>
                <a:spcPts val="2400"/>
              </a:spcBef>
              <a:buFont typeface="Arial"/>
              <a:buChar char="•"/>
            </a:pPr>
            <a:r>
              <a:rPr lang="en-US" sz="2400" noProof="1">
                <a:solidFill>
                  <a:srgbClr val="FFFF00"/>
                </a:solidFill>
              </a:rPr>
              <a:t>WG Proponents</a:t>
            </a:r>
            <a:r>
              <a:rPr lang="en-US" sz="2400" noProof="1">
                <a:solidFill>
                  <a:srgbClr val="CCFFCC"/>
                </a:solidFill>
              </a:rPr>
              <a:t>: Marija </a:t>
            </a:r>
            <a:r>
              <a:rPr lang="en-US" sz="2400" noProof="1" smtClean="0">
                <a:solidFill>
                  <a:srgbClr val="CCFFCC"/>
                </a:solidFill>
              </a:rPr>
              <a:t>Dimirijevic (Belgrade)</a:t>
            </a:r>
            <a:br>
              <a:rPr lang="en-US" sz="2400" noProof="1" smtClean="0">
                <a:solidFill>
                  <a:srgbClr val="CCFFCC"/>
                </a:solidFill>
              </a:rPr>
            </a:br>
            <a:r>
              <a:rPr lang="en-US" sz="2400" noProof="1" smtClean="0">
                <a:solidFill>
                  <a:srgbClr val="CCFFCC"/>
                </a:solidFill>
              </a:rPr>
              <a:t>                            Peter Schupp (Bremen)</a:t>
            </a:r>
            <a:br>
              <a:rPr lang="en-US" sz="2400" noProof="1" smtClean="0">
                <a:solidFill>
                  <a:srgbClr val="CCFFCC"/>
                </a:solidFill>
              </a:rPr>
            </a:br>
            <a:r>
              <a:rPr lang="en-US" sz="2400" noProof="1" smtClean="0">
                <a:solidFill>
                  <a:srgbClr val="CCFFCC"/>
                </a:solidFill>
              </a:rPr>
              <a:t>                            Patrizia Vitale (Napels)</a:t>
            </a:r>
          </a:p>
          <a:p>
            <a:pPr marL="284400" indent="-285750">
              <a:spcBef>
                <a:spcPts val="2400"/>
              </a:spcBef>
              <a:buFont typeface="Arial"/>
              <a:buChar char="•"/>
            </a:pPr>
            <a:r>
              <a:rPr lang="en-US" sz="2400" noProof="1" smtClean="0">
                <a:solidFill>
                  <a:srgbClr val="FFFF00"/>
                </a:solidFill>
              </a:rPr>
              <a:t>WG Members (so far)</a:t>
            </a:r>
            <a:r>
              <a:rPr lang="en-US" sz="2400" noProof="1" smtClean="0">
                <a:solidFill>
                  <a:srgbClr val="CCFFCC"/>
                </a:solidFill>
              </a:rPr>
              <a:t>:</a:t>
            </a:r>
            <a:r>
              <a:rPr lang="en-US" sz="2400" noProof="1">
                <a:solidFill>
                  <a:srgbClr val="CCFFCC"/>
                </a:solidFill>
              </a:rPr>
              <a:t/>
            </a:r>
            <a:br>
              <a:rPr lang="en-US" sz="2400" noProof="1">
                <a:solidFill>
                  <a:srgbClr val="CCFFCC"/>
                </a:solidFill>
              </a:rPr>
            </a:br>
            <a:r>
              <a:rPr lang="en-US" sz="2200" noProof="1">
                <a:solidFill>
                  <a:srgbClr val="CCFFCC"/>
                </a:solidFill>
              </a:rPr>
              <a:t>Vladimir Dobrev, </a:t>
            </a:r>
            <a:r>
              <a:rPr lang="en-US" sz="2200" noProof="1" smtClean="0">
                <a:solidFill>
                  <a:srgbClr val="CCFFCC"/>
                </a:solidFill>
              </a:rPr>
              <a:t>Geatano Fiore, Tajron </a:t>
            </a:r>
            <a:r>
              <a:rPr lang="en-US" sz="2200" noProof="1">
                <a:solidFill>
                  <a:srgbClr val="CCFFCC"/>
                </a:solidFill>
              </a:rPr>
              <a:t>Juric, Carmelo Perez Martin, Martin Schlichenmaier, Andrzej Sitarz, Nicolaos </a:t>
            </a:r>
            <a:r>
              <a:rPr lang="en-US" sz="2200" noProof="1" smtClean="0">
                <a:solidFill>
                  <a:srgbClr val="CCFFCC"/>
                </a:solidFill>
              </a:rPr>
              <a:t>Toumbas</a:t>
            </a:r>
            <a:br>
              <a:rPr lang="en-US" sz="2200" noProof="1" smtClean="0">
                <a:solidFill>
                  <a:srgbClr val="CCFFCC"/>
                </a:solidFill>
              </a:rPr>
            </a:br>
            <a:r>
              <a:rPr lang="en-US" sz="2400" noProof="1" smtClean="0">
                <a:solidFill>
                  <a:srgbClr val="CCFFCC"/>
                </a:solidFill>
              </a:rPr>
              <a:t/>
            </a:r>
            <a:br>
              <a:rPr lang="en-US" sz="2400" noProof="1" smtClean="0">
                <a:solidFill>
                  <a:srgbClr val="CCFFCC"/>
                </a:solidFill>
              </a:rPr>
            </a:br>
            <a:r>
              <a:rPr lang="en-US" sz="2400" noProof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WHO ELSE ?                PLEASE JOIN TO TAKE ACTION !</a:t>
            </a:r>
          </a:p>
        </p:txBody>
      </p:sp>
      <p:pic>
        <p:nvPicPr>
          <p:cNvPr id="3" name="Picture 2" descr="jonke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64" r="11169" b="21972"/>
          <a:stretch/>
        </p:blipFill>
        <p:spPr>
          <a:xfrm>
            <a:off x="6275294" y="2329570"/>
            <a:ext cx="855854" cy="1062077"/>
          </a:xfrm>
          <a:prstGeom prst="rect">
            <a:avLst/>
          </a:prstGeom>
        </p:spPr>
      </p:pic>
      <p:pic>
        <p:nvPicPr>
          <p:cNvPr id="4" name="Picture 3" descr="dimitrijevic.jpe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24" t="8014" r="11131" b="14660"/>
          <a:stretch/>
        </p:blipFill>
        <p:spPr>
          <a:xfrm>
            <a:off x="7186705" y="2704353"/>
            <a:ext cx="881530" cy="1148037"/>
          </a:xfrm>
          <a:prstGeom prst="rect">
            <a:avLst/>
          </a:prstGeom>
        </p:spPr>
      </p:pic>
      <p:pic>
        <p:nvPicPr>
          <p:cNvPr id="5" name="Picture 4" descr="schupp.jp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4" r="11999"/>
          <a:stretch/>
        </p:blipFill>
        <p:spPr>
          <a:xfrm>
            <a:off x="8172825" y="3317685"/>
            <a:ext cx="836705" cy="1104902"/>
          </a:xfrm>
          <a:prstGeom prst="rect">
            <a:avLst/>
          </a:prstGeom>
        </p:spPr>
      </p:pic>
      <p:pic>
        <p:nvPicPr>
          <p:cNvPr id="7" name="Picture 6" descr="vitale.jpg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52" t="4903" r="9476" b="8169"/>
          <a:stretch/>
        </p:blipFill>
        <p:spPr>
          <a:xfrm>
            <a:off x="7175920" y="3974352"/>
            <a:ext cx="893776" cy="1016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551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eugi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 rot="1947551">
            <a:off x="616312" y="2631552"/>
            <a:ext cx="823254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82550" h="38100" prst="coolSlant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de-DE" sz="9600" b="1" noProof="1" smtClean="0">
                <a:ln w="11430"/>
                <a:solidFill>
                  <a:srgbClr val="008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THANK YOU !</a:t>
            </a:r>
            <a:endParaRPr lang="de-DE" sz="9600" b="1" noProof="1">
              <a:ln w="11430"/>
              <a:solidFill>
                <a:srgbClr val="0080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350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1112" y="270777"/>
            <a:ext cx="900288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709613"/>
            <a:r>
              <a:rPr lang="en-US" sz="4800" noProof="1" smtClean="0">
                <a:solidFill>
                  <a:schemeClr val="tx2"/>
                </a:solidFill>
              </a:rPr>
              <a:t>Current Proposals</a:t>
            </a:r>
          </a:p>
          <a:p>
            <a:pPr marL="284400" indent="-285750" defTabSz="1211263">
              <a:spcBef>
                <a:spcPts val="2400"/>
              </a:spcBef>
              <a:buFont typeface="Arial"/>
              <a:buChar char="•"/>
              <a:tabLst>
                <a:tab pos="3683000" algn="l"/>
                <a:tab pos="4938713" algn="l"/>
                <a:tab pos="6731000" algn="l"/>
                <a:tab pos="8070850" algn="l"/>
              </a:tabLst>
            </a:pPr>
            <a:r>
              <a:rPr lang="en-US" sz="2000" noProof="1" smtClean="0">
                <a:solidFill>
                  <a:srgbClr val="FFFF00"/>
                </a:solidFill>
              </a:rPr>
              <a:t>GeoQuant 	</a:t>
            </a:r>
            <a:r>
              <a:rPr lang="en-US" sz="2000" noProof="1" smtClean="0">
                <a:solidFill>
                  <a:srgbClr val="CCFFCC"/>
                </a:solidFill>
              </a:rPr>
              <a:t>Madrid 	</a:t>
            </a:r>
            <a:r>
              <a:rPr lang="en-US" sz="2000" noProof="1" smtClean="0">
                <a:solidFill>
                  <a:srgbClr val="FF0000"/>
                </a:solidFill>
              </a:rPr>
              <a:t>07-18/09 	</a:t>
            </a:r>
            <a:r>
              <a:rPr lang="en-US" sz="2000" noProof="1" smtClean="0">
                <a:solidFill>
                  <a:srgbClr val="CCFFCC"/>
                </a:solidFill>
              </a:rPr>
              <a:t>WG 2 	  </a:t>
            </a:r>
            <a:r>
              <a:rPr lang="en-US" sz="2000" noProof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8 k€</a:t>
            </a:r>
          </a:p>
          <a:p>
            <a:pPr marL="284400" indent="-285750" defTabSz="1211263">
              <a:spcBef>
                <a:spcPts val="2400"/>
              </a:spcBef>
              <a:buFont typeface="Arial"/>
              <a:buChar char="•"/>
              <a:tabLst>
                <a:tab pos="3683000" algn="l"/>
                <a:tab pos="4938713" algn="l"/>
                <a:tab pos="6731000" algn="l"/>
                <a:tab pos="8070850" algn="l"/>
              </a:tabLst>
            </a:pPr>
            <a:r>
              <a:rPr lang="en-US" sz="2000" noProof="1" smtClean="0">
                <a:solidFill>
                  <a:srgbClr val="FFFF00"/>
                </a:solidFill>
              </a:rPr>
              <a:t>Corfu</a:t>
            </a:r>
            <a:r>
              <a:rPr lang="en-US" sz="2000" noProof="1">
                <a:solidFill>
                  <a:srgbClr val="FFFF00"/>
                </a:solidFill>
              </a:rPr>
              <a:t> </a:t>
            </a:r>
            <a:r>
              <a:rPr lang="en-US" sz="2000" noProof="1" smtClean="0">
                <a:solidFill>
                  <a:srgbClr val="FFFF00"/>
                </a:solidFill>
              </a:rPr>
              <a:t>on NC FT &amp; Gravity</a:t>
            </a:r>
            <a:r>
              <a:rPr lang="en-US" sz="2000" noProof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	</a:t>
            </a:r>
            <a:r>
              <a:rPr lang="en-US" sz="2000" noProof="1" smtClean="0">
                <a:solidFill>
                  <a:srgbClr val="CCFFCC"/>
                </a:solidFill>
              </a:rPr>
              <a:t>Corfu	</a:t>
            </a:r>
            <a:r>
              <a:rPr lang="en-US" sz="2000" noProof="1" smtClean="0">
                <a:solidFill>
                  <a:srgbClr val="FF0000"/>
                </a:solidFill>
              </a:rPr>
              <a:t>20-26/09</a:t>
            </a:r>
            <a:r>
              <a:rPr lang="en-US" sz="2000" noProof="1" smtClean="0">
                <a:solidFill>
                  <a:srgbClr val="CCFFCC"/>
                </a:solidFill>
              </a:rPr>
              <a:t>	WG 1,2,3	</a:t>
            </a:r>
            <a:r>
              <a:rPr lang="en-US" sz="2000" noProof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12 k€</a:t>
            </a:r>
          </a:p>
          <a:p>
            <a:pPr marL="284400" indent="-285750" defTabSz="1211263">
              <a:spcBef>
                <a:spcPts val="2400"/>
              </a:spcBef>
              <a:buFont typeface="Arial"/>
              <a:buChar char="•"/>
              <a:tabLst>
                <a:tab pos="3683000" algn="l"/>
                <a:tab pos="4938713" algn="l"/>
                <a:tab pos="6731000" algn="l"/>
                <a:tab pos="8070850" algn="l"/>
              </a:tabLst>
            </a:pPr>
            <a:r>
              <a:rPr lang="en-US" sz="2000" noProof="1">
                <a:solidFill>
                  <a:srgbClr val="FFFF00"/>
                </a:solidFill>
              </a:rPr>
              <a:t>5 Irish Workshops/Meetings</a:t>
            </a:r>
            <a:r>
              <a:rPr lang="en-US" sz="2000" noProof="1">
                <a:solidFill>
                  <a:schemeClr val="accent5">
                    <a:lumMod val="40000"/>
                    <a:lumOff val="60000"/>
                  </a:schemeClr>
                </a:solidFill>
              </a:rPr>
              <a:t>	</a:t>
            </a:r>
            <a:r>
              <a:rPr lang="en-US" sz="2000" noProof="1">
                <a:solidFill>
                  <a:srgbClr val="CCFFCC"/>
                </a:solidFill>
              </a:rPr>
              <a:t>Ireland</a:t>
            </a:r>
            <a:r>
              <a:rPr lang="en-US" sz="2000" noProof="1">
                <a:solidFill>
                  <a:schemeClr val="accent5">
                    <a:lumMod val="40000"/>
                    <a:lumOff val="60000"/>
                  </a:schemeClr>
                </a:solidFill>
              </a:rPr>
              <a:t>	</a:t>
            </a:r>
            <a:r>
              <a:rPr lang="en-US" sz="2000" noProof="1">
                <a:solidFill>
                  <a:srgbClr val="FF0000"/>
                </a:solidFill>
              </a:rPr>
              <a:t>Nov – May</a:t>
            </a:r>
            <a:r>
              <a:rPr lang="en-US" sz="2000" noProof="1">
                <a:solidFill>
                  <a:schemeClr val="accent5">
                    <a:lumMod val="40000"/>
                    <a:lumOff val="60000"/>
                  </a:schemeClr>
                </a:solidFill>
              </a:rPr>
              <a:t>	</a:t>
            </a:r>
            <a:r>
              <a:rPr lang="en-US" sz="2000" noProof="1">
                <a:solidFill>
                  <a:srgbClr val="CCFFCC"/>
                </a:solidFill>
              </a:rPr>
              <a:t>WG ?   </a:t>
            </a:r>
            <a:r>
              <a:rPr lang="en-US" sz="2000" noProof="1">
                <a:solidFill>
                  <a:schemeClr val="accent5">
                    <a:lumMod val="40000"/>
                    <a:lumOff val="60000"/>
                  </a:schemeClr>
                </a:solidFill>
              </a:rPr>
              <a:t>each 7 k</a:t>
            </a:r>
            <a:r>
              <a:rPr lang="en-US" sz="2000" noProof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€</a:t>
            </a:r>
          </a:p>
          <a:p>
            <a:pPr marL="284400" indent="-285750" defTabSz="1211263">
              <a:spcBef>
                <a:spcPts val="2400"/>
              </a:spcBef>
              <a:buFont typeface="Arial"/>
              <a:buChar char="•"/>
              <a:tabLst>
                <a:tab pos="3683000" algn="l"/>
                <a:tab pos="4938713" algn="l"/>
                <a:tab pos="6731000" algn="l"/>
                <a:tab pos="8070850" algn="l"/>
              </a:tabLst>
            </a:pPr>
            <a:r>
              <a:rPr lang="en-US" sz="2000" noProof="1">
                <a:solidFill>
                  <a:srgbClr val="FFFF00"/>
                </a:solidFill>
              </a:rPr>
              <a:t>Higher </a:t>
            </a:r>
            <a:r>
              <a:rPr lang="en-US" sz="2000" noProof="1" smtClean="0">
                <a:solidFill>
                  <a:srgbClr val="FFFF00"/>
                </a:solidFill>
              </a:rPr>
              <a:t>Structures</a:t>
            </a:r>
            <a:r>
              <a:rPr lang="en-US" sz="2000" noProof="1">
                <a:solidFill>
                  <a:srgbClr val="FFFF00"/>
                </a:solidFill>
              </a:rPr>
              <a:t> </a:t>
            </a:r>
            <a:r>
              <a:rPr lang="en-US" sz="2000" noProof="1" smtClean="0">
                <a:solidFill>
                  <a:srgbClr val="FFFF00"/>
                </a:solidFill>
              </a:rPr>
              <a:t>Program</a:t>
            </a:r>
            <a:r>
              <a:rPr lang="en-US" sz="2000" noProof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	</a:t>
            </a:r>
            <a:r>
              <a:rPr lang="en-US" sz="2000" noProof="1" smtClean="0">
                <a:solidFill>
                  <a:srgbClr val="CCFFCC"/>
                </a:solidFill>
              </a:rPr>
              <a:t>Vienna</a:t>
            </a:r>
            <a:r>
              <a:rPr lang="en-US" sz="2000" noProof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	</a:t>
            </a:r>
            <a:r>
              <a:rPr lang="en-US" sz="2000" noProof="1" smtClean="0">
                <a:solidFill>
                  <a:srgbClr val="FF0000"/>
                </a:solidFill>
              </a:rPr>
              <a:t>23</a:t>
            </a:r>
            <a:r>
              <a:rPr lang="en-US" sz="2000" noProof="1">
                <a:solidFill>
                  <a:srgbClr val="FF0000"/>
                </a:solidFill>
              </a:rPr>
              <a:t>/11-18/12</a:t>
            </a:r>
            <a:r>
              <a:rPr lang="en-US" sz="2000" noProof="1">
                <a:solidFill>
                  <a:schemeClr val="accent5">
                    <a:lumMod val="40000"/>
                    <a:lumOff val="60000"/>
                  </a:schemeClr>
                </a:solidFill>
              </a:rPr>
              <a:t>	</a:t>
            </a:r>
            <a:r>
              <a:rPr lang="en-US" sz="2000" noProof="1">
                <a:solidFill>
                  <a:srgbClr val="CCFFCC"/>
                </a:solidFill>
              </a:rPr>
              <a:t>WG 2</a:t>
            </a:r>
            <a:r>
              <a:rPr lang="en-US" sz="2000" noProof="1">
                <a:solidFill>
                  <a:schemeClr val="accent5">
                    <a:lumMod val="40000"/>
                    <a:lumOff val="60000"/>
                  </a:schemeClr>
                </a:solidFill>
              </a:rPr>
              <a:t>	</a:t>
            </a:r>
            <a:r>
              <a:rPr lang="en-US" sz="2000" noProof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 ? </a:t>
            </a:r>
            <a:r>
              <a:rPr lang="en-US" sz="2000" noProof="1">
                <a:solidFill>
                  <a:schemeClr val="accent5">
                    <a:lumMod val="40000"/>
                    <a:lumOff val="60000"/>
                  </a:schemeClr>
                </a:solidFill>
              </a:rPr>
              <a:t>k</a:t>
            </a:r>
            <a:r>
              <a:rPr lang="en-US" sz="2000" noProof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€</a:t>
            </a:r>
          </a:p>
          <a:p>
            <a:pPr marL="284400" indent="-285750" defTabSz="1211263">
              <a:spcBef>
                <a:spcPts val="2400"/>
              </a:spcBef>
              <a:buFont typeface="Arial"/>
              <a:buChar char="•"/>
              <a:tabLst>
                <a:tab pos="3683000" algn="l"/>
                <a:tab pos="4938713" algn="l"/>
                <a:tab pos="6731000" algn="l"/>
                <a:tab pos="8070850" algn="l"/>
              </a:tabLst>
            </a:pPr>
            <a:r>
              <a:rPr lang="en-US" sz="2000" noProof="1">
                <a:solidFill>
                  <a:srgbClr val="FFFF00"/>
                </a:solidFill>
              </a:rPr>
              <a:t>Homotopy </a:t>
            </a:r>
            <a:r>
              <a:rPr lang="en-US" sz="2000" noProof="1" smtClean="0">
                <a:solidFill>
                  <a:srgbClr val="FFFF00"/>
                </a:solidFill>
              </a:rPr>
              <a:t>Algebras </a:t>
            </a:r>
            <a:r>
              <a:rPr lang="en-US" sz="2000" noProof="1">
                <a:solidFill>
                  <a:srgbClr val="FFFF00"/>
                </a:solidFill>
              </a:rPr>
              <a:t>et al</a:t>
            </a:r>
            <a:r>
              <a:rPr lang="en-US" sz="2000" noProof="1">
                <a:solidFill>
                  <a:schemeClr val="accent5">
                    <a:lumMod val="40000"/>
                    <a:lumOff val="60000"/>
                  </a:schemeClr>
                </a:solidFill>
              </a:rPr>
              <a:t>	</a:t>
            </a:r>
            <a:r>
              <a:rPr lang="en-US" sz="2000" noProof="1" smtClean="0">
                <a:solidFill>
                  <a:srgbClr val="CCFFCC"/>
                </a:solidFill>
              </a:rPr>
              <a:t>Vienna</a:t>
            </a:r>
            <a:r>
              <a:rPr lang="en-US" sz="2000" noProof="1">
                <a:solidFill>
                  <a:schemeClr val="accent5">
                    <a:lumMod val="40000"/>
                    <a:lumOff val="60000"/>
                  </a:schemeClr>
                </a:solidFill>
              </a:rPr>
              <a:t>	</a:t>
            </a:r>
            <a:r>
              <a:rPr lang="en-US" sz="2000" noProof="1">
                <a:solidFill>
                  <a:srgbClr val="FF0000"/>
                </a:solidFill>
              </a:rPr>
              <a:t>Jan or Sept</a:t>
            </a:r>
            <a:r>
              <a:rPr lang="en-US" sz="2000" noProof="1">
                <a:solidFill>
                  <a:schemeClr val="accent5">
                    <a:lumMod val="40000"/>
                    <a:lumOff val="60000"/>
                  </a:schemeClr>
                </a:solidFill>
              </a:rPr>
              <a:t>	</a:t>
            </a:r>
            <a:r>
              <a:rPr lang="en-US" sz="2000" noProof="1">
                <a:solidFill>
                  <a:srgbClr val="CCFFCC"/>
                </a:solidFill>
              </a:rPr>
              <a:t>WG </a:t>
            </a:r>
            <a:r>
              <a:rPr lang="en-US" sz="2000" noProof="1" smtClean="0">
                <a:solidFill>
                  <a:srgbClr val="CCFFCC"/>
                </a:solidFill>
              </a:rPr>
              <a:t>2</a:t>
            </a:r>
            <a:r>
              <a:rPr lang="en-US" sz="2000" noProof="1">
                <a:solidFill>
                  <a:schemeClr val="accent5">
                    <a:lumMod val="40000"/>
                    <a:lumOff val="60000"/>
                  </a:schemeClr>
                </a:solidFill>
              </a:rPr>
              <a:t>	</a:t>
            </a:r>
            <a:r>
              <a:rPr lang="en-US" sz="2000" noProof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18 </a:t>
            </a:r>
            <a:r>
              <a:rPr lang="en-US" sz="2000" noProof="1">
                <a:solidFill>
                  <a:schemeClr val="accent5">
                    <a:lumMod val="40000"/>
                    <a:lumOff val="60000"/>
                  </a:schemeClr>
                </a:solidFill>
              </a:rPr>
              <a:t>k</a:t>
            </a:r>
            <a:r>
              <a:rPr lang="en-US" sz="2000" noProof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€</a:t>
            </a:r>
          </a:p>
          <a:p>
            <a:pPr marL="284400" indent="-285750" defTabSz="1211263">
              <a:spcBef>
                <a:spcPts val="2400"/>
              </a:spcBef>
              <a:buFont typeface="Arial"/>
              <a:buChar char="•"/>
              <a:tabLst>
                <a:tab pos="3683000" algn="l"/>
                <a:tab pos="4938713" algn="l"/>
                <a:tab pos="6731000" algn="l"/>
                <a:tab pos="8070850" algn="l"/>
              </a:tabLst>
            </a:pPr>
            <a:r>
              <a:rPr lang="en-US" sz="2000" noProof="1">
                <a:solidFill>
                  <a:srgbClr val="FFFF00"/>
                </a:solidFill>
              </a:rPr>
              <a:t>Tux on QG &amp; NCG</a:t>
            </a:r>
            <a:r>
              <a:rPr lang="en-US" sz="2000" noProof="1">
                <a:solidFill>
                  <a:schemeClr val="accent5">
                    <a:lumMod val="40000"/>
                    <a:lumOff val="60000"/>
                  </a:schemeClr>
                </a:solidFill>
              </a:rPr>
              <a:t>	</a:t>
            </a:r>
            <a:r>
              <a:rPr lang="en-US" sz="2000" noProof="1" smtClean="0">
                <a:solidFill>
                  <a:srgbClr val="CCFFCC"/>
                </a:solidFill>
              </a:rPr>
              <a:t>Tux</a:t>
            </a:r>
            <a:r>
              <a:rPr lang="en-US" sz="2000" noProof="1">
                <a:solidFill>
                  <a:schemeClr val="accent5">
                    <a:lumMod val="40000"/>
                    <a:lumOff val="60000"/>
                  </a:schemeClr>
                </a:solidFill>
              </a:rPr>
              <a:t>	</a:t>
            </a:r>
            <a:r>
              <a:rPr lang="en-US" sz="2000" noProof="1" smtClean="0">
                <a:solidFill>
                  <a:srgbClr val="FF0000"/>
                </a:solidFill>
              </a:rPr>
              <a:t>5 winter days</a:t>
            </a:r>
            <a:r>
              <a:rPr lang="en-US" sz="2000" noProof="1">
                <a:solidFill>
                  <a:schemeClr val="accent5">
                    <a:lumMod val="40000"/>
                    <a:lumOff val="60000"/>
                  </a:schemeClr>
                </a:solidFill>
              </a:rPr>
              <a:t>	</a:t>
            </a:r>
            <a:r>
              <a:rPr lang="en-US" sz="2000" noProof="1">
                <a:solidFill>
                  <a:srgbClr val="CCFFCC"/>
                </a:solidFill>
              </a:rPr>
              <a:t>WG </a:t>
            </a:r>
            <a:r>
              <a:rPr lang="en-US" sz="2000" noProof="1" smtClean="0">
                <a:solidFill>
                  <a:srgbClr val="CCFFCC"/>
                </a:solidFill>
              </a:rPr>
              <a:t>2,3</a:t>
            </a:r>
            <a:r>
              <a:rPr lang="en-US" sz="2000" noProof="1">
                <a:solidFill>
                  <a:schemeClr val="accent5">
                    <a:lumMod val="40000"/>
                    <a:lumOff val="60000"/>
                  </a:schemeClr>
                </a:solidFill>
              </a:rPr>
              <a:t>	17 k</a:t>
            </a:r>
            <a:r>
              <a:rPr lang="en-US" sz="2000" noProof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€</a:t>
            </a:r>
          </a:p>
          <a:p>
            <a:pPr marL="284400" indent="-285750" defTabSz="1211263">
              <a:spcBef>
                <a:spcPts val="2400"/>
              </a:spcBef>
              <a:buFont typeface="Arial"/>
              <a:buChar char="•"/>
              <a:tabLst>
                <a:tab pos="3683000" algn="l"/>
                <a:tab pos="4938713" algn="l"/>
                <a:tab pos="6731000" algn="l"/>
                <a:tab pos="8070850" algn="l"/>
              </a:tabLst>
            </a:pPr>
            <a:r>
              <a:rPr lang="en-US" sz="2000" noProof="1">
                <a:solidFill>
                  <a:srgbClr val="FFFF00"/>
                </a:solidFill>
              </a:rPr>
              <a:t>Nordic Strings</a:t>
            </a:r>
            <a:r>
              <a:rPr lang="en-US" sz="2000" noProof="1">
                <a:solidFill>
                  <a:schemeClr val="accent5">
                    <a:lumMod val="40000"/>
                    <a:lumOff val="60000"/>
                  </a:schemeClr>
                </a:solidFill>
              </a:rPr>
              <a:t>	</a:t>
            </a:r>
            <a:r>
              <a:rPr lang="en-US" sz="2000" noProof="1">
                <a:solidFill>
                  <a:srgbClr val="CCFFCC"/>
                </a:solidFill>
              </a:rPr>
              <a:t>Bremen</a:t>
            </a:r>
            <a:r>
              <a:rPr lang="en-US" sz="2000" noProof="1">
                <a:solidFill>
                  <a:schemeClr val="accent5">
                    <a:lumMod val="40000"/>
                    <a:lumOff val="60000"/>
                  </a:schemeClr>
                </a:solidFill>
              </a:rPr>
              <a:t>	</a:t>
            </a:r>
            <a:r>
              <a:rPr lang="en-US" sz="2000" noProof="1">
                <a:solidFill>
                  <a:srgbClr val="FF0000"/>
                </a:solidFill>
              </a:rPr>
              <a:t>1 day in Feb</a:t>
            </a:r>
            <a:r>
              <a:rPr lang="en-US" sz="2000" noProof="1">
                <a:solidFill>
                  <a:schemeClr val="accent5">
                    <a:lumMod val="40000"/>
                    <a:lumOff val="60000"/>
                  </a:schemeClr>
                </a:solidFill>
              </a:rPr>
              <a:t>	</a:t>
            </a:r>
            <a:r>
              <a:rPr lang="en-US" sz="2000" noProof="1">
                <a:solidFill>
                  <a:srgbClr val="CCFFCC"/>
                </a:solidFill>
              </a:rPr>
              <a:t>WG 1,2,3</a:t>
            </a:r>
            <a:r>
              <a:rPr lang="en-US" sz="2000" noProof="1">
                <a:solidFill>
                  <a:schemeClr val="accent5">
                    <a:lumMod val="40000"/>
                    <a:lumOff val="60000"/>
                  </a:schemeClr>
                </a:solidFill>
              </a:rPr>
              <a:t>	  2 k</a:t>
            </a:r>
            <a:r>
              <a:rPr lang="en-US" sz="2000" noProof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€</a:t>
            </a:r>
          </a:p>
          <a:p>
            <a:pPr marL="284400" indent="-285750" defTabSz="1211263">
              <a:spcBef>
                <a:spcPts val="2400"/>
              </a:spcBef>
              <a:buFont typeface="Arial"/>
              <a:buChar char="•"/>
              <a:tabLst>
                <a:tab pos="3683000" algn="l"/>
                <a:tab pos="4938713" algn="l"/>
                <a:tab pos="6731000" algn="l"/>
                <a:tab pos="8070850" algn="l"/>
              </a:tabLst>
            </a:pPr>
            <a:r>
              <a:rPr lang="en-US" sz="2000" noProof="1">
                <a:solidFill>
                  <a:srgbClr val="FFFF00"/>
                </a:solidFill>
              </a:rPr>
              <a:t>Gauge Theory &amp; NCG</a:t>
            </a:r>
            <a:r>
              <a:rPr lang="en-US" sz="2000" noProof="1">
                <a:solidFill>
                  <a:schemeClr val="accent5">
                    <a:lumMod val="40000"/>
                    <a:lumOff val="60000"/>
                  </a:schemeClr>
                </a:solidFill>
              </a:rPr>
              <a:t>	</a:t>
            </a:r>
            <a:r>
              <a:rPr lang="en-US" sz="2000" noProof="1">
                <a:solidFill>
                  <a:srgbClr val="CCFFCC"/>
                </a:solidFill>
              </a:rPr>
              <a:t>Nijmegen</a:t>
            </a:r>
            <a:r>
              <a:rPr lang="en-US" sz="2000" noProof="1">
                <a:solidFill>
                  <a:schemeClr val="accent5">
                    <a:lumMod val="40000"/>
                    <a:lumOff val="60000"/>
                  </a:schemeClr>
                </a:solidFill>
              </a:rPr>
              <a:t>	</a:t>
            </a:r>
            <a:r>
              <a:rPr lang="en-US" sz="2000" noProof="1">
                <a:solidFill>
                  <a:srgbClr val="FF0000"/>
                </a:solidFill>
              </a:rPr>
              <a:t>04-08/04</a:t>
            </a:r>
            <a:r>
              <a:rPr lang="en-US" sz="2000" noProof="1">
                <a:solidFill>
                  <a:schemeClr val="accent5">
                    <a:lumMod val="40000"/>
                    <a:lumOff val="60000"/>
                  </a:schemeClr>
                </a:solidFill>
              </a:rPr>
              <a:t>	</a:t>
            </a:r>
            <a:r>
              <a:rPr lang="en-US" sz="2000" noProof="1">
                <a:solidFill>
                  <a:srgbClr val="CCFFCC"/>
                </a:solidFill>
              </a:rPr>
              <a:t>WG 1,2</a:t>
            </a:r>
            <a:r>
              <a:rPr lang="en-US" sz="2000" noProof="1">
                <a:solidFill>
                  <a:schemeClr val="accent5">
                    <a:lumMod val="40000"/>
                    <a:lumOff val="60000"/>
                  </a:schemeClr>
                </a:solidFill>
              </a:rPr>
              <a:t>	15 k</a:t>
            </a:r>
            <a:r>
              <a:rPr lang="en-US" sz="2000" noProof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€</a:t>
            </a:r>
          </a:p>
          <a:p>
            <a:pPr marL="284400" indent="-285750" defTabSz="1211263">
              <a:spcBef>
                <a:spcPts val="2400"/>
              </a:spcBef>
              <a:buFont typeface="Arial"/>
              <a:buChar char="•"/>
              <a:tabLst>
                <a:tab pos="3683000" algn="l"/>
                <a:tab pos="4938713" algn="l"/>
                <a:tab pos="6731000" algn="l"/>
                <a:tab pos="8070850" algn="l"/>
              </a:tabLst>
            </a:pPr>
            <a:r>
              <a:rPr lang="en-US" sz="2000" noProof="1">
                <a:solidFill>
                  <a:srgbClr val="FFFF00"/>
                </a:solidFill>
              </a:rPr>
              <a:t>Bayrischzell on QST </a:t>
            </a:r>
            <a:r>
              <a:rPr lang="en-US" sz="2000" noProof="1" smtClean="0">
                <a:solidFill>
                  <a:srgbClr val="FFFF00"/>
                </a:solidFill>
              </a:rPr>
              <a:t>Struct’s</a:t>
            </a:r>
            <a:r>
              <a:rPr lang="en-US" sz="2000" noProof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	</a:t>
            </a:r>
            <a:r>
              <a:rPr lang="en-US" sz="2000" noProof="1" smtClean="0">
                <a:solidFill>
                  <a:srgbClr val="CCFFCC"/>
                </a:solidFill>
              </a:rPr>
              <a:t>Bayr’zell</a:t>
            </a:r>
            <a:r>
              <a:rPr lang="en-US" sz="2000" noProof="1">
                <a:solidFill>
                  <a:schemeClr val="accent5">
                    <a:lumMod val="40000"/>
                    <a:lumOff val="60000"/>
                  </a:schemeClr>
                </a:solidFill>
              </a:rPr>
              <a:t>	</a:t>
            </a:r>
            <a:r>
              <a:rPr lang="en-US" sz="2000" noProof="1">
                <a:solidFill>
                  <a:srgbClr val="FF0000"/>
                </a:solidFill>
              </a:rPr>
              <a:t>29/04-02/05</a:t>
            </a:r>
            <a:r>
              <a:rPr lang="en-US" sz="2000" noProof="1">
                <a:solidFill>
                  <a:schemeClr val="accent5">
                    <a:lumMod val="40000"/>
                    <a:lumOff val="60000"/>
                  </a:schemeClr>
                </a:solidFill>
              </a:rPr>
              <a:t>	</a:t>
            </a:r>
            <a:r>
              <a:rPr lang="en-US" sz="2000" noProof="1">
                <a:solidFill>
                  <a:srgbClr val="CCFFCC"/>
                </a:solidFill>
              </a:rPr>
              <a:t>WG 2</a:t>
            </a:r>
            <a:r>
              <a:rPr lang="en-US" sz="2000" noProof="1">
                <a:solidFill>
                  <a:schemeClr val="accent5">
                    <a:lumMod val="40000"/>
                    <a:lumOff val="60000"/>
                  </a:schemeClr>
                </a:solidFill>
              </a:rPr>
              <a:t>	  7 k</a:t>
            </a:r>
            <a:r>
              <a:rPr lang="en-US" sz="2000" noProof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€</a:t>
            </a:r>
          </a:p>
        </p:txBody>
      </p:sp>
    </p:spTree>
    <p:extLst>
      <p:ext uri="{BB962C8B-B14F-4D97-AF65-F5344CB8AC3E}">
        <p14:creationId xmlns:p14="http://schemas.microsoft.com/office/powerpoint/2010/main" val="356915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5387</TotalTime>
  <Words>174</Words>
  <Application>Microsoft Macintosh PowerPoint</Application>
  <PresentationFormat>On-screen Show (4:3)</PresentationFormat>
  <Paragraphs>64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Perspective</vt:lpstr>
      <vt:lpstr>WORKING GROUP 4: Cross-Disciplinary Activities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Leibniz Universität Hannover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GRENZEN DES PHYSIKALISCHEN WISSENS</dc:title>
  <dc:creator>Olaf Lechtenfeld</dc:creator>
  <cp:lastModifiedBy>Olaf Lechtenfeld</cp:lastModifiedBy>
  <cp:revision>315</cp:revision>
  <cp:lastPrinted>2015-04-29T20:58:03Z</cp:lastPrinted>
  <dcterms:created xsi:type="dcterms:W3CDTF">2013-01-03T13:08:54Z</dcterms:created>
  <dcterms:modified xsi:type="dcterms:W3CDTF">2015-04-30T08:36:29Z</dcterms:modified>
</cp:coreProperties>
</file>