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ca Cvetković" initials="VC" lastIdx="8" clrIdx="0">
    <p:extLst/>
  </p:cmAuthor>
  <p:cmAuthor id="2" name="A. Kostic" initials="AK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60"/>
  </p:normalViewPr>
  <p:slideViewPr>
    <p:cSldViewPr>
      <p:cViewPr>
        <p:scale>
          <a:sx n="101" d="100"/>
          <a:sy n="101" d="100"/>
        </p:scale>
        <p:origin x="-510" y="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3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66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8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4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63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74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27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9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4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6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BCC86-691A-4601-B813-1510BC11FD12}" type="datetimeFigureOut">
              <a:rPr lang="en-GB" smtClean="0"/>
              <a:pPr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B45E-CD98-47E2-A776-78B5B0E6DB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5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63293" y="1912358"/>
            <a:ext cx="2826415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ОБРАЗОВАЊЕ:</a:t>
            </a:r>
          </a:p>
          <a:p>
            <a:pPr algn="ctr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СТАЊЕ, ПЕРСПЕКТИВЕ</a:t>
            </a:r>
          </a:p>
          <a:p>
            <a:pPr algn="ctr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И УЛОГА У РАЗВОЈУ СРБИЈЕ</a:t>
            </a:r>
            <a:endParaRPr lang="en-GB" sz="1700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6348" y="836713"/>
            <a:ext cx="29803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СТРАТЕШКИ ПРАВЦИ РАЗВОЈА СРБИЈЕ У </a:t>
            </a:r>
            <a:r>
              <a:rPr lang="sr-Latn-M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XXI </a:t>
            </a:r>
            <a:r>
              <a:rPr lang="sr-Cyrl-R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ВЕКУ</a:t>
            </a:r>
          </a:p>
          <a:p>
            <a:pPr algn="ctr"/>
            <a:endParaRPr lang="sr-Cyrl-RS" sz="500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endParaRPr>
          </a:p>
          <a:p>
            <a:pPr algn="ctr"/>
            <a:r>
              <a:rPr lang="sr-Cyrl-R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(ДРУГИ ЦИКЛУС)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2600" y="5517232"/>
            <a:ext cx="20537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СРПСКА АКАДЕМИЈА НАУКА И УМЕТНОСТИ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3810" y="2996952"/>
            <a:ext cx="1343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18. И 19.  МАРТ 2021.</a:t>
            </a:r>
          </a:p>
          <a:p>
            <a:pPr algn="ctr"/>
            <a:r>
              <a:rPr lang="sr-Cyrl-R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СВЕЧАНА САЛА САНУ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34159" y="3501008"/>
            <a:ext cx="1872208" cy="0"/>
          </a:xfrm>
          <a:prstGeom prst="line">
            <a:avLst/>
          </a:prstGeom>
          <a:ln w="31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2" descr="Image result for sanu logo"/>
          <p:cNvSpPr>
            <a:spLocks noChangeAspect="1" noChangeArrowheads="1"/>
          </p:cNvSpPr>
          <p:nvPr/>
        </p:nvSpPr>
        <p:spPr bwMode="auto">
          <a:xfrm>
            <a:off x="168540" y="-144463"/>
            <a:ext cx="3302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ekapija.com/logo/14520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191" y="5157192"/>
            <a:ext cx="252584" cy="30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230328" y="1435304"/>
            <a:ext cx="23310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ПРОГРАМСКИ ОДБОР</a:t>
            </a:r>
          </a:p>
          <a:p>
            <a:pPr algn="ctr"/>
            <a:endParaRPr lang="sr-Cyrl-R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Проф. </a:t>
            </a:r>
            <a:r>
              <a:rPr lang="sr-Cyrl-RS" sz="8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Ана Пешикан </a:t>
            </a: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(Председник)</a:t>
            </a:r>
          </a:p>
          <a:p>
            <a:pPr algn="ctr"/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Академик АЛЕКСАНДАР КОСТИЋ (Копредседник)</a:t>
            </a:r>
          </a:p>
          <a:p>
            <a:pPr algn="ctr"/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Проф. ИВАН ИВИЋ</a:t>
            </a:r>
          </a:p>
          <a:p>
            <a:pPr algn="ctr"/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Академик ВЛАДИМИР БУМБАШИРЕВИЋ</a:t>
            </a:r>
          </a:p>
          <a:p>
            <a:pPr algn="ctr"/>
            <a:r>
              <a:rPr lang="sr-Cyrl-RS" sz="800" dirty="0" smtClean="0"/>
              <a:t>Дописни </a:t>
            </a:r>
            <a:r>
              <a:rPr lang="sr-Cyrl-RS" sz="800" dirty="0"/>
              <a:t>члан </a:t>
            </a: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САНУ ВЛАДИЦА ЦВЕТКОВИЋ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86573" y="3012165"/>
            <a:ext cx="321859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Циљеви скупа</a:t>
            </a:r>
          </a:p>
          <a:p>
            <a:pPr algn="ctr"/>
            <a:endParaRPr lang="en-US" sz="8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Анализа образовне политике, трендова и стања у образовању у Србији у периоду 2012-2020; </a:t>
            </a:r>
          </a:p>
          <a:p>
            <a:pPr lvl="0"/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Предлози </a:t>
            </a: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 могућим улогама образовања у развоју Србије данас;</a:t>
            </a:r>
          </a:p>
          <a:p>
            <a:pPr lvl="0"/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Дефинисање препорука за будући развој образовања у Србији;</a:t>
            </a:r>
          </a:p>
          <a:p>
            <a:pPr lvl="0"/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Информисање јавности и релевантних институција</a:t>
            </a:r>
            <a:r>
              <a:rPr lang="sr-Cyrl-RS" sz="800" dirty="0">
                <a:solidFill>
                  <a:srgbClr val="FF0000"/>
                </a:solidFill>
              </a:rPr>
              <a:t> </a:t>
            </a:r>
            <a:r>
              <a:rPr lang="sr-Cyrl-R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 </a:t>
            </a: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стању у образовању Србији </a:t>
            </a:r>
            <a:r>
              <a:rPr lang="sr-Cyrl-R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основу добијених анализа и препорукама </a:t>
            </a: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његово унапређивање.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09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496" y="1173999"/>
            <a:ext cx="4801314" cy="5432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                        ПРВИ ДАН (четвртак, 18. март)</a:t>
            </a: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</a:br>
            <a:endParaRPr lang="sr-Cyrl-RS" sz="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/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САНУ - СВЕЧАНА САЛА</a:t>
            </a:r>
            <a:b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</a:br>
            <a:endParaRPr lang="sr-Cyrl-RS" sz="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defTabSz="273050"/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10.</a:t>
            </a: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3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0 – 1</a:t>
            </a: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1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.</a:t>
            </a: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0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0</a:t>
            </a:r>
            <a:b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</a:b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	</a:t>
            </a:r>
            <a:r>
              <a:rPr lang="en-GB" sz="800" dirty="0" err="1">
                <a:cs typeface="Times New Roman" panose="02020603050405020304" pitchFamily="18" charset="0"/>
              </a:rPr>
              <a:t>Поздравн</a:t>
            </a:r>
            <a:r>
              <a:rPr lang="sr-Cyrl-RS" sz="800" dirty="0">
                <a:cs typeface="Times New Roman" panose="02020603050405020304" pitchFamily="18" charset="0"/>
              </a:rPr>
              <a:t>а реч</a:t>
            </a:r>
            <a:r>
              <a:rPr lang="en-GB" sz="800" dirty="0">
                <a:cs typeface="Times New Roman" panose="02020603050405020304" pitchFamily="18" charset="0"/>
              </a:rPr>
              <a:t> </a:t>
            </a:r>
            <a:r>
              <a:rPr lang="sr-Cyrl-RS" sz="800" dirty="0" err="1">
                <a:cs typeface="Times New Roman" panose="02020603050405020304" pitchFamily="18" charset="0"/>
              </a:rPr>
              <a:t>п</a:t>
            </a:r>
            <a:r>
              <a:rPr lang="en-GB" sz="800" dirty="0" err="1">
                <a:cs typeface="Times New Roman" panose="02020603050405020304" pitchFamily="18" charset="0"/>
              </a:rPr>
              <a:t>редседник</a:t>
            </a:r>
            <a:r>
              <a:rPr lang="sr-Cyrl-RS" sz="800" dirty="0">
                <a:cs typeface="Times New Roman" panose="02020603050405020304" pitchFamily="18" charset="0"/>
              </a:rPr>
              <a:t>а</a:t>
            </a:r>
            <a:r>
              <a:rPr lang="en-GB" sz="800" dirty="0">
                <a:cs typeface="Times New Roman" panose="02020603050405020304" pitchFamily="18" charset="0"/>
              </a:rPr>
              <a:t> САНУ</a:t>
            </a:r>
            <a:br>
              <a:rPr lang="en-GB" sz="800" dirty="0">
                <a:cs typeface="Times New Roman" panose="02020603050405020304" pitchFamily="18" charset="0"/>
              </a:rPr>
            </a:br>
            <a:r>
              <a:rPr lang="sr-Cyrl-RS" sz="800" dirty="0">
                <a:cs typeface="Times New Roman" panose="02020603050405020304" pitchFamily="18" charset="0"/>
              </a:rPr>
              <a:t>	</a:t>
            </a:r>
            <a:r>
              <a:rPr lang="sr-Latn-RS" sz="800" dirty="0">
                <a:cs typeface="Times New Roman" panose="02020603050405020304" pitchFamily="18" charset="0"/>
              </a:rPr>
              <a:t>	</a:t>
            </a:r>
            <a:r>
              <a:rPr lang="sr-Cyrl-RS" sz="800" dirty="0"/>
              <a:t>Реч копредседника Програмског одбора</a:t>
            </a:r>
            <a:endParaRPr lang="sr-Latn-RS" sz="800" dirty="0"/>
          </a:p>
          <a:p>
            <a:pPr defTabSz="273050"/>
            <a:r>
              <a:rPr lang="sr-Latn-RS" sz="800" dirty="0"/>
              <a:t>		</a:t>
            </a:r>
            <a:r>
              <a:rPr lang="sr-Cyrl-RS" sz="800" dirty="0"/>
              <a:t>Реч председника Програмског одбора</a:t>
            </a:r>
            <a:endParaRPr lang="en-US" sz="800" dirty="0"/>
          </a:p>
          <a:p>
            <a:pPr marL="285750" indent="-285750"/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</a:br>
            <a:r>
              <a:rPr lang="sr-Cyrl-RS" sz="800" dirty="0"/>
              <a:t>11.00 – 12.00</a:t>
            </a:r>
            <a:endParaRPr lang="en-US" sz="800" dirty="0"/>
          </a:p>
          <a:p>
            <a:pPr marL="514350" lvl="0" indent="-285750"/>
            <a:r>
              <a:rPr lang="sr-Cyrl-RS" sz="800" b="1" dirty="0"/>
              <a:t>	Моћ знања</a:t>
            </a:r>
            <a:endParaRPr lang="en-US" sz="800" dirty="0"/>
          </a:p>
          <a:p>
            <a:pPr marL="514350" indent="-285750"/>
            <a:r>
              <a:rPr lang="sr-Cyrl-RS" sz="800" cap="all" dirty="0"/>
              <a:t>	      Бранко Ружић</a:t>
            </a:r>
            <a:r>
              <a:rPr lang="sr-Cyrl-RS" sz="800" dirty="0"/>
              <a:t>, Министар просвете, науке и технолошког развоја</a:t>
            </a:r>
            <a:endParaRPr lang="sr-Cyrl-RS" sz="300" b="1" dirty="0"/>
          </a:p>
          <a:p>
            <a:pPr marL="514350" lvl="0"/>
            <a:r>
              <a:rPr lang="sr-Cyrl-RS" sz="800" b="1" dirty="0"/>
              <a:t>Kритичка анализа образовне политике и стања у образовању у Србији		</a:t>
            </a:r>
            <a:endParaRPr lang="en-US" sz="800" dirty="0"/>
          </a:p>
          <a:p>
            <a:pPr marL="514350"/>
            <a:r>
              <a:rPr lang="sr-Cyrl-RS" sz="800" dirty="0"/>
              <a:t>      Проф. </a:t>
            </a:r>
            <a:r>
              <a:rPr lang="sr-Cyrl-RS" sz="800" cap="all" dirty="0"/>
              <a:t>Иван Ивић</a:t>
            </a:r>
          </a:p>
          <a:p>
            <a:pPr marL="514350"/>
            <a:endParaRPr lang="en-US" sz="300" dirty="0"/>
          </a:p>
          <a:p>
            <a:pPr marL="285750"/>
            <a:r>
              <a:rPr lang="sr-Cyrl-RS" sz="800" dirty="0"/>
              <a:t>12.00 – 12.30	Краћа дискусија</a:t>
            </a:r>
            <a:endParaRPr lang="en-US" sz="800" dirty="0"/>
          </a:p>
          <a:p>
            <a:pPr marL="285750"/>
            <a:r>
              <a:rPr lang="sr-Cyrl-RS" sz="800" dirty="0"/>
              <a:t> _____________________________</a:t>
            </a:r>
            <a:endParaRPr lang="en-US" sz="800" dirty="0"/>
          </a:p>
          <a:p>
            <a:pPr marL="285750"/>
            <a:r>
              <a:rPr lang="sr-Cyrl-RS" sz="800" dirty="0"/>
              <a:t>12.30 – 14.00    Пауза за ручак</a:t>
            </a:r>
            <a:endParaRPr lang="en-US" sz="800" dirty="0"/>
          </a:p>
          <a:p>
            <a:pPr marL="285750"/>
            <a:r>
              <a:rPr lang="sr-Cyrl-RS" sz="800" dirty="0"/>
              <a:t>_____________________________</a:t>
            </a:r>
            <a:endParaRPr lang="en-US" sz="800" dirty="0"/>
          </a:p>
          <a:p>
            <a:r>
              <a:rPr lang="sr-Cyrl-RS" sz="800" dirty="0"/>
              <a:t> </a:t>
            </a:r>
            <a:endParaRPr lang="en-US" sz="800" dirty="0"/>
          </a:p>
          <a:p>
            <a:pPr marL="285750"/>
            <a:r>
              <a:rPr lang="sr-Cyrl-RS" sz="800" cap="all" dirty="0"/>
              <a:t> Високо образовање и развојне потребе Србије</a:t>
            </a:r>
            <a:endParaRPr lang="en-US" sz="800" dirty="0"/>
          </a:p>
          <a:p>
            <a:pPr marL="285750"/>
            <a:r>
              <a:rPr lang="sr-Cyrl-RS" sz="800" dirty="0"/>
              <a:t> 14.00 – 15.00	</a:t>
            </a:r>
            <a:endParaRPr lang="en-US" sz="800" dirty="0"/>
          </a:p>
          <a:p>
            <a:pPr marL="514350" lvl="0"/>
            <a:r>
              <a:rPr lang="sr-Cyrl-RS" sz="800" b="1" dirty="0"/>
              <a:t>Академске слободе и институционална аутономија </a:t>
            </a:r>
            <a:endParaRPr lang="en-US" sz="800" dirty="0"/>
          </a:p>
          <a:p>
            <a:pPr marL="514350"/>
            <a:r>
              <a:rPr lang="sr-Cyrl-RS" sz="800" dirty="0"/>
              <a:t>      Академик </a:t>
            </a:r>
            <a:r>
              <a:rPr lang="sr-Cyrl-RS" sz="800" cap="all" dirty="0"/>
              <a:t>Владимир Бумбаширевић</a:t>
            </a:r>
            <a:endParaRPr lang="en-US" sz="300" dirty="0"/>
          </a:p>
          <a:p>
            <a:pPr marL="514350" lvl="0"/>
            <a:r>
              <a:rPr lang="sr-Cyrl-RS" sz="800" b="1" dirty="0"/>
              <a:t>Зашто је српско високо образовање немогуће реформисати ?</a:t>
            </a:r>
            <a:endParaRPr lang="en-US" sz="800" dirty="0"/>
          </a:p>
          <a:p>
            <a:pPr marL="514350"/>
            <a:r>
              <a:rPr lang="sr-Cyrl-RS" sz="800" dirty="0" smtClean="0"/>
              <a:t>Дописни </a:t>
            </a:r>
            <a:r>
              <a:rPr lang="sr-Cyrl-RS" sz="800" dirty="0"/>
              <a:t>члан САНУ </a:t>
            </a:r>
            <a:r>
              <a:rPr lang="sr-Cyrl-RS" sz="800" cap="all" dirty="0"/>
              <a:t>Владица Цветковић </a:t>
            </a:r>
            <a:endParaRPr lang="en-US" sz="300" dirty="0"/>
          </a:p>
          <a:p>
            <a:pPr marL="514350" lvl="0"/>
            <a:r>
              <a:rPr lang="sr-Cyrl-RS" sz="800" b="1" dirty="0"/>
              <a:t>Високо образовање и развој Србије у доба глобалне дигиталне трансформације</a:t>
            </a:r>
            <a:endParaRPr lang="en-US" sz="800" dirty="0"/>
          </a:p>
          <a:p>
            <a:pPr marL="514350"/>
            <a:r>
              <a:rPr lang="sr-Cyrl-RS" sz="800" dirty="0"/>
              <a:t>      Проф. </a:t>
            </a:r>
            <a:r>
              <a:rPr lang="sr-Cyrl-RS" sz="800" cap="all" dirty="0"/>
              <a:t>Бранко Урошевић</a:t>
            </a:r>
            <a:endParaRPr lang="en-US" sz="800" cap="all" dirty="0"/>
          </a:p>
          <a:p>
            <a:pPr marL="342900" indent="-57150"/>
            <a:r>
              <a:rPr lang="sr-Cyrl-RS" sz="800" dirty="0"/>
              <a:t>___________________________</a:t>
            </a:r>
            <a:endParaRPr lang="en-US" sz="800" dirty="0"/>
          </a:p>
          <a:p>
            <a:pPr marL="342900" indent="-57150"/>
            <a:r>
              <a:rPr lang="sr-Cyrl-RS" sz="800" dirty="0"/>
              <a:t>15.00 – 15.15 Кафе пауза</a:t>
            </a:r>
            <a:endParaRPr lang="en-US" sz="800" dirty="0"/>
          </a:p>
          <a:p>
            <a:pPr marL="342900" indent="-57150"/>
            <a:r>
              <a:rPr lang="sr-Cyrl-RS" sz="800" dirty="0"/>
              <a:t>___________________________</a:t>
            </a:r>
            <a:endParaRPr lang="en-US" sz="800" dirty="0"/>
          </a:p>
          <a:p>
            <a:pPr marL="285750"/>
            <a:r>
              <a:rPr lang="sr-Cyrl-RS" sz="800" dirty="0"/>
              <a:t>15.15 – 16.15</a:t>
            </a:r>
            <a:r>
              <a:rPr lang="sr-Cyrl-RS" sz="800" b="1" dirty="0"/>
              <a:t>	</a:t>
            </a:r>
            <a:endParaRPr lang="en-US" sz="800" dirty="0"/>
          </a:p>
          <a:p>
            <a:pPr marL="514350" lvl="0"/>
            <a:r>
              <a:rPr lang="sr-Cyrl-RS" sz="800" b="1" dirty="0"/>
              <a:t>„Изгубљени у преводу” – Наставници у Србији: субјекти или објекти промена</a:t>
            </a:r>
            <a:endParaRPr lang="en-US" sz="800" dirty="0"/>
          </a:p>
          <a:p>
            <a:pPr marL="514350"/>
            <a:r>
              <a:rPr lang="sr-Cyrl-RS" sz="800" dirty="0"/>
              <a:t>       Проф. </a:t>
            </a:r>
            <a:r>
              <a:rPr lang="sr-Cyrl-RS" sz="800" cap="all" dirty="0"/>
              <a:t>Ана Пешикан</a:t>
            </a:r>
            <a:endParaRPr lang="sr-Cyrl-RS" sz="300" dirty="0"/>
          </a:p>
          <a:p>
            <a:pPr marL="514350" lvl="0"/>
            <a:r>
              <a:rPr lang="sr-Cyrl-RS" sz="800" b="1" dirty="0"/>
              <a:t>Опасност експеримената у образовању – дајмо иницијативу наставницима </a:t>
            </a:r>
            <a:endParaRPr lang="en-US" sz="800" dirty="0"/>
          </a:p>
          <a:p>
            <a:pPr marL="514350"/>
            <a:r>
              <a:rPr lang="sr-Cyrl-RS" sz="800" dirty="0"/>
              <a:t>      Проф. </a:t>
            </a:r>
            <a:r>
              <a:rPr lang="sr-Cyrl-RS" sz="800" cap="all" dirty="0"/>
              <a:t>Александар Kавчић </a:t>
            </a:r>
            <a:endParaRPr lang="sr-Cyrl-RS" sz="300" dirty="0"/>
          </a:p>
          <a:p>
            <a:pPr marL="514350" lvl="0"/>
            <a:r>
              <a:rPr lang="sr-Cyrl-RS" sz="800" b="1" dirty="0"/>
              <a:t>Формирање културне и инетелектуалне елите: како образовати будуће </a:t>
            </a:r>
          </a:p>
          <a:p>
            <a:pPr marL="514350" lvl="0"/>
            <a:r>
              <a:rPr lang="sr-Cyrl-RS" sz="800" b="1" dirty="0"/>
              <a:t>носиоце развоја Србије?</a:t>
            </a:r>
            <a:endParaRPr lang="en-US" sz="800" dirty="0"/>
          </a:p>
          <a:p>
            <a:pPr marL="514350"/>
            <a:r>
              <a:rPr lang="sr-Cyrl-RS" sz="800" dirty="0"/>
              <a:t>      Академик </a:t>
            </a:r>
            <a:r>
              <a:rPr lang="sr-Cyrl-RS" sz="800" cap="all" dirty="0"/>
              <a:t>Владимир Kостић</a:t>
            </a:r>
          </a:p>
          <a:p>
            <a:pPr marL="514350"/>
            <a:endParaRPr lang="sr-Cyrl-RS" sz="800" cap="all" dirty="0"/>
          </a:p>
          <a:p>
            <a:pPr marL="285750"/>
            <a:r>
              <a:rPr lang="sr-Cyrl-RS" sz="800" cap="all" dirty="0"/>
              <a:t>16.15</a:t>
            </a:r>
            <a:r>
              <a:rPr lang="sr-Cyrl-RS" sz="800" dirty="0"/>
              <a:t> – 17.00 Дискусија</a:t>
            </a:r>
            <a:endParaRPr lang="en-US" sz="800" cap="all" dirty="0"/>
          </a:p>
          <a:p>
            <a:pPr defTabSz="273050"/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</a:b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latin typeface="Bodoni MT" panose="020706030806060202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9775" y="1173999"/>
            <a:ext cx="2994731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1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ДРУГИ ДАН</a:t>
            </a:r>
            <a:r>
              <a:rPr lang="sr-Cyrl-RS" sz="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(петак, 19. март)</a:t>
            </a:r>
          </a:p>
          <a:p>
            <a:endParaRPr lang="sr-Cyrl-RS" sz="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САНУ - СВЕЧАНА САЛА</a:t>
            </a:r>
            <a:endParaRPr lang="sr-Cyrl-RS" sz="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</a:br>
            <a:r>
              <a:rPr lang="sr-Latn-RS" sz="800" dirty="0"/>
              <a:t>10</a:t>
            </a:r>
            <a:r>
              <a:rPr lang="sr-Cyrl-RS" sz="800" dirty="0"/>
              <a:t>.0</a:t>
            </a:r>
            <a:r>
              <a:rPr lang="sr-Latn-RS" sz="800" dirty="0"/>
              <a:t>0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– </a:t>
            </a:r>
            <a:r>
              <a:rPr lang="sr-Latn-RS" sz="800" dirty="0"/>
              <a:t>1</a:t>
            </a:r>
            <a:r>
              <a:rPr lang="sr-Cyrl-RS" sz="800" dirty="0"/>
              <a:t>0.3</a:t>
            </a:r>
            <a:r>
              <a:rPr lang="sr-Latn-RS" sz="800" dirty="0"/>
              <a:t>0 	</a:t>
            </a:r>
            <a:r>
              <a:rPr lang="sr-Latn-RS" sz="800" b="1" dirty="0"/>
              <a:t> </a:t>
            </a:r>
            <a:endParaRPr lang="sr-Cyrl-RS" sz="800" b="1" dirty="0"/>
          </a:p>
          <a:p>
            <a:pPr indent="285750"/>
            <a:r>
              <a:rPr lang="sr-Cyrl-RS" sz="800" b="1" dirty="0"/>
              <a:t>Писменост: сада и овде </a:t>
            </a:r>
          </a:p>
          <a:p>
            <a:r>
              <a:rPr lang="sr-Cyrl-RS" sz="800" dirty="0"/>
              <a:t>                   Проф. СЛОБОДАНКА АНТИЋ и др ЈЕЛЕНА СТЕВАНОВИЋ</a:t>
            </a:r>
            <a:endParaRPr lang="sr-Latn-RS" sz="800" dirty="0"/>
          </a:p>
          <a:p>
            <a:r>
              <a:rPr lang="sr-Cyrl-RS" sz="800" dirty="0"/>
              <a:t>__________________________________________</a:t>
            </a:r>
          </a:p>
          <a:p>
            <a:pPr marL="57150" indent="-57150"/>
            <a:r>
              <a:rPr lang="sr-Cyrl-RS" sz="800" dirty="0"/>
              <a:t>1</a:t>
            </a:r>
            <a:r>
              <a:rPr lang="sr-Latn-RS" sz="800" dirty="0"/>
              <a:t>0</a:t>
            </a:r>
            <a:r>
              <a:rPr lang="sr-Cyrl-RS" sz="800" dirty="0"/>
              <a:t>.</a:t>
            </a:r>
            <a:r>
              <a:rPr lang="sr-Latn-RS" sz="800" dirty="0"/>
              <a:t>3</a:t>
            </a:r>
            <a:r>
              <a:rPr lang="sr-Cyrl-RS" sz="800" dirty="0"/>
              <a:t>0 – </a:t>
            </a:r>
            <a:r>
              <a:rPr lang="sr-Latn-RS" sz="800" dirty="0"/>
              <a:t>10.45</a:t>
            </a:r>
            <a:r>
              <a:rPr lang="sr-Cyrl-RS" sz="800" dirty="0"/>
              <a:t>. Кафе пауза</a:t>
            </a:r>
            <a:r>
              <a:rPr lang="sr-Latn-RS" sz="800" dirty="0"/>
              <a:t> </a:t>
            </a:r>
            <a:r>
              <a:rPr lang="sr-Cyrl-RS" sz="800" dirty="0"/>
              <a:t>и пријаве за дискусију</a:t>
            </a:r>
            <a:endParaRPr lang="en-US" sz="800" dirty="0"/>
          </a:p>
          <a:p>
            <a:pPr marL="57150" indent="-57150"/>
            <a:r>
              <a:rPr lang="sr-Cyrl-RS" sz="800" dirty="0"/>
              <a:t>__________________________________________</a:t>
            </a:r>
            <a:endParaRPr lang="en-US" sz="800" dirty="0"/>
          </a:p>
          <a:p>
            <a:r>
              <a:rPr lang="sr-Latn-RS" sz="800" dirty="0"/>
              <a:t>	</a:t>
            </a:r>
            <a:endParaRPr lang="en-US" sz="800" dirty="0"/>
          </a:p>
          <a:p>
            <a:r>
              <a:rPr lang="sr-Latn-RS" sz="800" dirty="0"/>
              <a:t>10:45-11.45</a:t>
            </a:r>
            <a:r>
              <a:rPr lang="sr-Latn-RS" sz="800" b="1" dirty="0"/>
              <a:t>	</a:t>
            </a:r>
            <a:endParaRPr lang="sr-Cyrl-RS" sz="800" b="1" dirty="0"/>
          </a:p>
          <a:p>
            <a:pPr>
              <a:tabLst>
                <a:tab pos="288925" algn="l"/>
              </a:tabLst>
            </a:pPr>
            <a:r>
              <a:rPr lang="sr-Cyrl-RS" sz="800" b="1" dirty="0"/>
              <a:t>	Проблеми уџбеника</a:t>
            </a:r>
          </a:p>
          <a:p>
            <a:pPr marL="461963">
              <a:tabLst>
                <a:tab pos="288925" algn="l"/>
              </a:tabLst>
            </a:pPr>
            <a:r>
              <a:rPr lang="sr-Cyrl-RS" sz="800" dirty="0"/>
              <a:t>Уводничар: Проф. СЛО0БОДАНКА АНТИЋ </a:t>
            </a:r>
          </a:p>
          <a:p>
            <a:pPr>
              <a:tabLst>
                <a:tab pos="288925" algn="l"/>
              </a:tabLst>
            </a:pPr>
            <a:r>
              <a:rPr lang="sr-Latn-RS" sz="800" dirty="0"/>
              <a:t>11.45-12:45	</a:t>
            </a:r>
            <a:endParaRPr lang="sr-Cyrl-RS" sz="800" dirty="0"/>
          </a:p>
          <a:p>
            <a:pPr marL="288925"/>
            <a:r>
              <a:rPr lang="sr-Cyrl-RS" sz="800" b="1" dirty="0"/>
              <a:t>Реформа г</a:t>
            </a:r>
            <a:r>
              <a:rPr lang="sr-Cyrl-RS" sz="800" b="1" dirty="0" smtClean="0"/>
              <a:t>имназија </a:t>
            </a:r>
            <a:r>
              <a:rPr lang="sr-Cyrl-RS" sz="800" b="1" dirty="0"/>
              <a:t>у Србији</a:t>
            </a:r>
            <a:endParaRPr lang="sr-Cyrl-RS" sz="800" dirty="0"/>
          </a:p>
          <a:p>
            <a:pPr>
              <a:tabLst>
                <a:tab pos="461963" algn="l"/>
              </a:tabLst>
            </a:pPr>
            <a:r>
              <a:rPr lang="sr-Cyrl-RS" sz="800" dirty="0"/>
              <a:t>	Уводничар: </a:t>
            </a:r>
            <a:r>
              <a:rPr lang="sr-Cyrl-RS" sz="800" cap="all" dirty="0"/>
              <a:t>Раде Зејак</a:t>
            </a:r>
          </a:p>
          <a:p>
            <a:pPr>
              <a:tabLst>
                <a:tab pos="396875" algn="l"/>
              </a:tabLst>
            </a:pPr>
            <a:r>
              <a:rPr lang="sr-Latn-RS" sz="800" dirty="0"/>
              <a:t> </a:t>
            </a:r>
            <a:r>
              <a:rPr lang="sr-Cyrl-RS" sz="800" dirty="0"/>
              <a:t>_______________________</a:t>
            </a:r>
            <a:r>
              <a:rPr lang="en-US" sz="800" dirty="0"/>
              <a:t>__</a:t>
            </a:r>
          </a:p>
          <a:p>
            <a:pPr>
              <a:tabLst>
                <a:tab pos="571500" algn="l"/>
              </a:tabLst>
            </a:pPr>
            <a:r>
              <a:rPr lang="sr-Latn-RS" sz="800" dirty="0"/>
              <a:t>12:45-13:00	</a:t>
            </a:r>
            <a:r>
              <a:rPr lang="sr-Cyrl-RS" sz="800" dirty="0"/>
              <a:t>Пауза за кафу</a:t>
            </a:r>
          </a:p>
          <a:p>
            <a:r>
              <a:rPr lang="sr-Cyrl-RS" sz="800" i="1" dirty="0"/>
              <a:t>________________________</a:t>
            </a:r>
            <a:r>
              <a:rPr lang="en-US" sz="800" i="1" dirty="0"/>
              <a:t>__</a:t>
            </a:r>
            <a:endParaRPr lang="en-US" sz="800" dirty="0"/>
          </a:p>
          <a:p>
            <a:r>
              <a:rPr lang="sr-Latn-RS" sz="800" dirty="0"/>
              <a:t> </a:t>
            </a:r>
            <a:endParaRPr lang="en-US" sz="800" dirty="0"/>
          </a:p>
          <a:p>
            <a:r>
              <a:rPr lang="sr-Latn-RS" sz="800" dirty="0"/>
              <a:t>13:00-14:00	</a:t>
            </a:r>
            <a:endParaRPr lang="sr-Cyrl-RS" sz="800" dirty="0"/>
          </a:p>
          <a:p>
            <a:pPr marL="285750"/>
            <a:r>
              <a:rPr lang="sr-Cyrl-RS" sz="800" b="1" dirty="0"/>
              <a:t>Место дуалног образовања у образовном систему</a:t>
            </a:r>
          </a:p>
          <a:p>
            <a:pPr>
              <a:tabLst>
                <a:tab pos="400050" algn="l"/>
              </a:tabLst>
            </a:pPr>
            <a:r>
              <a:rPr lang="sr-Cyrl-RS" sz="800" b="1" dirty="0"/>
              <a:t>	</a:t>
            </a:r>
            <a:r>
              <a:rPr lang="sr-Cyrl-RS" sz="800" dirty="0"/>
              <a:t>Уводничар: </a:t>
            </a:r>
            <a:r>
              <a:rPr lang="sr-Cyrl-RS" sz="800" cap="all" dirty="0"/>
              <a:t>Сарита Брадаш </a:t>
            </a:r>
          </a:p>
          <a:p>
            <a:pPr>
              <a:tabLst>
                <a:tab pos="400050" algn="l"/>
              </a:tabLst>
            </a:pPr>
            <a:r>
              <a:rPr lang="sr-Latn-RS" sz="800" dirty="0"/>
              <a:t>14:00-15:00</a:t>
            </a:r>
            <a:r>
              <a:rPr lang="sr-Cyrl-RS" sz="800" dirty="0"/>
              <a:t>	</a:t>
            </a:r>
          </a:p>
          <a:p>
            <a:pPr marL="285750"/>
            <a:r>
              <a:rPr lang="sr-Cyrl-RS" sz="800" b="1" dirty="0"/>
              <a:t>Смисао и концепција дигитализације у образовању </a:t>
            </a:r>
          </a:p>
          <a:p>
            <a:pPr>
              <a:tabLst>
                <a:tab pos="400050" algn="l"/>
              </a:tabLst>
            </a:pPr>
            <a:r>
              <a:rPr lang="sr-Cyrl-RS" sz="800" dirty="0"/>
              <a:t>	Уводничар</a:t>
            </a:r>
            <a:r>
              <a:rPr lang="sr-Cyrl-RS" sz="800"/>
              <a:t>: </a:t>
            </a:r>
            <a:r>
              <a:rPr lang="sr-Cyrl-RS" sz="800" smtClean="0"/>
              <a:t>Проф. </a:t>
            </a:r>
            <a:r>
              <a:rPr lang="sr-Cyrl-RS" sz="800" dirty="0" smtClean="0"/>
              <a:t>МИЛОШ </a:t>
            </a:r>
            <a:r>
              <a:rPr lang="sr-Cyrl-RS" sz="800" dirty="0"/>
              <a:t>БАЈЧЕТИЋ</a:t>
            </a:r>
          </a:p>
          <a:p>
            <a:pPr>
              <a:tabLst>
                <a:tab pos="400050" algn="l"/>
              </a:tabLst>
            </a:pPr>
            <a:r>
              <a:rPr lang="sr-Latn-RS" sz="800" b="1" dirty="0"/>
              <a:t>	</a:t>
            </a:r>
            <a:r>
              <a:rPr lang="sr-Latn-RS" sz="800" dirty="0"/>
              <a:t> </a:t>
            </a:r>
            <a:endParaRPr lang="en-US" sz="800" dirty="0"/>
          </a:p>
          <a:p>
            <a:pPr>
              <a:tabLst>
                <a:tab pos="514350" algn="l"/>
              </a:tabLst>
            </a:pPr>
            <a:r>
              <a:rPr lang="sr-Latn-RS" sz="800" dirty="0"/>
              <a:t>15.00-15.15	</a:t>
            </a:r>
            <a:r>
              <a:rPr lang="sr-Cyrl-RS" sz="800" dirty="0"/>
              <a:t> </a:t>
            </a:r>
            <a:r>
              <a:rPr lang="sr-Cyrl-RS" sz="800" b="1" dirty="0"/>
              <a:t>Закључне речи</a:t>
            </a:r>
          </a:p>
          <a:p>
            <a:endParaRPr lang="sr-Cyrl-RS" sz="800" b="1" dirty="0"/>
          </a:p>
          <a:p>
            <a:r>
              <a:rPr lang="sr-Cyrl-RS" sz="800" b="1" dirty="0"/>
              <a:t>__________________________</a:t>
            </a:r>
          </a:p>
          <a:p>
            <a:pPr>
              <a:tabLst>
                <a:tab pos="514350" algn="l"/>
              </a:tabLst>
            </a:pPr>
            <a:r>
              <a:rPr lang="sr-Cyrl-RS" sz="800" dirty="0"/>
              <a:t>15.15  	</a:t>
            </a:r>
            <a:r>
              <a:rPr lang="sr-Cyrl-RS" sz="800" b="1" dirty="0"/>
              <a:t>Коктел</a:t>
            </a:r>
          </a:p>
          <a:p>
            <a:r>
              <a:rPr lang="sr-Cyrl-RS" sz="800" b="1" dirty="0"/>
              <a:t>__________________________</a:t>
            </a:r>
            <a:endParaRPr lang="en-US" sz="800" b="1" dirty="0"/>
          </a:p>
          <a:p>
            <a:pPr defTabSz="273050"/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520" y="414172"/>
            <a:ext cx="3703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Задовољство нам је да Вас позовемо да присуствујете научно-стручном скупу  „Образовање: стање, перспективе и улога у развоју Србије“ који ће се у оквиру циклуса „Стратешки правци развоја Србије у </a:t>
            </a:r>
            <a:r>
              <a:rPr lang="sr-Latn-ME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XXI </a:t>
            </a:r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веку “ одржати 18. и 19. марта у Српској академији наука и уметности.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48218" y="1052736"/>
            <a:ext cx="1872208" cy="0"/>
          </a:xfrm>
          <a:prstGeom prst="line">
            <a:avLst/>
          </a:prstGeom>
          <a:ln w="31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4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4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48063" y="1301768"/>
            <a:ext cx="41662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3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ОБРАЗОВАЊЕ:</a:t>
            </a:r>
          </a:p>
          <a:p>
            <a:pPr algn="ctr"/>
            <a:r>
              <a:rPr lang="sr-Cyrl-RS" sz="13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СТАЊЕ, ПЕРСПЕКТИВЕ И УЛОГА У РАЗВОЈУ СРБИЈЕ</a:t>
            </a:r>
            <a:endParaRPr lang="en-GB" sz="1300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44" y="1020045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СТРАТЕШКИ ПРАВЦИ РАЗВОЈА СРБИЈЕ У </a:t>
            </a:r>
            <a:r>
              <a:rPr lang="sr-Latn-ME" sz="1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XXI </a:t>
            </a:r>
            <a:r>
              <a:rPr lang="sr-Cyrl-RS" sz="10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ВЕКУ (ДРУГИ ЦИКЛУС)</a:t>
            </a:r>
            <a:endParaRPr lang="en-GB" sz="1000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4293" y="764704"/>
            <a:ext cx="20537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СРПСКА АКАДЕМИЈА НАУКА И УМЕТНОСТИ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75387" y="1815563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18. И 19.  МАРТ 2021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95072" y="2092922"/>
            <a:ext cx="1872208" cy="0"/>
          </a:xfrm>
          <a:prstGeom prst="line">
            <a:avLst/>
          </a:prstGeom>
          <a:ln w="31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2" descr="Image result for sanu logo"/>
          <p:cNvSpPr>
            <a:spLocks noChangeAspect="1" noChangeArrowheads="1"/>
          </p:cNvSpPr>
          <p:nvPr/>
        </p:nvSpPr>
        <p:spPr bwMode="auto">
          <a:xfrm>
            <a:off x="168540" y="-144463"/>
            <a:ext cx="3302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ekapija.com/logo/14520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84" y="404664"/>
            <a:ext cx="252584" cy="30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2520" y="2227650"/>
            <a:ext cx="3744416" cy="3791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sr-Cyrl-RS" sz="9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Општи оквир</a:t>
            </a:r>
            <a:endParaRPr lang="en-US" sz="9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sr-Cyrl-R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Први ц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иклус 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тематских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скупова под називом </a:t>
            </a:r>
            <a:r>
              <a:rPr lang="sr-Cyrl-R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Стратешки правци развоја Србије у </a:t>
            </a:r>
            <a:r>
              <a:rPr lang="en-U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XXI</a:t>
            </a:r>
            <a:r>
              <a:rPr lang="sr-Cyrl-R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веку,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 је конципирао академик Александар Костић, покренут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је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2012. године са идејом </a:t>
            </a:r>
            <a:r>
              <a:rPr lang="sr-Cyrl-R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праћења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стања и трендова у важним аспектима 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развоја Србије,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као што су образовање, наука, култура, привреда и друштвено уређење земље. 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Први ц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иклус</a:t>
            </a:r>
            <a:r>
              <a:rPr lang="sr-Cyrl-RS" sz="9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који је организовала Српска академија наука и уметности</a:t>
            </a:r>
            <a:r>
              <a:rPr lang="sr-Cyrl-RS" sz="9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започео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 2012. године 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скупом о образовању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r-Cyrl-RS" sz="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чиме је наглашена фундаментална важност образовања за развој свих других области које су </a:t>
            </a:r>
            <a:r>
              <a:rPr lang="sr-Cyrl-R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обухваћене</a:t>
            </a:r>
            <a:r>
              <a:rPr lang="sr-Cyrl-RS" sz="9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поменутим циклусом. 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</a:pPr>
            <a:r>
              <a:rPr lang="sr-Latn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онференцијом</a:t>
            </a:r>
            <a:r>
              <a:rPr lang="sr-Cyrl-R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стању у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њу у Србији почиње 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 циклус ових </a:t>
            </a:r>
            <a:r>
              <a:rPr lang="sr-Latn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тематских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скупова</a:t>
            </a:r>
            <a:r>
              <a:rPr lang="sr-Latn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Скуп 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 насловом </a:t>
            </a:r>
            <a:r>
              <a:rPr lang="sr-Cyrl-RS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Образовање: стање, перспективе и улога у развоју Србије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одржаће се 18. и 19. марта 2021.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године</a:t>
            </a:r>
            <a:r>
              <a:rPr lang="sr-Cyrl-R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r-Latn-R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то комбиновано - уживо у свечаној сали САНУ и уз могућност онлајн праћења и укључивања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sr-Cyrl-RS" sz="900" b="1" i="1" dirty="0">
                <a:solidFill>
                  <a:srgbClr val="8EAAD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sr-Cyrl-RS" sz="9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9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 скупа </a:t>
            </a:r>
            <a:endParaRPr lang="en-US" sz="9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</a:pPr>
            <a:r>
              <a:rPr lang="sr-Latn-RS" sz="900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Скуп се састоји од неколико блокова. У првом </a:t>
            </a:r>
            <a:r>
              <a:rPr lang="sr-Cyrl-RS" sz="900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блоку </a:t>
            </a:r>
            <a:r>
              <a:rPr lang="sr-Latn-RS" sz="900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 два општа </a:t>
            </a:r>
            <a:r>
              <a:rPr lang="sr-Cyrl-RS" sz="900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излагања </a:t>
            </a:r>
            <a:r>
              <a:rPr lang="sr-Latn-RS" sz="900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предузетим мерама у образовној политици у Србији од 2012. године: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Cyrl-R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Моћ знања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Бранко Ружић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министар МПНТР)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r-Cyrl-R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Критичка анализа образовне политике и стања у образовању Србије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(Проф. Иван Ивић)</a:t>
            </a: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23" t="19138" b="6794"/>
          <a:stretch/>
        </p:blipFill>
        <p:spPr>
          <a:xfrm>
            <a:off x="6825208" y="2348880"/>
            <a:ext cx="1301293" cy="101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anu logo"/>
          <p:cNvSpPr>
            <a:spLocks noChangeAspect="1" noChangeArrowheads="1"/>
          </p:cNvSpPr>
          <p:nvPr/>
        </p:nvSpPr>
        <p:spPr bwMode="auto">
          <a:xfrm>
            <a:off x="168540" y="-144463"/>
            <a:ext cx="3302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5590837" y="677903"/>
            <a:ext cx="381642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9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Значај скупа</a:t>
            </a:r>
            <a:r>
              <a:rPr lang="sr-Cyrl-RS" sz="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sr-Cyrl-RS" sz="900" dirty="0"/>
              <a:t>Основни циљеви скупа су:</a:t>
            </a:r>
            <a:endParaRPr lang="en-US" sz="900" dirty="0"/>
          </a:p>
          <a:p>
            <a:pPr marL="347663" lvl="1" indent="-171450">
              <a:buFont typeface="Arial" panose="020B0604020202020204" pitchFamily="34" charset="0"/>
              <a:buChar char="•"/>
            </a:pPr>
            <a:r>
              <a:rPr lang="sr-Latn-RS" sz="900" dirty="0"/>
              <a:t>Представ</a:t>
            </a:r>
            <a:r>
              <a:rPr lang="sr-Cyrl-RS" sz="900" dirty="0"/>
              <a:t>љање</a:t>
            </a:r>
            <a:r>
              <a:rPr lang="sr-Latn-RS" sz="900" dirty="0"/>
              <a:t> и анализа кључни</a:t>
            </a:r>
            <a:r>
              <a:rPr lang="sr-Cyrl-RS" sz="900" dirty="0"/>
              <a:t>х</a:t>
            </a:r>
            <a:r>
              <a:rPr lang="sr-Latn-RS" sz="900" dirty="0"/>
              <a:t> пода</a:t>
            </a:r>
            <a:r>
              <a:rPr lang="sr-Cyrl-RS" sz="900" dirty="0"/>
              <a:t>така</a:t>
            </a:r>
            <a:r>
              <a:rPr lang="sr-Latn-RS" sz="900" dirty="0"/>
              <a:t> о</a:t>
            </a:r>
            <a:r>
              <a:rPr lang="sr-Cyrl-RS" sz="900" dirty="0"/>
              <a:t> стањ</a:t>
            </a:r>
            <a:r>
              <a:rPr lang="sr-Latn-RS" sz="900" dirty="0"/>
              <a:t>у </a:t>
            </a:r>
            <a:r>
              <a:rPr lang="sr-Cyrl-RS" sz="900" dirty="0"/>
              <a:t>у образовањ</a:t>
            </a:r>
            <a:r>
              <a:rPr lang="sr-Latn-RS" sz="900" dirty="0"/>
              <a:t>у</a:t>
            </a:r>
            <a:r>
              <a:rPr lang="sr-Cyrl-RS" sz="900" dirty="0"/>
              <a:t> у Србији</a:t>
            </a:r>
            <a:r>
              <a:rPr lang="sr-Latn-RS" sz="900" dirty="0"/>
              <a:t>; </a:t>
            </a:r>
            <a:endParaRPr lang="en-US" sz="900" dirty="0"/>
          </a:p>
          <a:p>
            <a:pPr marL="347663" lvl="1" indent="-171450">
              <a:buFont typeface="Arial" panose="020B0604020202020204" pitchFamily="34" charset="0"/>
              <a:buChar char="•"/>
            </a:pPr>
            <a:r>
              <a:rPr lang="sr-Cyrl-RS" sz="900" dirty="0"/>
              <a:t>К</a:t>
            </a:r>
            <a:r>
              <a:rPr lang="sr-Latn-RS" sz="900" dirty="0"/>
              <a:t>ритичк</a:t>
            </a:r>
            <a:r>
              <a:rPr lang="sr-Cyrl-RS" sz="900" dirty="0"/>
              <a:t>а</a:t>
            </a:r>
            <a:r>
              <a:rPr lang="sr-Latn-RS" sz="900" dirty="0"/>
              <a:t> анализ</a:t>
            </a:r>
            <a:r>
              <a:rPr lang="sr-Cyrl-RS" sz="900" dirty="0"/>
              <a:t>а</a:t>
            </a:r>
            <a:r>
              <a:rPr lang="sr-Latn-RS" sz="900" dirty="0"/>
              <a:t> трендов</a:t>
            </a:r>
            <a:r>
              <a:rPr lang="sr-Cyrl-RS" sz="900" dirty="0"/>
              <a:t>а</a:t>
            </a:r>
            <a:r>
              <a:rPr lang="sr-Latn-RS" sz="900" dirty="0"/>
              <a:t> у развоју образовања од 2012. године</a:t>
            </a:r>
            <a:r>
              <a:rPr lang="sr-Cyrl-RS" sz="900" dirty="0"/>
              <a:t> </a:t>
            </a:r>
            <a:r>
              <a:rPr lang="sr-Cyrl-RS" sz="900" dirty="0" smtClean="0"/>
              <a:t>када је донета </a:t>
            </a:r>
            <a:r>
              <a:rPr lang="sr-Latn-RS" sz="900" i="1" dirty="0" smtClean="0"/>
              <a:t>Стратегије </a:t>
            </a:r>
            <a:r>
              <a:rPr lang="sr-Latn-RS" sz="900" i="1" dirty="0"/>
              <a:t>развоја образовања у Србији до 2020</a:t>
            </a:r>
            <a:r>
              <a:rPr lang="sr-Cyrl-RS" sz="900" i="1" dirty="0"/>
              <a:t>. године</a:t>
            </a:r>
            <a:r>
              <a:rPr lang="sr-Latn-RS" sz="900" dirty="0"/>
              <a:t>; </a:t>
            </a:r>
            <a:endParaRPr lang="en-US" sz="900" dirty="0"/>
          </a:p>
          <a:p>
            <a:pPr marL="347663" lvl="1" indent="-171450">
              <a:buFont typeface="Arial" panose="020B0604020202020204" pitchFamily="34" charset="0"/>
              <a:buChar char="•"/>
            </a:pPr>
            <a:r>
              <a:rPr lang="sr-Cyrl-RS" sz="900" dirty="0"/>
              <a:t>Разматрање ових налаза </a:t>
            </a:r>
            <a:r>
              <a:rPr lang="sr-Latn-RS" sz="900" dirty="0"/>
              <a:t>у светлу могућности да образовање буде развојни ресурс Србије; </a:t>
            </a:r>
            <a:endParaRPr lang="en-US" sz="900" dirty="0"/>
          </a:p>
          <a:p>
            <a:pPr marL="347663" lvl="1" indent="-171450">
              <a:buFont typeface="Arial" panose="020B0604020202020204" pitchFamily="34" charset="0"/>
              <a:buChar char="•"/>
            </a:pPr>
            <a:r>
              <a:rPr lang="sr-Latn-RS" sz="900" dirty="0"/>
              <a:t>На основу урађених анализа и стечених увида </a:t>
            </a:r>
            <a:r>
              <a:rPr lang="sr-Cyrl-RS" sz="900" dirty="0"/>
              <a:t>дати</a:t>
            </a:r>
            <a:r>
              <a:rPr lang="sr-Latn-RS" sz="900" dirty="0"/>
              <a:t> препоруке за образовну политику и даљи развој образовања у земљи.</a:t>
            </a:r>
            <a:endParaRPr lang="sr-Cyrl-RS" sz="900" dirty="0"/>
          </a:p>
          <a:p>
            <a:pPr marL="176213" lvl="1"/>
            <a:endParaRPr lang="en-US" sz="900" dirty="0"/>
          </a:p>
          <a:p>
            <a:r>
              <a:rPr lang="sr-Latn-RS" sz="900" dirty="0"/>
              <a:t> </a:t>
            </a:r>
            <a:r>
              <a:rPr lang="sr-Cyrl-RS" sz="900" dirty="0"/>
              <a:t>      Научни скуп са оваквим циљевима и оваквим програмом представља јединствени покушај да се сагледа целовито стање стварног степена образовања становништва Србије, да се  изврши објективна евалуација тог стања и актуелне образовне политике, што је од виталног значаја за целокупни развој Србије.</a:t>
            </a:r>
            <a:endParaRPr lang="en-US" sz="900" dirty="0"/>
          </a:p>
          <a:p>
            <a:r>
              <a:rPr lang="ru-RU" sz="900" dirty="0"/>
              <a:t> </a:t>
            </a:r>
            <a:endParaRPr lang="en-US" sz="900" dirty="0"/>
          </a:p>
          <a:p>
            <a:r>
              <a:rPr lang="sr-Cyrl-RS" sz="9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Исходи скупа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7663" lvl="0" indent="-171450">
              <a:buFont typeface="Arial" panose="020B0604020202020204" pitchFamily="34" charset="0"/>
              <a:buChar char="•"/>
            </a:pPr>
            <a:r>
              <a:rPr lang="sr-Cyrl-RS" sz="900" dirty="0"/>
              <a:t>Материјал с</a:t>
            </a:r>
            <a:r>
              <a:rPr lang="sr-Cyrl-RS" sz="900" strike="sngStrike" dirty="0"/>
              <a:t>а</a:t>
            </a:r>
            <a:r>
              <a:rPr lang="sr-Cyrl-RS" sz="900" dirty="0"/>
              <a:t> кључним подацима о стању образовања у Србији;</a:t>
            </a:r>
            <a:endParaRPr lang="en-US" sz="900" dirty="0"/>
          </a:p>
          <a:p>
            <a:pPr marL="347663" lvl="0" indent="-171450">
              <a:buFont typeface="Arial" panose="020B0604020202020204" pitchFamily="34" charset="0"/>
              <a:buChar char="•"/>
            </a:pPr>
            <a:r>
              <a:rPr lang="sr-Cyrl-RS" sz="900" dirty="0"/>
              <a:t>Дефинисане препоруке за унапређивање образовања у Србији које ће бити достављене јавности и свим релевантним државним органима, националним телима и институцијама у образовању;</a:t>
            </a:r>
            <a:endParaRPr lang="en-US" sz="900" dirty="0"/>
          </a:p>
          <a:p>
            <a:pPr marL="347663" lvl="0" indent="-171450">
              <a:buFont typeface="Arial" panose="020B0604020202020204" pitchFamily="34" charset="0"/>
              <a:buChar char="•"/>
            </a:pPr>
            <a:r>
              <a:rPr lang="sr-Cyrl-RS" sz="900" dirty="0"/>
              <a:t>Зборник радова с</a:t>
            </a:r>
            <a:r>
              <a:rPr lang="sr-Cyrl-RS" sz="900" strike="sngStrike" dirty="0"/>
              <a:t>а</a:t>
            </a:r>
            <a:r>
              <a:rPr lang="sr-Cyrl-RS" sz="900" dirty="0"/>
              <a:t> транскриптом ауторизованих дискусија са скупа.</a:t>
            </a:r>
            <a:endParaRPr lang="en-US" sz="900" dirty="0"/>
          </a:p>
          <a:p>
            <a:r>
              <a:rPr lang="sr-Cyrl-RS" sz="900" dirty="0"/>
              <a:t> </a:t>
            </a:r>
            <a:endParaRPr lang="en-US" sz="900" dirty="0"/>
          </a:p>
          <a:p>
            <a:r>
              <a:rPr lang="sr-Cyrl-RS" sz="900" b="1" i="1" dirty="0"/>
              <a:t> </a:t>
            </a:r>
            <a:endParaRPr lang="en-US" sz="9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2520" y="710782"/>
            <a:ext cx="3759968" cy="5645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</a:pPr>
            <a:r>
              <a:rPr lang="sr-Latn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наредном блоку 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биће анализирани неки од најважнијих системских проблема нашег високог школства и предложена могућа решења, с</a:t>
            </a:r>
            <a:r>
              <a:rPr lang="sr-Cyrl-RS" sz="900" strike="sngStrik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sr-Cyrl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крајњим циљем да српско високо образовање у будућности буде друштвено одговорније и корисније</a:t>
            </a:r>
            <a:r>
              <a:rPr lang="sr-Latn-R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68275" algn="l"/>
              </a:tabLst>
            </a:pPr>
            <a:r>
              <a:rPr lang="sr-Cyrl-R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Академске слободе и институционална аутономија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(академик Владимир Бумбаширевић)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68275" algn="l"/>
              </a:tabLst>
            </a:pPr>
            <a:r>
              <a:rPr lang="sr-Cyrl-R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Зашто је високо образовање немогуће реформисати </a:t>
            </a:r>
            <a:r>
              <a:rPr lang="sr-Cyrl-RS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(дописни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члан САНУ Владица Цветковић)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68275" algn="l"/>
              </a:tabLst>
            </a:pPr>
            <a:r>
              <a:rPr lang="sr-Cyrl-R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Високо образовање и развојне потребе Србије у доба глобалне дигиталне трансформације </a:t>
            </a:r>
            <a:r>
              <a:rPr lang="sr-Cyrl-R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(Проф. Бранко Урошевић).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8275" algn="l"/>
              </a:tabLst>
            </a:pPr>
            <a:endParaRPr lang="sr-Cyrl-RS" sz="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68275">
              <a:tabLst>
                <a:tab pos="168275" algn="l"/>
              </a:tabLst>
            </a:pPr>
            <a:r>
              <a:rPr lang="sr-Latn-RS" sz="900" dirty="0"/>
              <a:t>Затим следе два </a:t>
            </a:r>
            <a:r>
              <a:rPr lang="sr-Cyrl-RS" sz="900" dirty="0"/>
              <a:t>излагања </a:t>
            </a:r>
            <a:r>
              <a:rPr lang="sr-Latn-RS" sz="900" dirty="0"/>
              <a:t>о наставницима, њиховом месту и </a:t>
            </a:r>
            <a:r>
              <a:rPr lang="sr-Cyrl-RS" sz="900" dirty="0"/>
              <a:t>	</a:t>
            </a:r>
            <a:r>
              <a:rPr lang="sr-Latn-RS" sz="900" dirty="0"/>
              <a:t>улози у развоју и примени образовне политике у Србији:</a:t>
            </a:r>
            <a:endParaRPr lang="en-US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Latn-RS" sz="900" i="1" dirty="0"/>
              <a:t>„</a:t>
            </a:r>
            <a:r>
              <a:rPr lang="sr-Cyrl-RS" sz="900" i="1" dirty="0"/>
              <a:t>Изгубљени у преводу</a:t>
            </a:r>
            <a:r>
              <a:rPr lang="ru-RU" sz="900" i="1" dirty="0"/>
              <a:t>“</a:t>
            </a:r>
            <a:r>
              <a:rPr lang="sr-Cyrl-RS" sz="900" i="1" dirty="0"/>
              <a:t> - Наставници у Србији: субјекти или објекти промене </a:t>
            </a:r>
            <a:r>
              <a:rPr lang="sr-Cyrl-RS" sz="900" dirty="0"/>
              <a:t>(Проф. Ана Пешикан).</a:t>
            </a:r>
            <a:endParaRPr lang="en-US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900" i="1" dirty="0"/>
              <a:t>Опасност експериментисања у образовању: дајмо иницијативу наставницима </a:t>
            </a:r>
            <a:r>
              <a:rPr lang="sr-Latn-RS" sz="900" dirty="0"/>
              <a:t>(</a:t>
            </a:r>
            <a:r>
              <a:rPr lang="sr-Cyrl-RS" sz="900" dirty="0"/>
              <a:t>Проф. </a:t>
            </a:r>
            <a:r>
              <a:rPr lang="sr-Latn-RS" sz="900" dirty="0"/>
              <a:t>Александар Кавчић).</a:t>
            </a:r>
            <a:endParaRPr lang="sr-Cyrl-RS" sz="900" dirty="0"/>
          </a:p>
          <a:p>
            <a:pPr indent="171450"/>
            <a:endParaRPr lang="sr-Cyrl-RS" sz="900" dirty="0"/>
          </a:p>
          <a:p>
            <a:pPr indent="171450"/>
            <a:r>
              <a:rPr lang="sr-Latn-RS" sz="900" dirty="0"/>
              <a:t>Следећи </a:t>
            </a:r>
            <a:r>
              <a:rPr lang="sr-Cyrl-RS" sz="900" dirty="0"/>
              <a:t>рад </a:t>
            </a:r>
            <a:r>
              <a:rPr lang="sr-Latn-RS" sz="900" dirty="0"/>
              <a:t>представља мета-поглед на </a:t>
            </a:r>
            <a:r>
              <a:rPr lang="sr-Cyrl-RS" sz="900" dirty="0"/>
              <a:t>једно од централних </a:t>
            </a:r>
          </a:p>
          <a:p>
            <a:r>
              <a:rPr lang="sr-Cyrl-RS" sz="900" dirty="0"/>
              <a:t> </a:t>
            </a:r>
            <a:r>
              <a:rPr lang="sr-Cyrl-RS" sz="900" dirty="0" smtClean="0"/>
              <a:t>      питања </a:t>
            </a:r>
            <a:r>
              <a:rPr lang="sr-Cyrl-RS" sz="900" dirty="0"/>
              <a:t>- </a:t>
            </a:r>
            <a:r>
              <a:rPr lang="sr-Latn-RS" sz="900" dirty="0"/>
              <a:t>сврху образовања у развоју земље:</a:t>
            </a:r>
            <a:endParaRPr lang="en-US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900" i="1" dirty="0"/>
              <a:t>Формирање културне и интелектуалне елите: како образовати будуће носиоце развоја Србије </a:t>
            </a:r>
            <a:r>
              <a:rPr lang="sr-Cyrl-RS" sz="900" dirty="0"/>
              <a:t>(академик Владимир Костић).</a:t>
            </a:r>
          </a:p>
          <a:p>
            <a:pPr lvl="0"/>
            <a:endParaRPr lang="en-US" sz="900" dirty="0"/>
          </a:p>
          <a:p>
            <a:pPr marL="171450"/>
            <a:r>
              <a:rPr lang="sr-Latn-RS" sz="900" dirty="0" smtClean="0"/>
              <a:t>Последње </a:t>
            </a:r>
            <a:r>
              <a:rPr lang="sr-Cyrl-RS" sz="900" dirty="0"/>
              <a:t>излагање, којим почиње други дан скупа, под насловом </a:t>
            </a:r>
            <a:r>
              <a:rPr lang="sr-Cyrl-RS" sz="900" i="1" dirty="0"/>
              <a:t>Проблеми писмености: данас и овде </a:t>
            </a:r>
            <a:r>
              <a:rPr lang="sr-Cyrl-RS" sz="900" dirty="0"/>
              <a:t>(Проф. Слободанка Антић и др Јелена Стевановић), </a:t>
            </a:r>
            <a:r>
              <a:rPr lang="sr-Latn-RS" sz="900" dirty="0"/>
              <a:t>бави се </a:t>
            </a:r>
            <a:r>
              <a:rPr lang="sr-Cyrl-RS" sz="900" dirty="0"/>
              <a:t>проблемом</a:t>
            </a:r>
            <a:r>
              <a:rPr lang="sr-Latn-RS" sz="900" dirty="0"/>
              <a:t> писмености деце и младих у Србији  (у савременом проширеном схватању писмености), јер </a:t>
            </a:r>
            <a:r>
              <a:rPr lang="sr-Cyrl-RS" sz="900" dirty="0"/>
              <a:t>она</a:t>
            </a:r>
            <a:r>
              <a:rPr lang="sr-Latn-RS" sz="900" dirty="0"/>
              <a:t> представља фундамент сваког квалитетног образовања</a:t>
            </a:r>
            <a:r>
              <a:rPr lang="sr-Cyrl-RS" sz="900" dirty="0"/>
              <a:t>.</a:t>
            </a:r>
          </a:p>
          <a:p>
            <a:endParaRPr lang="sr-Cyrl-RS" sz="900" dirty="0"/>
          </a:p>
          <a:p>
            <a:pPr indent="171450"/>
            <a:r>
              <a:rPr lang="sr-Latn-RS" sz="900" dirty="0"/>
              <a:t>Након </a:t>
            </a:r>
            <a:r>
              <a:rPr lang="sr-Cyrl-RS" sz="900" dirty="0"/>
              <a:t>ових презентација </a:t>
            </a:r>
            <a:r>
              <a:rPr lang="sr-Latn-RS" sz="900" dirty="0"/>
              <a:t>следи блок </a:t>
            </a:r>
            <a:r>
              <a:rPr lang="sr-Cyrl-RS" sz="900" i="1" dirty="0"/>
              <a:t>Дискусија </a:t>
            </a:r>
            <a:r>
              <a:rPr lang="sr-Latn-RS" sz="900" dirty="0"/>
              <a:t>у који се могу </a:t>
            </a:r>
            <a:r>
              <a:rPr lang="sr-Latn-RS" sz="900" dirty="0" smtClean="0"/>
              <a:t>укључити </a:t>
            </a:r>
            <a:r>
              <a:rPr lang="sr-Latn-RS" sz="900" dirty="0"/>
              <a:t>учесници </a:t>
            </a:r>
            <a:r>
              <a:rPr lang="sr-Cyrl-RS" sz="900" dirty="0"/>
              <a:t>скупа </a:t>
            </a:r>
            <a:r>
              <a:rPr lang="sr-Latn-RS" sz="900" dirty="0"/>
              <a:t>у односу на</a:t>
            </a:r>
            <a:r>
              <a:rPr lang="sr-Cyrl-RS" sz="900" dirty="0"/>
              <a:t> четири </a:t>
            </a:r>
            <a:r>
              <a:rPr lang="sr-Latn-RS" sz="900" dirty="0"/>
              <a:t>важн</a:t>
            </a:r>
            <a:r>
              <a:rPr lang="sr-Cyrl-RS" sz="900" dirty="0"/>
              <a:t>е теме</a:t>
            </a:r>
            <a:r>
              <a:rPr lang="sr-Latn-RS" sz="900" dirty="0"/>
              <a:t> у образовној политици</a:t>
            </a:r>
            <a:r>
              <a:rPr lang="sr-Cyrl-RS" sz="900" dirty="0"/>
              <a:t>. Свака од тема има свог уводничара, након чијег саопштења се отвара дискусија. Теме и уводничари су:</a:t>
            </a:r>
            <a:endParaRPr lang="en-US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900" dirty="0"/>
              <a:t>Проблеми уџбеника (Проф. Слободанка Антић)</a:t>
            </a:r>
            <a:endParaRPr lang="en-US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900" dirty="0"/>
              <a:t>Реформа гимназија (Раде Зејак)</a:t>
            </a:r>
            <a:endParaRPr lang="en-US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900" dirty="0"/>
              <a:t>Место дуалног образовања  у образовном систему (Сарита Брадаш)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r-Cyrl-RS" sz="900" dirty="0"/>
              <a:t>Смисао и концепција </a:t>
            </a:r>
            <a:r>
              <a:rPr lang="sr-Latn-RS" sz="900" dirty="0"/>
              <a:t>дигитализациј</a:t>
            </a:r>
            <a:r>
              <a:rPr lang="sr-Cyrl-RS" sz="900" dirty="0"/>
              <a:t>е</a:t>
            </a:r>
            <a:r>
              <a:rPr lang="sr-Latn-RS" sz="900" dirty="0"/>
              <a:t> у образовању </a:t>
            </a:r>
            <a:r>
              <a:rPr lang="sr-Cyrl-RS" sz="900" dirty="0"/>
              <a:t>(</a:t>
            </a:r>
            <a:r>
              <a:rPr lang="sr-Cyrl-RS" sz="900" dirty="0" smtClean="0"/>
              <a:t>Др Милош </a:t>
            </a:r>
            <a:r>
              <a:rPr lang="sr-Cyrl-RS" sz="900" dirty="0"/>
              <a:t>Бајчетић) </a:t>
            </a:r>
            <a:endParaRPr lang="en-US" sz="900" dirty="0"/>
          </a:p>
          <a:p>
            <a:pPr marL="168275" marR="0" lvl="0" indent="-1682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8275" algn="l"/>
              </a:tabLst>
            </a:pP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417</Words>
  <Application>Microsoft Office PowerPoint</Application>
  <PresentationFormat>A4 Paper (210x297 mm)</PresentationFormat>
  <Paragraphs>143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Aleksandar Kostic</cp:lastModifiedBy>
  <cp:revision>68</cp:revision>
  <cp:lastPrinted>2015-04-30T10:11:24Z</cp:lastPrinted>
  <dcterms:created xsi:type="dcterms:W3CDTF">2015-04-29T09:12:48Z</dcterms:created>
  <dcterms:modified xsi:type="dcterms:W3CDTF">2021-03-05T11:09:39Z</dcterms:modified>
</cp:coreProperties>
</file>