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72" r:id="rId6"/>
    <p:sldId id="260" r:id="rId7"/>
    <p:sldId id="278" r:id="rId8"/>
    <p:sldId id="281" r:id="rId9"/>
    <p:sldId id="268" r:id="rId10"/>
    <p:sldId id="279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C4C"/>
    <a:srgbClr val="F0F0F0"/>
    <a:srgbClr val="E351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0A98D77-A92B-4B27-87E6-B767B55AFB5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2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0ADEF-CCEA-4AD9-AB6D-47BFCC4AD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1E4D9-9E6C-4A63-B9E6-35068C5A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A8F7EBF1-0DE2-4927-A4F5-95FC5B551F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198"/>
            <a:ext cx="5841507" cy="2966801"/>
          </a:xfrm>
          <a:prstGeom prst="rect">
            <a:avLst/>
          </a:prstGeom>
        </p:spPr>
      </p:pic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BABD44-F961-42FE-AB0F-4C4F4C27D9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3994"/>
            <a:ext cx="5414265" cy="29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8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E26-CECA-4BDB-8A28-77A077572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C1A66F-C64F-4218-9AFE-7001B278F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9A48F-0A39-4AB2-91B0-65F65650C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3489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0ADEF-CCEA-4AD9-AB6D-47BFCC4AD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1E4D9-9E6C-4A63-B9E6-35068C5A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B0A793-80F6-4F27-945F-5D09AAFF45D5}"/>
              </a:ext>
            </a:extLst>
          </p:cNvPr>
          <p:cNvSpPr/>
          <p:nvPr userDrawn="1"/>
        </p:nvSpPr>
        <p:spPr>
          <a:xfrm>
            <a:off x="9180576" y="5705856"/>
            <a:ext cx="2807208" cy="1005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3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FC00-F284-4FC6-83E8-7EF61406F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B9B28-0DBE-403F-949C-FC172D4CF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411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0044-DD00-451A-82C6-4BEA43A59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07FDF-EDD9-41F4-B7EF-B72304BF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3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2B5C-E6CB-4E00-A098-49F36E7B8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C708-070C-4B28-91E5-432BA57BAF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27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BDAB-69BD-4691-976E-3BF966C09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27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13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4FDD7-AB48-45C1-8716-AC6C7386F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688" y="11287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90DFC1-675E-47C2-9BB1-2401886A5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688" y="195262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7CC98-1DE7-4F54-943D-D51FDCB89C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34100" y="11287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9C8D40-E58A-4541-BDB7-EA96CA707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34100" y="195262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B8F2334-38BA-4E6F-AA7A-9EFFCA91A1BE}"/>
              </a:ext>
            </a:extLst>
          </p:cNvPr>
          <p:cNvSpPr txBox="1">
            <a:spLocks/>
          </p:cNvSpPr>
          <p:nvPr userDrawn="1"/>
        </p:nvSpPr>
        <p:spPr>
          <a:xfrm>
            <a:off x="234518" y="244921"/>
            <a:ext cx="8678663" cy="7903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Bitter Bold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9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28634-E04E-41A0-8831-58BD179F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40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C263F26-3F82-49B5-A0C8-B8BE8ADE4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198"/>
            <a:ext cx="5841507" cy="2966801"/>
          </a:xfrm>
          <a:prstGeom prst="rect">
            <a:avLst/>
          </a:prstGeom>
        </p:spPr>
      </p:pic>
      <p:pic>
        <p:nvPicPr>
          <p:cNvPr id="14" name="Picture 13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5A522A5B-A11F-4CEF-803B-10CEEB1376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3994"/>
            <a:ext cx="5414265" cy="292053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B7B96D2-5DAD-4D8A-9370-F9C462B4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8" y="244921"/>
            <a:ext cx="8678663" cy="790311"/>
          </a:xfrm>
        </p:spPr>
        <p:txBody>
          <a:bodyPr>
            <a:normAutofit/>
          </a:bodyPr>
          <a:lstStyle>
            <a:lvl1pPr>
              <a:defRPr sz="3600">
                <a:latin typeface="Bitter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247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8DEC2-B0FD-4AE1-BD57-72E37AE3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09E5-0C7B-4273-84B7-40D77F45E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0A092-BDB8-443C-A294-36F2DB5DB7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92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1FD8685-273C-499A-8AD0-F160BF3B07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198"/>
            <a:ext cx="5841507" cy="29668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14C137-C744-4EF5-AFC6-1C3928C7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365125"/>
            <a:ext cx="10515600" cy="67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AFBA4-1F33-4C2A-9F1D-249DD3948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650" y="12922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D89A146-4BFD-4052-9681-727A5D140D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84" y="3994"/>
            <a:ext cx="5414265" cy="29205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EC3DF4-27BB-4020-AE65-6CEA8204D26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0590" y="6115402"/>
            <a:ext cx="2374225" cy="58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3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Bitter 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ibis-instruments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www.ibis-instruments.com/m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ibis-instruments.mk" TargetMode="External"/><Relationship Id="rId5" Type="http://schemas.openxmlformats.org/officeDocument/2006/relationships/hyperlink" Target="http://www.ibis-instruments.com/" TargetMode="External"/><Relationship Id="rId4" Type="http://schemas.openxmlformats.org/officeDocument/2006/relationships/hyperlink" Target="mailto:office-bl@ibis-instruments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g"/><Relationship Id="rId3" Type="http://schemas.openxmlformats.org/officeDocument/2006/relationships/image" Target="../media/image23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jp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396EA9A4-1AD6-4934-A44F-CE4C717E7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686" y="517237"/>
            <a:ext cx="5152108" cy="1325474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B2F8F63B-2C06-48F1-8A89-5023D463DEE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96" y="1521079"/>
            <a:ext cx="4294762" cy="46224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0AB03C-3C54-46C6-80A0-710EB09E03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7927" y="2007475"/>
            <a:ext cx="6059055" cy="1788811"/>
          </a:xfrm>
        </p:spPr>
        <p:txBody>
          <a:bodyPr>
            <a:normAutofit/>
          </a:bodyPr>
          <a:lstStyle/>
          <a:p>
            <a:r>
              <a:rPr lang="en-US" sz="4800" dirty="0"/>
              <a:t>Ibis Solution for EMF measurements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3E08E-3657-441F-883F-B0C9A59D3979}"/>
              </a:ext>
            </a:extLst>
          </p:cNvPr>
          <p:cNvSpPr/>
          <p:nvPr/>
        </p:nvSpPr>
        <p:spPr>
          <a:xfrm>
            <a:off x="5320145" y="3951019"/>
            <a:ext cx="1551709" cy="132431"/>
          </a:xfrm>
          <a:prstGeom prst="rect">
            <a:avLst/>
          </a:prstGeom>
          <a:solidFill>
            <a:srgbClr val="E35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33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90DA7982-AB00-47F7-ACDF-78010AA1431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6" y="1461016"/>
            <a:ext cx="4294762" cy="46224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33E08E-3657-441F-883F-B0C9A59D3979}"/>
              </a:ext>
            </a:extLst>
          </p:cNvPr>
          <p:cNvSpPr/>
          <p:nvPr/>
        </p:nvSpPr>
        <p:spPr>
          <a:xfrm>
            <a:off x="927170" y="5781298"/>
            <a:ext cx="1551709" cy="132431"/>
          </a:xfrm>
          <a:prstGeom prst="rect">
            <a:avLst/>
          </a:prstGeom>
          <a:solidFill>
            <a:srgbClr val="E35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9DCC0E73-C9E7-4B97-BFF0-3176848DE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3" y="729575"/>
            <a:ext cx="3818998" cy="982507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AB4BB0B-2BDF-4002-B43B-689CAC21DAD3}"/>
              </a:ext>
            </a:extLst>
          </p:cNvPr>
          <p:cNvSpPr txBox="1">
            <a:spLocks/>
          </p:cNvSpPr>
          <p:nvPr/>
        </p:nvSpPr>
        <p:spPr>
          <a:xfrm>
            <a:off x="8354856" y="782286"/>
            <a:ext cx="3048599" cy="162425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IBIS INSTRUMENTS BANJA LUKA </a:t>
            </a:r>
          </a:p>
          <a:p>
            <a:r>
              <a:rPr lang="sr-Latn-BA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Jovana Dučića 37, 78000 Banja Luka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Bosnia and Herzegovina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387 51 223 840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387 51 223 841 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office-bl@ibis-instruments.com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www.ibis-instruments.com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ED9351A-AA7F-4139-999D-0D83CB1A8FB6}"/>
              </a:ext>
            </a:extLst>
          </p:cNvPr>
          <p:cNvSpPr txBox="1">
            <a:spLocks/>
          </p:cNvSpPr>
          <p:nvPr/>
        </p:nvSpPr>
        <p:spPr>
          <a:xfrm>
            <a:off x="8354856" y="2627181"/>
            <a:ext cx="2880320" cy="151217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IBIS INSTRUMENTS DOOEL </a:t>
            </a:r>
          </a:p>
          <a:p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 - </a:t>
            </a:r>
            <a:r>
              <a:rPr lang="sr-Latn-RS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Export</a:t>
            </a:r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sz="12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Skopje</a:t>
            </a:r>
            <a:endParaRPr lang="sr-Latn-R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Veljko Vlahović 1-2/2, 1000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Skopje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Macedonia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389 2 321 5700 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389 2 321 5700 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info@ibis-instruments.mk</a:t>
            </a:r>
            <a:b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www.ibis-instruments.com/mk 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r-Latn-RS" sz="9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18821C-C5AD-410F-B3C4-51F64597F01D}"/>
              </a:ext>
            </a:extLst>
          </p:cNvPr>
          <p:cNvSpPr/>
          <p:nvPr/>
        </p:nvSpPr>
        <p:spPr>
          <a:xfrm>
            <a:off x="829201" y="4378845"/>
            <a:ext cx="30664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IBIS INSTRUMENTS BELGRADE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Tošin bunar 272, 11070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Belgrade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Serbia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381 11 715 22 00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Fax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381 11 715 22 01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info@ibis-instruments.com</a:t>
            </a:r>
            <a:endParaRPr lang="en-U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Web: </a:t>
            </a:r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www.ibis-instruments.com</a:t>
            </a:r>
            <a:endParaRPr lang="sr-Latn-RS" sz="1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6E5BB84-F8DD-45AA-A87E-C827FDD3D75C}"/>
              </a:ext>
            </a:extLst>
          </p:cNvPr>
          <p:cNvSpPr txBox="1">
            <a:spLocks/>
          </p:cNvSpPr>
          <p:nvPr/>
        </p:nvSpPr>
        <p:spPr>
          <a:xfrm>
            <a:off x="8354856" y="4779442"/>
            <a:ext cx="3227543" cy="118532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IBIS INSTRUMENTS d.o.o. 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Ulica Jožeta Jame 14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1210 Ljubljana – Šentvid,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Slovenia 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Tel: +386 31 647 600 </a:t>
            </a:r>
          </a:p>
          <a:p>
            <a:r>
              <a:rPr lang="sr-Latn-RS" sz="12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E-mail: </a:t>
            </a:r>
            <a:r>
              <a:rPr lang="sr-Latn-RS" sz="1200" u="sng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slovenija@ibis-instruments.com</a:t>
            </a:r>
          </a:p>
        </p:txBody>
      </p:sp>
    </p:spTree>
    <p:extLst>
      <p:ext uri="{BB962C8B-B14F-4D97-AF65-F5344CB8AC3E}">
        <p14:creationId xmlns:p14="http://schemas.microsoft.com/office/powerpoint/2010/main" val="298005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D7FE3E-7820-4A90-B83F-FD713C086B3C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02378-3EE4-49B2-A0B7-9589102E8016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8CF748-3C74-4125-8A51-0DEC41AB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309813"/>
            <a:ext cx="10515600" cy="494411"/>
          </a:xfrm>
        </p:spPr>
        <p:txBody>
          <a:bodyPr>
            <a:normAutofit/>
          </a:bodyPr>
          <a:lstStyle/>
          <a:p>
            <a:pPr algn="ctr"/>
            <a:r>
              <a:rPr lang="sr-Latn-RS" sz="2800" b="1" dirty="0">
                <a:solidFill>
                  <a:srgbClr val="002060"/>
                </a:solidFill>
              </a:rPr>
              <a:t>ELECTROMAGNETIC FIELD INFLUENCE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2A22E8-C7F4-4852-A1C0-CA915C4CE0B3}"/>
              </a:ext>
            </a:extLst>
          </p:cNvPr>
          <p:cNvSpPr txBox="1"/>
          <p:nvPr/>
        </p:nvSpPr>
        <p:spPr>
          <a:xfrm>
            <a:off x="1973308" y="973591"/>
            <a:ext cx="87962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libri" panose="020F0502020204030204" pitchFamily="34" charset="0"/>
              <a:buChar char="!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According to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electromagnetic fields represent one of the </a:t>
            </a:r>
            <a:r>
              <a:rPr lang="en-US" sz="1600" i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common and fastest growing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environmental influences,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which anxiety and speculation are spreading. </a:t>
            </a:r>
          </a:p>
          <a:p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Calibri" panose="020F0502020204030204" pitchFamily="34" charset="0"/>
              <a:buChar char="!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populations are now exposed to varying degrees of EMF, and the levels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continue to increase as technology advances.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9AAB0-2EAD-45F7-A464-74A99074D42F}"/>
              </a:ext>
            </a:extLst>
          </p:cNvPr>
          <p:cNvSpPr txBox="1"/>
          <p:nvPr/>
        </p:nvSpPr>
        <p:spPr>
          <a:xfrm flipH="1">
            <a:off x="512446" y="5901856"/>
            <a:ext cx="10774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EM field testing and measurements are extremely important, considering the possible impact of the EM field on the human organism.</a:t>
            </a:r>
            <a:endParaRPr lang="sr-Latn-R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77B2E-7228-4855-A5A6-1FBAA503BED4}"/>
              </a:ext>
            </a:extLst>
          </p:cNvPr>
          <p:cNvSpPr/>
          <p:nvPr/>
        </p:nvSpPr>
        <p:spPr>
          <a:xfrm>
            <a:off x="457200" y="2814000"/>
            <a:ext cx="116230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Measurement of EMF radiation</a:t>
            </a:r>
            <a:r>
              <a:rPr lang="sr-Latn-RS" sz="1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 </a:t>
            </a:r>
            <a:endParaRPr lang="sr-Latn-RS" sz="1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Latn-RS" sz="1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r-Latn-RS" sz="1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2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  <a:p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Regulators /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         Communications                     Utilities                        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Broadcasting             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Industry</a:t>
            </a:r>
          </a:p>
          <a:p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Environmental </a:t>
            </a:r>
          </a:p>
          <a:p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Protection Agency</a:t>
            </a:r>
          </a:p>
        </p:txBody>
      </p:sp>
      <p:pic>
        <p:nvPicPr>
          <p:cNvPr id="8" name="Picture 7" descr="A picture containing outdoor, plane, sign, background&#10;&#10;Description automatically generated">
            <a:extLst>
              <a:ext uri="{FF2B5EF4-FFF2-40B4-BE49-F238E27FC236}">
                <a16:creationId xmlns:a16="http://schemas.microsoft.com/office/drawing/2014/main" id="{0FDF69A6-F643-4F42-9A50-8EF6E3295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0" y="3275272"/>
            <a:ext cx="1615578" cy="16352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Picture 8" descr="A picture containing stove&#10;&#10;Description automatically generated">
            <a:extLst>
              <a:ext uri="{FF2B5EF4-FFF2-40B4-BE49-F238E27FC236}">
                <a16:creationId xmlns:a16="http://schemas.microsoft.com/office/drawing/2014/main" id="{F95ADE3A-5C37-41B1-BBB6-22995B0E5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" y="3275272"/>
            <a:ext cx="1651000" cy="163528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Picture 9" descr="A large tall tower with a sky background&#10;&#10;Description automatically generated">
            <a:extLst>
              <a:ext uri="{FF2B5EF4-FFF2-40B4-BE49-F238E27FC236}">
                <a16:creationId xmlns:a16="http://schemas.microsoft.com/office/drawing/2014/main" id="{C03828C9-7EA5-4CD2-BF6C-80270C680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76" y="3275270"/>
            <a:ext cx="1534022" cy="163528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 descr="A picture containing outdoor, clock, large, bridge&#10;&#10;Description automatically generated">
            <a:extLst>
              <a:ext uri="{FF2B5EF4-FFF2-40B4-BE49-F238E27FC236}">
                <a16:creationId xmlns:a16="http://schemas.microsoft.com/office/drawing/2014/main" id="{2CEA0ADE-090E-4D4F-B396-4A52E90C7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898" y="3275271"/>
            <a:ext cx="1539240" cy="163528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11" descr="A picture containing table, light, sitting, computer&#10;&#10;Description automatically generated">
            <a:extLst>
              <a:ext uri="{FF2B5EF4-FFF2-40B4-BE49-F238E27FC236}">
                <a16:creationId xmlns:a16="http://schemas.microsoft.com/office/drawing/2014/main" id="{5C317F1D-6D0A-45E4-9EA8-16C973CE6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116" y="3275269"/>
            <a:ext cx="1539343" cy="163528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239421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61DF385-C8BF-49AC-8332-ACFB3C1838A4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F08B6E1-E829-4BE9-AFB5-9455257C85C3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DEA8ACC-91FF-459C-9367-FAAB3724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045" y="406976"/>
            <a:ext cx="6917680" cy="49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Why EMF monitoring?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93102B-37B2-40C4-951E-2F07DC49BC8C}"/>
              </a:ext>
            </a:extLst>
          </p:cNvPr>
          <p:cNvSpPr txBox="1"/>
          <p:nvPr/>
        </p:nvSpPr>
        <p:spPr>
          <a:xfrm>
            <a:off x="498045" y="1323357"/>
            <a:ext cx="111120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permanent monitoring system allows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on-going</a:t>
            </a:r>
            <a:r>
              <a:rPr lang="sr-Latn-R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measurement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emission levels of any source of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electromagnetic radiation (mobile telephone antennas,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WiFi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high-voltage power lines, etc.) and verification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they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 the safety standards established by the</a:t>
            </a:r>
            <a:r>
              <a:rPr lang="sr-Latn-R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competent authorities and regulations in each country.</a:t>
            </a:r>
            <a:endParaRPr lang="sr-Latn-RS" sz="16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measurements can be published via the</a:t>
            </a:r>
            <a:r>
              <a:rPr lang="sr-Latn-R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Internet to the different stakeholder communities</a:t>
            </a:r>
            <a:r>
              <a:rPr lang="en-GB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sr-Latn-R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22B058-4CFA-47E5-B7A5-3D2F468CDB3A}"/>
              </a:ext>
            </a:extLst>
          </p:cNvPr>
          <p:cNvSpPr txBox="1"/>
          <p:nvPr/>
        </p:nvSpPr>
        <p:spPr>
          <a:xfrm>
            <a:off x="4443592" y="4503952"/>
            <a:ext cx="3850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Continuous monitoring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B1D1FB-838D-4772-A075-8CFD5FC8C890}"/>
              </a:ext>
            </a:extLst>
          </p:cNvPr>
          <p:cNvSpPr txBox="1"/>
          <p:nvPr/>
        </p:nvSpPr>
        <p:spPr>
          <a:xfrm>
            <a:off x="5834819" y="4965617"/>
            <a:ext cx="278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Ø"/>
              <a:defRPr sz="1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dirty="0"/>
              <a:t>Indoor monitoring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8BFE4C-3CF4-48D4-8A4F-C60FBCC9FFDD}"/>
              </a:ext>
            </a:extLst>
          </p:cNvPr>
          <p:cNvSpPr txBox="1"/>
          <p:nvPr/>
        </p:nvSpPr>
        <p:spPr>
          <a:xfrm>
            <a:off x="6970405" y="5427282"/>
            <a:ext cx="3503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Electromagnetic</a:t>
            </a:r>
            <a:r>
              <a:rPr lang="en-US" sz="2400" dirty="0"/>
              <a:t> </a:t>
            </a:r>
            <a:r>
              <a:rPr lang="en-US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1B111-8A42-4760-9376-012EB609DC66}"/>
              </a:ext>
            </a:extLst>
          </p:cNvPr>
          <p:cNvSpPr txBox="1"/>
          <p:nvPr/>
        </p:nvSpPr>
        <p:spPr>
          <a:xfrm>
            <a:off x="498045" y="2829016"/>
            <a:ext cx="9975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 err="1"/>
              <a:t>MonitEM</a:t>
            </a:r>
            <a:r>
              <a:rPr lang="en-US" dirty="0"/>
              <a:t> family of </a:t>
            </a:r>
            <a:r>
              <a:rPr lang="en-US" dirty="0" err="1"/>
              <a:t>produtcs</a:t>
            </a:r>
            <a:r>
              <a:rPr lang="en-US" dirty="0"/>
              <a:t> is a set of devices for continuous monitoring of electromagnetic fields. A single concept resulting in several models to meet specific monitoring needs, both indoor and outdoor. Discover the EMF monitor that best suits your application.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BA2BC-DAE3-4868-A56C-624AEF264D47}"/>
              </a:ext>
            </a:extLst>
          </p:cNvPr>
          <p:cNvSpPr txBox="1"/>
          <p:nvPr/>
        </p:nvSpPr>
        <p:spPr>
          <a:xfrm>
            <a:off x="3719703" y="3952327"/>
            <a:ext cx="4260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000" b="1" dirty="0"/>
              <a:t>EMF monitoring concepts:</a:t>
            </a:r>
          </a:p>
        </p:txBody>
      </p:sp>
    </p:spTree>
    <p:extLst>
      <p:ext uri="{BB962C8B-B14F-4D97-AF65-F5344CB8AC3E}">
        <p14:creationId xmlns:p14="http://schemas.microsoft.com/office/powerpoint/2010/main" val="2143237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082F31B-50B3-48AE-A6BD-A5A84D8F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148" y="328157"/>
            <a:ext cx="10515600" cy="49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EMF monitoring concepts</a:t>
            </a:r>
          </a:p>
        </p:txBody>
      </p:sp>
      <p:pic>
        <p:nvPicPr>
          <p:cNvPr id="6" name="Picture 5" descr="Arrow Left Blue PNG Transparent Clip Art Image">
            <a:extLst>
              <a:ext uri="{FF2B5EF4-FFF2-40B4-BE49-F238E27FC236}">
                <a16:creationId xmlns:a16="http://schemas.microsoft.com/office/drawing/2014/main" id="{3CAD9305-D578-4335-9941-7EB6125B5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6545">
            <a:off x="2902728" y="4025562"/>
            <a:ext cx="937391" cy="365583"/>
          </a:xfrm>
          <a:prstGeom prst="rect">
            <a:avLst/>
          </a:prstGeom>
          <a:noFill/>
          <a:scene3d>
            <a:camera prst="orthographicFront">
              <a:rot lat="0" lon="104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7101F97-F5C2-454F-82F2-D5D63E950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07" y="2308207"/>
            <a:ext cx="3174256" cy="126888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9B1926-896A-4A7B-A625-70447D9F32D1}"/>
              </a:ext>
            </a:extLst>
          </p:cNvPr>
          <p:cNvSpPr txBox="1"/>
          <p:nvPr/>
        </p:nvSpPr>
        <p:spPr>
          <a:xfrm>
            <a:off x="609853" y="1030827"/>
            <a:ext cx="44171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monitoring:</a:t>
            </a:r>
            <a:endParaRPr lang="sr-Latn-RS" sz="1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Broadband measurements Up to 3 kHz in LF and 60 GHz in HF</a:t>
            </a:r>
            <a:endParaRPr lang="sr-Latn-R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IP 66 protection</a:t>
            </a:r>
          </a:p>
          <a:p>
            <a:pPr marL="285750" indent="-285750">
              <a:buFontTx/>
              <a:buChar char="-"/>
            </a:pPr>
            <a:r>
              <a:rPr lang="sr-Latn-R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Complies with ITU-T K.83 recommendation</a:t>
            </a:r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DD3A7-A354-4390-ABF6-A6A70891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69" y="3035621"/>
            <a:ext cx="1445538" cy="144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EF2F79-DE34-4EA9-9010-B50251E3B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51" y="4495667"/>
            <a:ext cx="6038596" cy="22059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1AD22A-2932-450F-8463-3184A2E11089}"/>
              </a:ext>
            </a:extLst>
          </p:cNvPr>
          <p:cNvSpPr txBox="1"/>
          <p:nvPr/>
        </p:nvSpPr>
        <p:spPr>
          <a:xfrm>
            <a:off x="5026977" y="2332360"/>
            <a:ext cx="32556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Indoor monitoring:</a:t>
            </a:r>
            <a:endParaRPr lang="sr-Latn-RS" sz="1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version of the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MonitEM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designed for laboratories, development and production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centres</a:t>
            </a: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etc.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Realtime, audible and visual alarms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 supply and ethernet communication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E2DC0A-3E8B-4225-940F-127D0FD6C61E}"/>
              </a:ext>
            </a:extLst>
          </p:cNvPr>
          <p:cNvSpPr txBox="1"/>
          <p:nvPr/>
        </p:nvSpPr>
        <p:spPr>
          <a:xfrm>
            <a:off x="8691987" y="3429000"/>
            <a:ext cx="30431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Electromagnetic maps:</a:t>
            </a:r>
            <a:endParaRPr lang="sr-Latn-RS" sz="1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Large-area outdoor coverage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Highly effective visual communication tool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Supplements SMP2 and </a:t>
            </a:r>
            <a:r>
              <a:rPr lang="en-US" sz="14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MonitEM</a:t>
            </a:r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5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744E9-EEF3-41D3-A193-EE5E59FF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EMF monitoring portal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4DDA1-C17D-4A65-8EC9-542FE73BC2BB}"/>
              </a:ext>
            </a:extLst>
          </p:cNvPr>
          <p:cNvSpPr txBox="1"/>
          <p:nvPr/>
        </p:nvSpPr>
        <p:spPr>
          <a:xfrm>
            <a:off x="247651" y="1387764"/>
            <a:ext cx="5755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Display of  installed stations on the map and filtering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 part (EM field, EMF field testing, Regulation)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Administrative part of portal</a:t>
            </a:r>
          </a:p>
          <a:p>
            <a:pPr marL="285750" indent="-285750">
              <a:buFontTx/>
              <a:buChar char="-"/>
            </a:pPr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68517AC-C8BE-4277-AC8B-08D4A37DC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/>
          <a:stretch/>
        </p:blipFill>
        <p:spPr bwMode="auto">
          <a:xfrm>
            <a:off x="6003637" y="484423"/>
            <a:ext cx="5543550" cy="33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2584A59-9E28-4E82-9B20-A5D758CBA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629" y="3179618"/>
            <a:ext cx="5068887" cy="307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8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EDD2FE-2B19-4667-BAAD-DA0B96931188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697A9C-5D6C-4A4E-8044-0554F84BEFA5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3B2851-2D7A-40D1-A09A-DA88891E565C}"/>
              </a:ext>
            </a:extLst>
          </p:cNvPr>
          <p:cNvSpPr txBox="1">
            <a:spLocks/>
          </p:cNvSpPr>
          <p:nvPr/>
        </p:nvSpPr>
        <p:spPr>
          <a:xfrm>
            <a:off x="547254" y="13678"/>
            <a:ext cx="5712824" cy="110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Bitter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Field measurements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431A0E-D6F0-45A9-B3F4-DE877F419ACC}"/>
              </a:ext>
            </a:extLst>
          </p:cNvPr>
          <p:cNvSpPr txBox="1">
            <a:spLocks/>
          </p:cNvSpPr>
          <p:nvPr/>
        </p:nvSpPr>
        <p:spPr>
          <a:xfrm>
            <a:off x="753551" y="1136834"/>
            <a:ext cx="5489367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Field measurements are commonly performed to verify that limits are not exceeded.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Measuring devices are available for:</a:t>
            </a:r>
            <a:endParaRPr lang="sr-Latn-RS" alt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/>
            <a:r>
              <a:rPr lang="en-US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low or high frequency applications </a:t>
            </a:r>
            <a:endParaRPr lang="sr-Latn-RS" alt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/>
            <a:r>
              <a:rPr lang="en-US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broadband test for detailed assessment of EMF </a:t>
            </a:r>
          </a:p>
          <a:p>
            <a:pPr marL="0" lvl="1"/>
            <a:endParaRPr lang="en-US" alt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31F77C-E703-47D0-91DD-D79805647927}"/>
              </a:ext>
            </a:extLst>
          </p:cNvPr>
          <p:cNvSpPr txBox="1"/>
          <p:nvPr/>
        </p:nvSpPr>
        <p:spPr>
          <a:xfrm>
            <a:off x="8276390" y="3250078"/>
            <a:ext cx="33567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Broadcasting, telecommunications and cellular radio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Radar, directional radio and satellite transmitter equipment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supply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Electric railroads</a:t>
            </a:r>
            <a:endParaRPr lang="sr-Latn-R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Medicine</a:t>
            </a:r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82F0FBE-FEF1-42C3-B50E-5983CA026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508" y="3501353"/>
            <a:ext cx="2237668" cy="3181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395DE8-8E01-488E-B167-999240212217}"/>
              </a:ext>
            </a:extLst>
          </p:cNvPr>
          <p:cNvSpPr txBox="1"/>
          <p:nvPr/>
        </p:nvSpPr>
        <p:spPr>
          <a:xfrm>
            <a:off x="3516323" y="2727676"/>
            <a:ext cx="2951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Broadband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r-Latn-R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EMF meter </a:t>
            </a:r>
          </a:p>
        </p:txBody>
      </p:sp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98D286D2-818D-481A-A4DD-F5E0345BFA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3" r="2" b="5896"/>
          <a:stretch/>
        </p:blipFill>
        <p:spPr>
          <a:xfrm>
            <a:off x="6378473" y="2139163"/>
            <a:ext cx="1753738" cy="1515580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E6462-6C8D-43B0-A570-A3BF63A23B0D}"/>
              </a:ext>
            </a:extLst>
          </p:cNvPr>
          <p:cNvSpPr txBox="1"/>
          <p:nvPr/>
        </p:nvSpPr>
        <p:spPr>
          <a:xfrm>
            <a:off x="3516323" y="3155753"/>
            <a:ext cx="2726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features:</a:t>
            </a:r>
            <a:endParaRPr lang="sr-Latn-RS" sz="1400" u="sng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Broadband measurements DC - 60 GHz</a:t>
            </a:r>
            <a:endParaRPr lang="sr-Latn-R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Spectrum analysis DC - 400 kHz (Real-time FFT)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Real-time comparison in % with the selected limits</a:t>
            </a:r>
            <a:endParaRPr lang="sr-Latn-R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Measurements conforming to ICNIRP</a:t>
            </a:r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6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BA1163-AC18-4E81-A3C2-587AA054E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91" y="350748"/>
            <a:ext cx="10515600" cy="49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Measurement probes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E71846-F837-4C79-BDF5-96122C14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0" y="1681018"/>
            <a:ext cx="8946598" cy="5035302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488ED73-7AF4-4703-838C-76E8993C5CDB}"/>
              </a:ext>
            </a:extLst>
          </p:cNvPr>
          <p:cNvSpPr txBox="1">
            <a:spLocks/>
          </p:cNvSpPr>
          <p:nvPr/>
        </p:nvSpPr>
        <p:spPr>
          <a:xfrm>
            <a:off x="760820" y="1016762"/>
            <a:ext cx="10515600" cy="590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Karla" pitchFamily="2" charset="0"/>
                <a:ea typeface="Karla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altLang="en-US" sz="16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Wavecontol</a:t>
            </a:r>
            <a:r>
              <a:rPr lang="en-US" alt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offers a wide range of probes compatible with both handheld and monitoring devices.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062D8C-E23D-4A8B-8C7F-46D8D0323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507" y="2636653"/>
            <a:ext cx="1468995" cy="32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3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9E8918-008B-400B-89EA-3A6D85F1138D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E00D7-C9D3-4BFF-971E-D9DD5D9439D1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2BE70D-B016-4FB8-81A2-E68BD882580F}"/>
              </a:ext>
            </a:extLst>
          </p:cNvPr>
          <p:cNvSpPr txBox="1">
            <a:spLocks/>
          </p:cNvSpPr>
          <p:nvPr/>
        </p:nvSpPr>
        <p:spPr>
          <a:xfrm>
            <a:off x="556490" y="0"/>
            <a:ext cx="57128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2060"/>
                </a:solidFill>
                <a:latin typeface="Bitter Bold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sr-Latn-RS" dirty="0"/>
              <a:t>Personal safety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538523-F9C9-4D74-AEC3-F1F5462ECE26}"/>
              </a:ext>
            </a:extLst>
          </p:cNvPr>
          <p:cNvSpPr/>
          <p:nvPr/>
        </p:nvSpPr>
        <p:spPr>
          <a:xfrm>
            <a:off x="1716723" y="1915141"/>
            <a:ext cx="3570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Protection of employees from health risks due to EMF in the workplace became one of very important thing today. </a:t>
            </a:r>
          </a:p>
          <a:p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aim is to prevent employees from being exposed to high field strengths for longer periods of time.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111CF0F-AB08-470B-97E2-BAD265253806}"/>
              </a:ext>
            </a:extLst>
          </p:cNvPr>
          <p:cNvSpPr txBox="1">
            <a:spLocks/>
          </p:cNvSpPr>
          <p:nvPr/>
        </p:nvSpPr>
        <p:spPr>
          <a:xfrm>
            <a:off x="818103" y="1271876"/>
            <a:ext cx="6606988" cy="1325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US" sz="1600" b="1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WaveMon</a:t>
            </a: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Family consists of RF and LF Personal Monitors for human exposure to EMF.                     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</a:t>
            </a:r>
            <a:endParaRPr lang="en-US" sz="16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 descr="A picture containing indoor, computer, sitting, monitor&#10;&#10;Description automatically generated">
            <a:extLst>
              <a:ext uri="{FF2B5EF4-FFF2-40B4-BE49-F238E27FC236}">
                <a16:creationId xmlns:a16="http://schemas.microsoft.com/office/drawing/2014/main" id="{A15530C6-E3B3-4C09-8961-1EF83E61E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89" y="1934657"/>
            <a:ext cx="1597935" cy="431102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1A101-0C97-4372-B442-2C6B6177A57F}"/>
              </a:ext>
            </a:extLst>
          </p:cNvPr>
          <p:cNvSpPr txBox="1"/>
          <p:nvPr/>
        </p:nvSpPr>
        <p:spPr>
          <a:xfrm>
            <a:off x="7454547" y="2963829"/>
            <a:ext cx="38125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 features: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general public and occupational exposure</a:t>
            </a:r>
          </a:p>
          <a:p>
            <a:pPr marL="285750" indent="-285750">
              <a:buFontTx/>
              <a:buChar char="-"/>
            </a:pPr>
            <a:r>
              <a:rPr lang="sr-Latn-R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 collecting and Reporting</a:t>
            </a:r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sr-Latn-R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Geolocation of measurements</a:t>
            </a:r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user definable trigger threshold</a:t>
            </a: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u="sng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Applications: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Broadcasting, telecommunications and cellular radio</a:t>
            </a: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Radar, directional radio and satellite transmitter equipment</a:t>
            </a:r>
          </a:p>
          <a:p>
            <a:endParaRPr lang="en-U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sr-Latn-RS" sz="14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2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E34845-DEC3-40B8-B184-0EA7FE3AB4B0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5F1BE3-43A8-437F-B7C0-B23CE61BFCE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C9C1C8-5EA7-41F4-BE02-A0B7123E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44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REFERENCES</a:t>
            </a:r>
            <a:endParaRPr lang="sr-Latn-RS" sz="2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FE4630C-29CA-4866-8709-8DFF0C380056}"/>
              </a:ext>
            </a:extLst>
          </p:cNvPr>
          <p:cNvSpPr txBox="1">
            <a:spLocks/>
          </p:cNvSpPr>
          <p:nvPr/>
        </p:nvSpPr>
        <p:spPr>
          <a:xfrm>
            <a:off x="838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www.ibis-instruments.com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AA3E6C4-E74C-4F76-9B37-2EB0EDAF57EE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5564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rgbClr val="0070C0"/>
                </a:solidFill>
                <a:latin typeface="Karla" pitchFamily="2" charset="0"/>
                <a:ea typeface="Karla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62F0D-1FC1-4EB5-9B88-2856B8821A1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0625C2-03BD-4B79-98C9-D1E13F45F3A1}"/>
              </a:ext>
            </a:extLst>
          </p:cNvPr>
          <p:cNvSpPr/>
          <p:nvPr/>
        </p:nvSpPr>
        <p:spPr>
          <a:xfrm flipV="1">
            <a:off x="669961" y="3147150"/>
            <a:ext cx="10333818" cy="586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9CC1DC"/>
              </a:gs>
              <a:gs pos="64000">
                <a:srgbClr val="BCDCEC"/>
              </a:gs>
              <a:gs pos="100000">
                <a:srgbClr val="BCDCEC"/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6374FF-5224-46C7-AD28-DC038438C72F}"/>
              </a:ext>
            </a:extLst>
          </p:cNvPr>
          <p:cNvSpPr txBox="1"/>
          <p:nvPr/>
        </p:nvSpPr>
        <p:spPr>
          <a:xfrm>
            <a:off x="716367" y="3648351"/>
            <a:ext cx="2040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 b="1" kern="0" dirty="0">
                <a:solidFill>
                  <a:srgbClr val="0083C5"/>
                </a:solidFill>
                <a:latin typeface="Karla" pitchFamily="2" charset="0"/>
                <a:ea typeface="Karla" pitchFamily="2" charset="0"/>
              </a:rPr>
              <a:t>UTILITTIES</a:t>
            </a:r>
            <a:endParaRPr lang="en-GB" sz="1600" b="1" kern="0" dirty="0">
              <a:solidFill>
                <a:srgbClr val="0083C5"/>
              </a:solidFill>
              <a:latin typeface="Karla" pitchFamily="2" charset="0"/>
              <a:ea typeface="Karla" pitchFamily="2" charset="0"/>
            </a:endParaRPr>
          </a:p>
          <a:p>
            <a:endParaRPr lang="en-US" sz="1600" dirty="0">
              <a:solidFill>
                <a:srgbClr val="0083C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7FB3A6-2982-49E6-8E4B-605EF981B079}"/>
              </a:ext>
            </a:extLst>
          </p:cNvPr>
          <p:cNvSpPr/>
          <p:nvPr/>
        </p:nvSpPr>
        <p:spPr>
          <a:xfrm>
            <a:off x="744299" y="2809285"/>
            <a:ext cx="6719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kern="0" dirty="0">
                <a:solidFill>
                  <a:srgbClr val="0083C5"/>
                </a:solidFill>
                <a:latin typeface="Karla" pitchFamily="2" charset="0"/>
                <a:ea typeface="Karla" pitchFamily="2" charset="0"/>
              </a:rPr>
              <a:t>CSPs</a:t>
            </a:r>
            <a:endParaRPr lang="en-GB" sz="1600" b="1" kern="0" dirty="0">
              <a:solidFill>
                <a:srgbClr val="0083C5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71B86-EE45-439D-B853-F8F71A27AEAE}"/>
              </a:ext>
            </a:extLst>
          </p:cNvPr>
          <p:cNvSpPr/>
          <p:nvPr/>
        </p:nvSpPr>
        <p:spPr>
          <a:xfrm>
            <a:off x="686854" y="1909819"/>
            <a:ext cx="15440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1600" b="1" kern="0" dirty="0">
                <a:solidFill>
                  <a:srgbClr val="0083C5"/>
                </a:solidFill>
                <a:latin typeface="Karla" pitchFamily="2" charset="0"/>
                <a:ea typeface="Karla" pitchFamily="2" charset="0"/>
              </a:rPr>
              <a:t>GOVERNMENT</a:t>
            </a:r>
            <a:endParaRPr lang="en-GB" sz="1600" b="1" kern="0" dirty="0">
              <a:solidFill>
                <a:srgbClr val="0083C5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09F4CC-4A2D-4C71-A0DD-12481131227A}"/>
              </a:ext>
            </a:extLst>
          </p:cNvPr>
          <p:cNvSpPr/>
          <p:nvPr/>
        </p:nvSpPr>
        <p:spPr>
          <a:xfrm>
            <a:off x="761510" y="466622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kern="0" dirty="0">
                <a:solidFill>
                  <a:srgbClr val="0083C5"/>
                </a:solidFill>
                <a:latin typeface="Karla" pitchFamily="2" charset="0"/>
                <a:ea typeface="Karla" pitchFamily="2" charset="0"/>
              </a:rPr>
              <a:t>SDI</a:t>
            </a:r>
            <a:endParaRPr lang="en-US" sz="1600" dirty="0">
              <a:solidFill>
                <a:srgbClr val="0083C5"/>
              </a:solidFill>
              <a:latin typeface="Karla" pitchFamily="2" charset="0"/>
              <a:ea typeface="Karla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C3924-5A44-447D-ACEE-F410151C3F00}"/>
              </a:ext>
            </a:extLst>
          </p:cNvPr>
          <p:cNvSpPr/>
          <p:nvPr/>
        </p:nvSpPr>
        <p:spPr>
          <a:xfrm flipV="1">
            <a:off x="690743" y="3985344"/>
            <a:ext cx="10333818" cy="586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9CC1DC"/>
              </a:gs>
              <a:gs pos="64000">
                <a:srgbClr val="BCDCEC"/>
              </a:gs>
              <a:gs pos="100000">
                <a:srgbClr val="BCDCEC"/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5F29C6-2832-4F87-831A-84C139B93F2F}"/>
              </a:ext>
            </a:extLst>
          </p:cNvPr>
          <p:cNvSpPr/>
          <p:nvPr/>
        </p:nvSpPr>
        <p:spPr>
          <a:xfrm flipV="1">
            <a:off x="714561" y="2291624"/>
            <a:ext cx="10333818" cy="586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9CC1DC"/>
              </a:gs>
              <a:gs pos="64000">
                <a:srgbClr val="BCDCEC"/>
              </a:gs>
              <a:gs pos="100000">
                <a:srgbClr val="BCDCEC"/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B9B633-2C29-42C2-83A4-9835C2A6CC68}"/>
              </a:ext>
            </a:extLst>
          </p:cNvPr>
          <p:cNvSpPr/>
          <p:nvPr/>
        </p:nvSpPr>
        <p:spPr>
          <a:xfrm flipV="1">
            <a:off x="714561" y="4996264"/>
            <a:ext cx="10333818" cy="5869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rgbClr val="9CC1DC"/>
              </a:gs>
              <a:gs pos="64000">
                <a:srgbClr val="BCDCEC"/>
              </a:gs>
              <a:gs pos="100000">
                <a:srgbClr val="BCDCEC"/>
              </a:gs>
            </a:gsLst>
            <a:lin ang="108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icture containing object, clock, meter&#10;&#10;Description automatically generated">
            <a:extLst>
              <a:ext uri="{FF2B5EF4-FFF2-40B4-BE49-F238E27FC236}">
                <a16:creationId xmlns:a16="http://schemas.microsoft.com/office/drawing/2014/main" id="{96B87AEC-44E0-4162-B920-ED7028759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22" y="2711278"/>
            <a:ext cx="1679694" cy="334627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C26ECB0-9D08-4F9D-9C2C-9FF0C5DE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6" y="1472817"/>
            <a:ext cx="1612034" cy="806017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4966598-D6F5-4EEB-804B-D4DB18445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15" y="1532944"/>
            <a:ext cx="1249360" cy="688124"/>
          </a:xfrm>
          <a:prstGeom prst="rect">
            <a:avLst/>
          </a:prstGeom>
        </p:spPr>
      </p:pic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A97ADAA3-BFEF-4F22-9334-36002F9BD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642" y="1301107"/>
            <a:ext cx="1995461" cy="975559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CDA3281-940C-4A60-B769-1779716D86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68" y="4176070"/>
            <a:ext cx="1762460" cy="795625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0047F3-F833-4443-B0D5-E035E318B8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748" y="4178050"/>
            <a:ext cx="1384977" cy="795625"/>
          </a:xfrm>
          <a:prstGeom prst="rect">
            <a:avLst/>
          </a:prstGeom>
        </p:spPr>
      </p:pic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2EA75D64-103C-4874-B593-2A18FA7147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26" y="4202101"/>
            <a:ext cx="747163" cy="743562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86D33CC-7FDD-4888-B722-076EA8B8A1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0" y="1433403"/>
            <a:ext cx="1672861" cy="85822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B6F380D-31F3-4D85-9B0F-662F3EFFF4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029" y="3511608"/>
            <a:ext cx="2064555" cy="184335"/>
          </a:xfrm>
          <a:prstGeom prst="rect">
            <a:avLst/>
          </a:prstGeom>
        </p:spPr>
      </p:pic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A55818FF-7E5D-40F4-823E-5A3953E8A7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66" y="3380611"/>
            <a:ext cx="1309767" cy="409302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158E65C0-4FC0-4EB9-893B-E8CDA0F66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939" y="4176070"/>
            <a:ext cx="1641858" cy="820929"/>
          </a:xfrm>
          <a:prstGeom prst="rect">
            <a:avLst/>
          </a:prstGeom>
        </p:spPr>
      </p:pic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63219DB9-9780-4678-A32D-B63EAB1E521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010" y="4211851"/>
            <a:ext cx="1400698" cy="758176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0407D160-9E30-43B0-87CB-823E0F6752D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333" y="4228857"/>
            <a:ext cx="1136556" cy="758176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7EF23AC8-75DB-4441-A4DF-969263F50E9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89" y="4228857"/>
            <a:ext cx="681391" cy="740445"/>
          </a:xfrm>
          <a:prstGeom prst="rect">
            <a:avLst/>
          </a:prstGeom>
        </p:spPr>
      </p:pic>
      <p:pic>
        <p:nvPicPr>
          <p:cNvPr id="29" name="Picture 28" descr="A sign on a pole&#10;&#10;Description automatically generated">
            <a:extLst>
              <a:ext uri="{FF2B5EF4-FFF2-40B4-BE49-F238E27FC236}">
                <a16:creationId xmlns:a16="http://schemas.microsoft.com/office/drawing/2014/main" id="{5DE74A50-ECDD-437A-A80E-96F15806BE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43" y="4151571"/>
            <a:ext cx="840078" cy="840078"/>
          </a:xfrm>
          <a:prstGeom prst="rect">
            <a:avLst/>
          </a:prstGeom>
        </p:spPr>
      </p:pic>
      <p:pic>
        <p:nvPicPr>
          <p:cNvPr id="30" name="Picture 2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A4F6931-9279-4DC9-A851-B5A2C8822A3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81" y="2649233"/>
            <a:ext cx="1051400" cy="46422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3933D135-14BA-4465-A186-39C6D21ADF0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696" y="3294743"/>
            <a:ext cx="1410484" cy="641129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A3E10A-875E-4A10-8F85-ECCE157D2B3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28" y="2426015"/>
            <a:ext cx="779107" cy="667806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0C48CBCD-6B5B-4CDD-A011-3D2E0F541D9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11" y="3133613"/>
            <a:ext cx="1410484" cy="940323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278B77BC-2CC5-4B8A-8D6D-BE812F4D383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709" y="2778328"/>
            <a:ext cx="1674952" cy="1674952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53CC496A-E481-422A-9157-942396FC16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28" y="3279253"/>
            <a:ext cx="1009524" cy="67619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473D440-A393-4322-A848-30040A0528D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47" y="3262383"/>
            <a:ext cx="721971" cy="7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0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rojugovora xmlns="0df71ea7-d9d8-4d42-bc19-afcdf96f4ebd" xsi:nil="true"/>
    <Tip xmlns="0df71ea7-d9d8-4d42-bc19-afcdf96f4ebd" xsi:nil="true"/>
    <lcf76f155ced4ddcb4097134ff3c332f xmlns="0df71ea7-d9d8-4d42-bc19-afcdf96f4ebd">
      <Terms xmlns="http://schemas.microsoft.com/office/infopath/2007/PartnerControls"/>
    </lcf76f155ced4ddcb4097134ff3c332f>
    <Kategorijapodr_x0161_ke xmlns="0df71ea7-d9d8-4d42-bc19-afcdf96f4ebd" xsi:nil="true"/>
    <TaxCatchAll xmlns="a688499e-c570-46c4-8da3-9793b330a635" xsi:nil="true"/>
    <Korisnik xmlns="0df71ea7-d9d8-4d42-bc19-afcdf96f4e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66CDC108D9E041BC5AC0C8EC6428ED" ma:contentTypeVersion="20" ma:contentTypeDescription="Create a new document." ma:contentTypeScope="" ma:versionID="447899e52908d33cca5ea2c9d447ab70">
  <xsd:schema xmlns:xsd="http://www.w3.org/2001/XMLSchema" xmlns:xs="http://www.w3.org/2001/XMLSchema" xmlns:p="http://schemas.microsoft.com/office/2006/metadata/properties" xmlns:ns2="0df71ea7-d9d8-4d42-bc19-afcdf96f4ebd" xmlns:ns3="a688499e-c570-46c4-8da3-9793b330a635" targetNamespace="http://schemas.microsoft.com/office/2006/metadata/properties" ma:root="true" ma:fieldsID="1e617e5d8f55f57b630c3f12daba575a" ns2:_="" ns3:_="">
    <xsd:import namespace="0df71ea7-d9d8-4d42-bc19-afcdf96f4ebd"/>
    <xsd:import namespace="a688499e-c570-46c4-8da3-9793b330a6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Brojugovora" minOccurs="0"/>
                <xsd:element ref="ns2:Korisnik" minOccurs="0"/>
                <xsd:element ref="ns2:Tip" minOccurs="0"/>
                <xsd:element ref="ns2:Kategorijapodr_x0161_k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71ea7-d9d8-4d42-bc19-afcdf96f4e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Brojugovora" ma:index="20" nillable="true" ma:displayName="Broj ugovora" ma:format="Dropdown" ma:internalName="Brojugovora">
      <xsd:simpleType>
        <xsd:restriction base="dms:Text">
          <xsd:maxLength value="255"/>
        </xsd:restriction>
      </xsd:simpleType>
    </xsd:element>
    <xsd:element name="Korisnik" ma:index="21" nillable="true" ma:displayName="Korisnik" ma:format="Dropdown" ma:internalName="Korisnik">
      <xsd:simpleType>
        <xsd:restriction base="dms:Text">
          <xsd:maxLength value="255"/>
        </xsd:restriction>
      </xsd:simpleType>
    </xsd:element>
    <xsd:element name="Tip" ma:index="22" nillable="true" ma:displayName="Tip" ma:format="Dropdown" ma:internalName="Tip">
      <xsd:simpleType>
        <xsd:restriction base="dms:Text">
          <xsd:maxLength value="255"/>
        </xsd:restriction>
      </xsd:simpleType>
    </xsd:element>
    <xsd:element name="Kategorijapodr_x0161_ke" ma:index="23" nillable="true" ma:displayName="Kategorija podrške" ma:format="Dropdown" ma:internalName="Kategorijapodr_x0161_ke">
      <xsd:simpleType>
        <xsd:restriction base="dms:Text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8bdb138b-d991-4e4d-99de-478bd431ac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8499e-c570-46c4-8da3-9793b330a63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a02d70ec-59ab-4753-a458-6ec98ae0cf9a}" ma:internalName="TaxCatchAll" ma:showField="CatchAllData" ma:web="a688499e-c570-46c4-8da3-9793b330a6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5E614E-61D5-402D-A717-C345D45E78DB}">
  <ds:schemaRefs>
    <ds:schemaRef ds:uri="http://schemas.microsoft.com/office/2006/metadata/properties"/>
    <ds:schemaRef ds:uri="http://schemas.microsoft.com/office/infopath/2007/PartnerControls"/>
    <ds:schemaRef ds:uri="0df71ea7-d9d8-4d42-bc19-afcdf96f4ebd"/>
    <ds:schemaRef ds:uri="a688499e-c570-46c4-8da3-9793b330a635"/>
  </ds:schemaRefs>
</ds:datastoreItem>
</file>

<file path=customXml/itemProps2.xml><?xml version="1.0" encoding="utf-8"?>
<ds:datastoreItem xmlns:ds="http://schemas.openxmlformats.org/officeDocument/2006/customXml" ds:itemID="{B1E6DF88-97B8-42A2-A0B2-5F162E34E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f71ea7-d9d8-4d42-bc19-afcdf96f4ebd"/>
    <ds:schemaRef ds:uri="a688499e-c570-46c4-8da3-9793b330a6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217984-3BBC-4784-BD7A-1E082446E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735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Bitter Bold</vt:lpstr>
      <vt:lpstr>Calibri</vt:lpstr>
      <vt:lpstr>Karla</vt:lpstr>
      <vt:lpstr>Open Sans</vt:lpstr>
      <vt:lpstr>Wingdings</vt:lpstr>
      <vt:lpstr>Office Theme</vt:lpstr>
      <vt:lpstr>Ibis Solution for EMF measurements</vt:lpstr>
      <vt:lpstr>ELECTROMAGNETIC FIELD INFLUENCE</vt:lpstr>
      <vt:lpstr>Why EMF monitoring?</vt:lpstr>
      <vt:lpstr>EMF monitoring concepts</vt:lpstr>
      <vt:lpstr>EMF monitoring portal</vt:lpstr>
      <vt:lpstr>PowerPoint Presentation</vt:lpstr>
      <vt:lpstr>Measurement probes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Vitorović</dc:creator>
  <cp:lastModifiedBy>Miloš Šukara</cp:lastModifiedBy>
  <cp:revision>18</cp:revision>
  <dcterms:created xsi:type="dcterms:W3CDTF">2021-11-15T12:04:40Z</dcterms:created>
  <dcterms:modified xsi:type="dcterms:W3CDTF">2022-09-16T11:05:18Z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0x010100AF66CDC108D9E041BC5AC0C8EC6428ED</vt:lpwstr>
  </property>
</Properties>
</file>