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5201563" cy="36026725"/>
  <p:notesSz cx="6858000" cy="9144000"/>
  <p:defaultTextStyle>
    <a:defPPr>
      <a:defRPr lang="en-US"/>
    </a:defPPr>
    <a:lvl1pPr marL="0" algn="l" defTabSz="3498677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1pPr>
    <a:lvl2pPr marL="1749339" algn="l" defTabSz="3498677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2pPr>
    <a:lvl3pPr marL="3498677" algn="l" defTabSz="3498677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3pPr>
    <a:lvl4pPr marL="5248016" algn="l" defTabSz="3498677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4pPr>
    <a:lvl5pPr marL="6997355" algn="l" defTabSz="3498677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5pPr>
    <a:lvl6pPr marL="8746693" algn="l" defTabSz="3498677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6pPr>
    <a:lvl7pPr marL="10496032" algn="l" defTabSz="3498677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7pPr>
    <a:lvl8pPr marL="12245370" algn="l" defTabSz="3498677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8pPr>
    <a:lvl9pPr marL="13994709" algn="l" defTabSz="3498677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7">
          <p15:clr>
            <a:srgbClr val="A4A3A4"/>
          </p15:clr>
        </p15:guide>
        <p15:guide id="2" pos="79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1" d="100"/>
          <a:sy n="41" d="100"/>
        </p:scale>
        <p:origin x="1488" y="30"/>
      </p:cViewPr>
      <p:guideLst>
        <p:guide orient="horz" pos="11347"/>
        <p:guide pos="79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E8149-F3ED-49D6-95CF-1350780F475A}" type="datetimeFigureOut">
              <a:rPr lang="sr-Latn-RS" smtClean="0"/>
              <a:t>11.8.2024.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49500" y="1143000"/>
            <a:ext cx="2159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4DF06-E672-4A55-B60D-6CA2A476D2F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85571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4DF06-E672-4A55-B60D-6CA2A476D2FF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66070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0117" y="11191638"/>
            <a:ext cx="21421329" cy="772239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235" y="20415144"/>
            <a:ext cx="17641094" cy="92068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49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98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48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997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746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496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245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994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E45C-EA98-4301-9303-0BCA29B42A82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7A0F-B3BB-414D-8120-1C57D130D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E45C-EA98-4301-9303-0BCA29B42A82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7A0F-B3BB-414D-8120-1C57D130D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9375" y="7580626"/>
            <a:ext cx="15624095" cy="161478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73965" y="7580626"/>
            <a:ext cx="46465382" cy="161478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E45C-EA98-4301-9303-0BCA29B42A82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7A0F-B3BB-414D-8120-1C57D130D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E45C-EA98-4301-9303-0BCA29B42A82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7A0F-B3BB-414D-8120-1C57D130D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50" y="23150509"/>
            <a:ext cx="21421329" cy="7155308"/>
          </a:xfrm>
        </p:spPr>
        <p:txBody>
          <a:bodyPr anchor="t"/>
          <a:lstStyle>
            <a:lvl1pPr algn="l">
              <a:defRPr sz="1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0750" y="15269666"/>
            <a:ext cx="21421329" cy="7880843"/>
          </a:xfrm>
        </p:spPr>
        <p:txBody>
          <a:bodyPr anchor="b"/>
          <a:lstStyle>
            <a:lvl1pPr marL="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1pPr>
            <a:lvl2pPr marL="1749339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2pPr>
            <a:lvl3pPr marL="3498677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3pPr>
            <a:lvl4pPr marL="5248016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 marL="6997355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  <a:lvl6pPr marL="8746693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6pPr>
            <a:lvl7pPr marL="10496032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7pPr>
            <a:lvl8pPr marL="1224537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8pPr>
            <a:lvl9pPr marL="13994709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E45C-EA98-4301-9303-0BCA29B42A82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7A0F-B3BB-414D-8120-1C57D130D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3967" y="44157762"/>
            <a:ext cx="31042552" cy="124900984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36543" y="44157762"/>
            <a:ext cx="31046926" cy="124900984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E45C-EA98-4301-9303-0BCA29B42A82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7A0F-B3BB-414D-8120-1C57D130D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78" y="1442740"/>
            <a:ext cx="22681407" cy="600445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078" y="8064318"/>
            <a:ext cx="11135067" cy="3360824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9339" indent="0">
              <a:buNone/>
              <a:defRPr sz="7700" b="1"/>
            </a:lvl2pPr>
            <a:lvl3pPr marL="3498677" indent="0">
              <a:buNone/>
              <a:defRPr sz="6900" b="1"/>
            </a:lvl3pPr>
            <a:lvl4pPr marL="5248016" indent="0">
              <a:buNone/>
              <a:defRPr sz="6100" b="1"/>
            </a:lvl4pPr>
            <a:lvl5pPr marL="6997355" indent="0">
              <a:buNone/>
              <a:defRPr sz="6100" b="1"/>
            </a:lvl5pPr>
            <a:lvl6pPr marL="8746693" indent="0">
              <a:buNone/>
              <a:defRPr sz="6100" b="1"/>
            </a:lvl6pPr>
            <a:lvl7pPr marL="10496032" indent="0">
              <a:buNone/>
              <a:defRPr sz="6100" b="1"/>
            </a:lvl7pPr>
            <a:lvl8pPr marL="12245370" indent="0">
              <a:buNone/>
              <a:defRPr sz="6100" b="1"/>
            </a:lvl8pPr>
            <a:lvl9pPr marL="13994709" indent="0">
              <a:buNone/>
              <a:defRPr sz="6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078" y="11425142"/>
            <a:ext cx="11135067" cy="20757067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802045" y="8064318"/>
            <a:ext cx="11139441" cy="3360824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9339" indent="0">
              <a:buNone/>
              <a:defRPr sz="7700" b="1"/>
            </a:lvl2pPr>
            <a:lvl3pPr marL="3498677" indent="0">
              <a:buNone/>
              <a:defRPr sz="6900" b="1"/>
            </a:lvl3pPr>
            <a:lvl4pPr marL="5248016" indent="0">
              <a:buNone/>
              <a:defRPr sz="6100" b="1"/>
            </a:lvl4pPr>
            <a:lvl5pPr marL="6997355" indent="0">
              <a:buNone/>
              <a:defRPr sz="6100" b="1"/>
            </a:lvl5pPr>
            <a:lvl6pPr marL="8746693" indent="0">
              <a:buNone/>
              <a:defRPr sz="6100" b="1"/>
            </a:lvl6pPr>
            <a:lvl7pPr marL="10496032" indent="0">
              <a:buNone/>
              <a:defRPr sz="6100" b="1"/>
            </a:lvl7pPr>
            <a:lvl8pPr marL="12245370" indent="0">
              <a:buNone/>
              <a:defRPr sz="6100" b="1"/>
            </a:lvl8pPr>
            <a:lvl9pPr marL="13994709" indent="0">
              <a:buNone/>
              <a:defRPr sz="6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02045" y="11425142"/>
            <a:ext cx="11139441" cy="20757067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E45C-EA98-4301-9303-0BCA29B42A82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7A0F-B3BB-414D-8120-1C57D130D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E45C-EA98-4301-9303-0BCA29B42A82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7A0F-B3BB-414D-8120-1C57D130D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E45C-EA98-4301-9303-0BCA29B42A82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7A0F-B3BB-414D-8120-1C57D130D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79" y="1434398"/>
            <a:ext cx="8291141" cy="6104528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3111" y="1434400"/>
            <a:ext cx="14088374" cy="30747812"/>
          </a:xfrm>
        </p:spPr>
        <p:txBody>
          <a:bodyPr/>
          <a:lstStyle>
            <a:lvl1pPr>
              <a:defRPr sz="12200"/>
            </a:lvl1pPr>
            <a:lvl2pPr>
              <a:defRPr sz="10700"/>
            </a:lvl2pPr>
            <a:lvl3pPr>
              <a:defRPr sz="92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079" y="7538929"/>
            <a:ext cx="8291141" cy="24643283"/>
          </a:xfrm>
        </p:spPr>
        <p:txBody>
          <a:bodyPr/>
          <a:lstStyle>
            <a:lvl1pPr marL="0" indent="0">
              <a:buNone/>
              <a:defRPr sz="5400"/>
            </a:lvl1pPr>
            <a:lvl2pPr marL="1749339" indent="0">
              <a:buNone/>
              <a:defRPr sz="4600"/>
            </a:lvl2pPr>
            <a:lvl3pPr marL="3498677" indent="0">
              <a:buNone/>
              <a:defRPr sz="3800"/>
            </a:lvl3pPr>
            <a:lvl4pPr marL="5248016" indent="0">
              <a:buNone/>
              <a:defRPr sz="3400"/>
            </a:lvl4pPr>
            <a:lvl5pPr marL="6997355" indent="0">
              <a:buNone/>
              <a:defRPr sz="3400"/>
            </a:lvl5pPr>
            <a:lvl6pPr marL="8746693" indent="0">
              <a:buNone/>
              <a:defRPr sz="3400"/>
            </a:lvl6pPr>
            <a:lvl7pPr marL="10496032" indent="0">
              <a:buNone/>
              <a:defRPr sz="3400"/>
            </a:lvl7pPr>
            <a:lvl8pPr marL="12245370" indent="0">
              <a:buNone/>
              <a:defRPr sz="3400"/>
            </a:lvl8pPr>
            <a:lvl9pPr marL="13994709" indent="0">
              <a:buNone/>
              <a:defRPr sz="3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E45C-EA98-4301-9303-0BCA29B42A82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7A0F-B3BB-414D-8120-1C57D130D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9683" y="25218708"/>
            <a:ext cx="15120938" cy="2977211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9683" y="3219055"/>
            <a:ext cx="15120938" cy="21616035"/>
          </a:xfrm>
        </p:spPr>
        <p:txBody>
          <a:bodyPr/>
          <a:lstStyle>
            <a:lvl1pPr marL="0" indent="0">
              <a:buNone/>
              <a:defRPr sz="12200"/>
            </a:lvl1pPr>
            <a:lvl2pPr marL="1749339" indent="0">
              <a:buNone/>
              <a:defRPr sz="10700"/>
            </a:lvl2pPr>
            <a:lvl3pPr marL="3498677" indent="0">
              <a:buNone/>
              <a:defRPr sz="9200"/>
            </a:lvl3pPr>
            <a:lvl4pPr marL="5248016" indent="0">
              <a:buNone/>
              <a:defRPr sz="7700"/>
            </a:lvl4pPr>
            <a:lvl5pPr marL="6997355" indent="0">
              <a:buNone/>
              <a:defRPr sz="7700"/>
            </a:lvl5pPr>
            <a:lvl6pPr marL="8746693" indent="0">
              <a:buNone/>
              <a:defRPr sz="7700"/>
            </a:lvl6pPr>
            <a:lvl7pPr marL="10496032" indent="0">
              <a:buNone/>
              <a:defRPr sz="7700"/>
            </a:lvl7pPr>
            <a:lvl8pPr marL="12245370" indent="0">
              <a:buNone/>
              <a:defRPr sz="7700"/>
            </a:lvl8pPr>
            <a:lvl9pPr marL="13994709" indent="0">
              <a:buNone/>
              <a:defRPr sz="7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9683" y="28195919"/>
            <a:ext cx="15120938" cy="4228134"/>
          </a:xfrm>
        </p:spPr>
        <p:txBody>
          <a:bodyPr/>
          <a:lstStyle>
            <a:lvl1pPr marL="0" indent="0">
              <a:buNone/>
              <a:defRPr sz="5400"/>
            </a:lvl1pPr>
            <a:lvl2pPr marL="1749339" indent="0">
              <a:buNone/>
              <a:defRPr sz="4600"/>
            </a:lvl2pPr>
            <a:lvl3pPr marL="3498677" indent="0">
              <a:buNone/>
              <a:defRPr sz="3800"/>
            </a:lvl3pPr>
            <a:lvl4pPr marL="5248016" indent="0">
              <a:buNone/>
              <a:defRPr sz="3400"/>
            </a:lvl4pPr>
            <a:lvl5pPr marL="6997355" indent="0">
              <a:buNone/>
              <a:defRPr sz="3400"/>
            </a:lvl5pPr>
            <a:lvl6pPr marL="8746693" indent="0">
              <a:buNone/>
              <a:defRPr sz="3400"/>
            </a:lvl6pPr>
            <a:lvl7pPr marL="10496032" indent="0">
              <a:buNone/>
              <a:defRPr sz="3400"/>
            </a:lvl7pPr>
            <a:lvl8pPr marL="12245370" indent="0">
              <a:buNone/>
              <a:defRPr sz="3400"/>
            </a:lvl8pPr>
            <a:lvl9pPr marL="13994709" indent="0">
              <a:buNone/>
              <a:defRPr sz="3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E45C-EA98-4301-9303-0BCA29B42A82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7A0F-B3BB-414D-8120-1C57D130D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0078" y="1442740"/>
            <a:ext cx="22681407" cy="6004454"/>
          </a:xfrm>
          <a:prstGeom prst="rect">
            <a:avLst/>
          </a:prstGeom>
        </p:spPr>
        <p:txBody>
          <a:bodyPr vert="horz" lIns="349868" tIns="174934" rIns="349868" bIns="17493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078" y="8406239"/>
            <a:ext cx="22681407" cy="23775973"/>
          </a:xfrm>
          <a:prstGeom prst="rect">
            <a:avLst/>
          </a:prstGeom>
        </p:spPr>
        <p:txBody>
          <a:bodyPr vert="horz" lIns="349868" tIns="174934" rIns="349868" bIns="17493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60078" y="33391439"/>
            <a:ext cx="5880365" cy="1918090"/>
          </a:xfrm>
          <a:prstGeom prst="rect">
            <a:avLst/>
          </a:prstGeom>
        </p:spPr>
        <p:txBody>
          <a:bodyPr vert="horz" lIns="349868" tIns="174934" rIns="349868" bIns="174934" rtlCol="0" anchor="ctr"/>
          <a:lstStyle>
            <a:lvl1pPr algn="l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1E45C-EA98-4301-9303-0BCA29B42A82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10534" y="33391439"/>
            <a:ext cx="7980495" cy="1918090"/>
          </a:xfrm>
          <a:prstGeom prst="rect">
            <a:avLst/>
          </a:prstGeom>
        </p:spPr>
        <p:txBody>
          <a:bodyPr vert="horz" lIns="349868" tIns="174934" rIns="349868" bIns="174934" rtlCol="0" anchor="ctr"/>
          <a:lstStyle>
            <a:lvl1pPr algn="ct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61120" y="33391439"/>
            <a:ext cx="5880365" cy="1918090"/>
          </a:xfrm>
          <a:prstGeom prst="rect">
            <a:avLst/>
          </a:prstGeom>
        </p:spPr>
        <p:txBody>
          <a:bodyPr vert="horz" lIns="349868" tIns="174934" rIns="349868" bIns="174934" rtlCol="0" anchor="ctr"/>
          <a:lstStyle>
            <a:lvl1pPr algn="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37A0F-B3BB-414D-8120-1C57D130D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98677" rtl="0" eaLnBrk="1" latinLnBrk="0" hangingPunct="1">
        <a:spcBef>
          <a:spcPct val="0"/>
        </a:spcBef>
        <a:buNone/>
        <a:defRPr sz="16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12004" indent="-1312004" algn="l" defTabSz="3498677" rtl="0" eaLnBrk="1" latinLnBrk="0" hangingPunct="1">
        <a:spcBef>
          <a:spcPct val="20000"/>
        </a:spcBef>
        <a:buFont typeface="Arial" pitchFamily="34" charset="0"/>
        <a:buChar char="•"/>
        <a:defRPr sz="12200" kern="1200">
          <a:solidFill>
            <a:schemeClr val="tx1"/>
          </a:solidFill>
          <a:latin typeface="+mn-lt"/>
          <a:ea typeface="+mn-ea"/>
          <a:cs typeface="+mn-cs"/>
        </a:defRPr>
      </a:lvl1pPr>
      <a:lvl2pPr marL="2842675" indent="-1093337" algn="l" defTabSz="3498677" rtl="0" eaLnBrk="1" latinLnBrk="0" hangingPunct="1">
        <a:spcBef>
          <a:spcPct val="20000"/>
        </a:spcBef>
        <a:buFont typeface="Arial" pitchFamily="34" charset="0"/>
        <a:buChar char="–"/>
        <a:defRPr sz="10700" kern="1200">
          <a:solidFill>
            <a:schemeClr val="tx1"/>
          </a:solidFill>
          <a:latin typeface="+mn-lt"/>
          <a:ea typeface="+mn-ea"/>
          <a:cs typeface="+mn-cs"/>
        </a:defRPr>
      </a:lvl2pPr>
      <a:lvl3pPr marL="4373347" indent="-874669" algn="l" defTabSz="3498677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3pPr>
      <a:lvl4pPr marL="6122685" indent="-874669" algn="l" defTabSz="3498677" rtl="0" eaLnBrk="1" latinLnBrk="0" hangingPunct="1">
        <a:spcBef>
          <a:spcPct val="20000"/>
        </a:spcBef>
        <a:buFont typeface="Arial" pitchFamily="34" charset="0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4pPr>
      <a:lvl5pPr marL="7872024" indent="-874669" algn="l" defTabSz="3498677" rtl="0" eaLnBrk="1" latinLnBrk="0" hangingPunct="1">
        <a:spcBef>
          <a:spcPct val="20000"/>
        </a:spcBef>
        <a:buFont typeface="Arial" pitchFamily="34" charset="0"/>
        <a:buChar char="»"/>
        <a:defRPr sz="7700" kern="1200">
          <a:solidFill>
            <a:schemeClr val="tx1"/>
          </a:solidFill>
          <a:latin typeface="+mn-lt"/>
          <a:ea typeface="+mn-ea"/>
          <a:cs typeface="+mn-cs"/>
        </a:defRPr>
      </a:lvl5pPr>
      <a:lvl6pPr marL="9621363" indent="-874669" algn="l" defTabSz="3498677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6pPr>
      <a:lvl7pPr marL="11370701" indent="-874669" algn="l" defTabSz="3498677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13120040" indent="-874669" algn="l" defTabSz="3498677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4869378" indent="-874669" algn="l" defTabSz="3498677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98677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749339" algn="l" defTabSz="3498677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3498677" algn="l" defTabSz="3498677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5248016" algn="l" defTabSz="3498677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6997355" algn="l" defTabSz="3498677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746693" algn="l" defTabSz="3498677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496032" algn="l" defTabSz="3498677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2245370" algn="l" defTabSz="3498677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994709" algn="l" defTabSz="3498677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4000"/>
            <a:lum/>
          </a:blip>
          <a:srcRect/>
          <a:stretch>
            <a:fillRect l="-51000" t="14000" r="-51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knez_mihajlova_belgrade_serbia.jpg"/>
          <p:cNvPicPr>
            <a:picLocks noChangeAspect="1"/>
          </p:cNvPicPr>
          <p:nvPr/>
        </p:nvPicPr>
        <p:blipFill>
          <a:blip r:embed="rId3"/>
          <a:srcRect l="4429" r="4221"/>
          <a:stretch>
            <a:fillRect/>
          </a:stretch>
        </p:blipFill>
        <p:spPr>
          <a:xfrm>
            <a:off x="7989012" y="12069762"/>
            <a:ext cx="9171271" cy="6990537"/>
          </a:xfrm>
          <a:prstGeom prst="rect">
            <a:avLst/>
          </a:prstGeom>
          <a:ln w="41275" cap="rnd">
            <a:solidFill>
              <a:srgbClr val="002060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1323181" y="6069845"/>
            <a:ext cx="10439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9575" indent="-409575">
              <a:buAutoNum type="arabicPeriod"/>
              <a:tabLst>
                <a:tab pos="457200" algn="l"/>
                <a:tab pos="625475" algn="l"/>
              </a:tabLst>
            </a:pPr>
            <a:r>
              <a:rPr lang="en-US" sz="3200" b="1" dirty="0">
                <a:solidFill>
                  <a:srgbClr val="002060"/>
                </a:solidFill>
              </a:rPr>
              <a:t>ATOMIC COLLISION PROCESSES</a:t>
            </a:r>
            <a:br>
              <a:rPr lang="en-US" sz="3200" dirty="0">
                <a:solidFill>
                  <a:srgbClr val="002060"/>
                </a:solidFill>
              </a:rPr>
            </a:br>
            <a:r>
              <a:rPr lang="en-US" sz="3200" dirty="0">
                <a:solidFill>
                  <a:srgbClr val="002060"/>
                </a:solidFill>
              </a:rPr>
              <a:t>1.1. Electron and Photon Interactions with Atomic Particles </a:t>
            </a:r>
            <a:br>
              <a:rPr lang="en-US" sz="3200" dirty="0">
                <a:solidFill>
                  <a:srgbClr val="002060"/>
                </a:solidFill>
              </a:rPr>
            </a:br>
            <a:r>
              <a:rPr lang="en-US" sz="3200" dirty="0">
                <a:solidFill>
                  <a:srgbClr val="002060"/>
                </a:solidFill>
              </a:rPr>
              <a:t>1.2. Heavy Particle Collisions </a:t>
            </a:r>
            <a:br>
              <a:rPr lang="en-US" sz="3200" dirty="0">
                <a:solidFill>
                  <a:srgbClr val="002060"/>
                </a:solidFill>
              </a:rPr>
            </a:br>
            <a:r>
              <a:rPr lang="en-US" sz="3200" dirty="0">
                <a:solidFill>
                  <a:srgbClr val="002060"/>
                </a:solidFill>
              </a:rPr>
              <a:t>1.3. Swarms and Transport Phenomena</a:t>
            </a:r>
          </a:p>
          <a:p>
            <a:pPr marL="1143000" indent="-1143000"/>
            <a:endParaRPr lang="en-US" sz="3200" dirty="0">
              <a:solidFill>
                <a:srgbClr val="002060"/>
              </a:solidFill>
            </a:endParaRPr>
          </a:p>
          <a:p>
            <a:r>
              <a:rPr lang="en-US" sz="3200" dirty="0">
                <a:solidFill>
                  <a:srgbClr val="002060"/>
                </a:solidFill>
              </a:rPr>
              <a:t>2.   </a:t>
            </a:r>
            <a:r>
              <a:rPr lang="en-US" sz="3200" b="1" dirty="0">
                <a:solidFill>
                  <a:srgbClr val="002060"/>
                </a:solidFill>
              </a:rPr>
              <a:t>PARTICLE AND LASER BEAM INTERACTION WITH SOLIDS</a:t>
            </a:r>
          </a:p>
          <a:p>
            <a:pPr marL="452438"/>
            <a:r>
              <a:rPr lang="en-US" sz="3200" dirty="0">
                <a:solidFill>
                  <a:srgbClr val="002060"/>
                </a:solidFill>
              </a:rPr>
              <a:t>2.1. Atomic Collisions in Solids </a:t>
            </a:r>
            <a:br>
              <a:rPr lang="en-US" sz="3200" dirty="0">
                <a:solidFill>
                  <a:srgbClr val="002060"/>
                </a:solidFill>
              </a:rPr>
            </a:br>
            <a:r>
              <a:rPr lang="en-US" sz="3200" dirty="0">
                <a:solidFill>
                  <a:srgbClr val="002060"/>
                </a:solidFill>
              </a:rPr>
              <a:t>2.2. Sputtering and Deposition </a:t>
            </a:r>
            <a:br>
              <a:rPr lang="en-US" sz="3200" dirty="0">
                <a:solidFill>
                  <a:srgbClr val="002060"/>
                </a:solidFill>
              </a:rPr>
            </a:br>
            <a:r>
              <a:rPr lang="en-US" sz="3200" dirty="0">
                <a:solidFill>
                  <a:srgbClr val="002060"/>
                </a:solidFill>
              </a:rPr>
              <a:t>2.3. Laser and Plasma Interaction with Surfaces 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896181" y="6126162"/>
            <a:ext cx="108759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9575" indent="-317500"/>
            <a:r>
              <a:rPr lang="en-US" sz="3200" dirty="0">
                <a:solidFill>
                  <a:srgbClr val="002060"/>
                </a:solidFill>
              </a:rPr>
              <a:t>3. </a:t>
            </a:r>
            <a:r>
              <a:rPr lang="en-US" sz="3200" b="1" dirty="0">
                <a:solidFill>
                  <a:srgbClr val="002060"/>
                </a:solidFill>
              </a:rPr>
              <a:t>LOW TEMPERATURE PLASMAS</a:t>
            </a:r>
            <a:r>
              <a:rPr lang="en-US" sz="3200" b="1" i="1" dirty="0">
                <a:solidFill>
                  <a:srgbClr val="002060"/>
                </a:solidFill>
              </a:rPr>
              <a:t> </a:t>
            </a:r>
            <a:br>
              <a:rPr lang="en-US" sz="3200" dirty="0">
                <a:solidFill>
                  <a:srgbClr val="002060"/>
                </a:solidFill>
              </a:rPr>
            </a:br>
            <a:r>
              <a:rPr lang="en-US" sz="3200" dirty="0">
                <a:solidFill>
                  <a:srgbClr val="002060"/>
                </a:solidFill>
              </a:rPr>
              <a:t>3.1. Plasma Spectroscopy and Other Diagnostic Methods </a:t>
            </a:r>
            <a:br>
              <a:rPr lang="en-US" sz="3200" dirty="0">
                <a:solidFill>
                  <a:srgbClr val="002060"/>
                </a:solidFill>
              </a:rPr>
            </a:br>
            <a:r>
              <a:rPr lang="en-US" sz="3200" dirty="0">
                <a:solidFill>
                  <a:srgbClr val="002060"/>
                </a:solidFill>
              </a:rPr>
              <a:t>3.2. Gas Discharges </a:t>
            </a:r>
            <a:br>
              <a:rPr lang="en-US" sz="3200" dirty="0">
                <a:solidFill>
                  <a:srgbClr val="002060"/>
                </a:solidFill>
              </a:rPr>
            </a:br>
            <a:r>
              <a:rPr lang="en-US" sz="3200" dirty="0">
                <a:solidFill>
                  <a:srgbClr val="002060"/>
                </a:solidFill>
              </a:rPr>
              <a:t>3.3. Plasma Applications and Devices </a:t>
            </a:r>
          </a:p>
          <a:p>
            <a:pPr marL="1198563"/>
            <a:endParaRPr lang="en-US" sz="3200" i="1" dirty="0">
              <a:solidFill>
                <a:srgbClr val="002060"/>
              </a:solidFill>
            </a:endParaRPr>
          </a:p>
          <a:p>
            <a:pPr marL="409575" indent="-317500"/>
            <a:r>
              <a:rPr lang="en-US" sz="3200" dirty="0">
                <a:solidFill>
                  <a:srgbClr val="002060"/>
                </a:solidFill>
              </a:rPr>
              <a:t>4. </a:t>
            </a:r>
            <a:r>
              <a:rPr lang="en-US" sz="3200" b="1" dirty="0">
                <a:solidFill>
                  <a:srgbClr val="002060"/>
                </a:solidFill>
              </a:rPr>
              <a:t>GENERAL PLASMAS</a:t>
            </a:r>
            <a:r>
              <a:rPr lang="en-US" sz="3200" b="1" i="1" dirty="0">
                <a:solidFill>
                  <a:srgbClr val="002060"/>
                </a:solidFill>
              </a:rPr>
              <a:t> </a:t>
            </a:r>
            <a:br>
              <a:rPr lang="en-US" sz="3200" dirty="0">
                <a:solidFill>
                  <a:srgbClr val="002060"/>
                </a:solidFill>
              </a:rPr>
            </a:br>
            <a:r>
              <a:rPr lang="en-US" sz="3200" dirty="0">
                <a:solidFill>
                  <a:srgbClr val="002060"/>
                </a:solidFill>
              </a:rPr>
              <a:t>4.1. Fusion Plasmas </a:t>
            </a:r>
            <a:br>
              <a:rPr lang="en-US" sz="3200" dirty="0">
                <a:solidFill>
                  <a:srgbClr val="002060"/>
                </a:solidFill>
              </a:rPr>
            </a:br>
            <a:r>
              <a:rPr lang="en-US" sz="3200" dirty="0">
                <a:solidFill>
                  <a:srgbClr val="002060"/>
                </a:solidFill>
              </a:rPr>
              <a:t>4.2. Astrophysical Plasmas </a:t>
            </a:r>
            <a:br>
              <a:rPr lang="en-US" sz="3200" dirty="0">
                <a:solidFill>
                  <a:srgbClr val="002060"/>
                </a:solidFill>
              </a:rPr>
            </a:br>
            <a:r>
              <a:rPr lang="en-US" sz="3200" dirty="0">
                <a:solidFill>
                  <a:srgbClr val="002060"/>
                </a:solidFill>
              </a:rPr>
              <a:t>4.3. Collective Phenomena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27981" y="12526962"/>
            <a:ext cx="5867400" cy="7004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sz="3200" dirty="0">
                <a:solidFill>
                  <a:srgbClr val="002060"/>
                </a:solidFill>
              </a:rPr>
              <a:t>Xiao-Min Tong (Japan)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sz="3200" dirty="0">
                <a:solidFill>
                  <a:srgbClr val="002060"/>
                </a:solidFill>
              </a:rPr>
              <a:t>Stephan Schlemmer (Germany)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sz="3200" dirty="0" err="1">
                <a:solidFill>
                  <a:srgbClr val="002060"/>
                </a:solidFill>
              </a:rPr>
              <a:t>Alicja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Domarcka</a:t>
            </a:r>
            <a:r>
              <a:rPr lang="en-US" sz="3200" dirty="0">
                <a:solidFill>
                  <a:srgbClr val="002060"/>
                </a:solidFill>
              </a:rPr>
              <a:t> (France)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sz="3200" dirty="0">
                <a:solidFill>
                  <a:srgbClr val="002060"/>
                </a:solidFill>
              </a:rPr>
              <a:t>Carla Faria (United Kingdom)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sz="3200" dirty="0">
                <a:solidFill>
                  <a:srgbClr val="002060"/>
                </a:solidFill>
              </a:rPr>
              <a:t>Gerhard G. Paulus (Germany)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sz="3200" dirty="0">
                <a:solidFill>
                  <a:srgbClr val="002060"/>
                </a:solidFill>
              </a:rPr>
              <a:t>Himadri Chakraborty (USA)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sz="3200" dirty="0">
                <a:solidFill>
                  <a:srgbClr val="002060"/>
                </a:solidFill>
              </a:rPr>
              <a:t>Jan van Dijk (Netherlands)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sz="3200" dirty="0">
                <a:solidFill>
                  <a:srgbClr val="002060"/>
                </a:solidFill>
              </a:rPr>
              <a:t>Satoshi Hamaguchi (Japan)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sz="3200" dirty="0">
                <a:solidFill>
                  <a:srgbClr val="002060"/>
                </a:solidFill>
              </a:rPr>
              <a:t>Paola </a:t>
            </a:r>
            <a:r>
              <a:rPr lang="en-US" sz="3200" dirty="0" err="1">
                <a:solidFill>
                  <a:srgbClr val="002060"/>
                </a:solidFill>
              </a:rPr>
              <a:t>Marziani</a:t>
            </a:r>
            <a:r>
              <a:rPr lang="en-US" sz="3200" dirty="0">
                <a:solidFill>
                  <a:srgbClr val="002060"/>
                </a:solidFill>
              </a:rPr>
              <a:t> (Italy)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sz="3200" dirty="0">
                <a:solidFill>
                  <a:srgbClr val="002060"/>
                </a:solidFill>
              </a:rPr>
              <a:t>Andreja </a:t>
            </a:r>
            <a:r>
              <a:rPr lang="en-US" sz="3200" dirty="0" err="1">
                <a:solidFill>
                  <a:srgbClr val="002060"/>
                </a:solidFill>
              </a:rPr>
              <a:t>Gomboc</a:t>
            </a:r>
            <a:r>
              <a:rPr lang="en-US" sz="3200" dirty="0">
                <a:solidFill>
                  <a:srgbClr val="002060"/>
                </a:solidFill>
              </a:rPr>
              <a:t> (Slovenia)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sz="3200" dirty="0">
                <a:solidFill>
                  <a:srgbClr val="002060"/>
                </a:solidFill>
              </a:rPr>
              <a:t>Luca</a:t>
            </a:r>
            <a:r>
              <a:rPr lang="sr-Latn-RS" sz="3200" dirty="0">
                <a:solidFill>
                  <a:srgbClr val="002060"/>
                </a:solidFill>
              </a:rPr>
              <a:t> </a:t>
            </a:r>
            <a:r>
              <a:rPr lang="en-US" sz="3200" dirty="0">
                <a:solidFill>
                  <a:srgbClr val="002060"/>
                </a:solidFill>
              </a:rPr>
              <a:t>Volpe (Spain)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247981" y="5243293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9575" indent="-409575">
              <a:tabLst>
                <a:tab pos="457200" algn="l"/>
                <a:tab pos="625475" algn="l"/>
              </a:tabLst>
            </a:pPr>
            <a:r>
              <a:rPr lang="en-US" sz="3600" b="1" dirty="0">
                <a:solidFill>
                  <a:srgbClr val="002060"/>
                </a:solidFill>
              </a:rPr>
              <a:t>C O N F E R E N C E   T O P I C S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46981" y="11527432"/>
            <a:ext cx="5867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cap="all" dirty="0">
                <a:solidFill>
                  <a:srgbClr val="002060"/>
                </a:solidFill>
              </a:rPr>
              <a:t>P L E N A R Y   l e c t u r e r 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46981" y="20376289"/>
            <a:ext cx="5867400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cap="all" dirty="0">
                <a:solidFill>
                  <a:srgbClr val="002060"/>
                </a:solidFill>
              </a:rPr>
              <a:t>T O P I C A L   l e c t u r e r 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27981" y="21479999"/>
            <a:ext cx="7848601" cy="8649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200">
                <a:solidFill>
                  <a:srgbClr val="002060"/>
                </a:solidFill>
              </a:rPr>
              <a:t>Nuno Pinhão (Portugal)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200">
                <a:solidFill>
                  <a:srgbClr val="002060"/>
                </a:solidFill>
              </a:rPr>
              <a:t>Ugo Jacovella (France)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200">
                <a:solidFill>
                  <a:srgbClr val="002060"/>
                </a:solidFill>
              </a:rPr>
              <a:t>Helgi Hrodmarsson (France)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200">
                <a:solidFill>
                  <a:srgbClr val="002060"/>
                </a:solidFill>
              </a:rPr>
              <a:t>Marija Gorjanc (Slovenia)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200">
                <a:solidFill>
                  <a:srgbClr val="002060"/>
                </a:solidFill>
              </a:rPr>
              <a:t>Milan Radović (Switzerland)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200">
                <a:solidFill>
                  <a:srgbClr val="002060"/>
                </a:solidFill>
              </a:rPr>
              <a:t>Andrey Kaziev (Russia)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200">
                <a:solidFill>
                  <a:srgbClr val="002060"/>
                </a:solidFill>
              </a:rPr>
              <a:t>Peter Papp (Slovakia)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200">
                <a:solidFill>
                  <a:srgbClr val="002060"/>
                </a:solidFill>
              </a:rPr>
              <a:t>Violeta Lazić (Italy)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200">
                <a:solidFill>
                  <a:srgbClr val="002060"/>
                </a:solidFill>
              </a:rPr>
              <a:t>Mirjana Kostić (Serbia)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200">
                <a:solidFill>
                  <a:srgbClr val="002060"/>
                </a:solidFill>
              </a:rPr>
              <a:t>Miran Mozetič (Slovenia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200">
                <a:solidFill>
                  <a:srgbClr val="002060"/>
                </a:solidFill>
              </a:rPr>
              <a:t>Nevena Puač (Serbia)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200">
                <a:solidFill>
                  <a:srgbClr val="002060"/>
                </a:solidFill>
              </a:rPr>
              <a:t>Peter Hartmann (Hungary)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200">
                <a:solidFill>
                  <a:srgbClr val="002060"/>
                </a:solidFill>
              </a:rPr>
              <a:t>Claudia Lazzaroni (France)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200">
                <a:solidFill>
                  <a:srgbClr val="002060"/>
                </a:solidFill>
              </a:rPr>
              <a:t>Paul Maguire (United Kingdom)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239581" y="11833701"/>
            <a:ext cx="7162800" cy="16315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dirty="0">
                <a:solidFill>
                  <a:srgbClr val="002060"/>
                </a:solidFill>
              </a:rPr>
              <a:t>J. </a:t>
            </a:r>
            <a:r>
              <a:rPr lang="en-US" sz="3200" dirty="0" err="1">
                <a:solidFill>
                  <a:srgbClr val="002060"/>
                </a:solidFill>
              </a:rPr>
              <a:t>Cvetić</a:t>
            </a:r>
            <a:r>
              <a:rPr lang="en-US" sz="3200" dirty="0">
                <a:solidFill>
                  <a:srgbClr val="002060"/>
                </a:solidFill>
              </a:rPr>
              <a:t>, Serbia (Co-chair), Serbia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solidFill>
                  <a:srgbClr val="002060"/>
                </a:solidFill>
              </a:rPr>
              <a:t>B. </a:t>
            </a:r>
            <a:r>
              <a:rPr lang="en-US" sz="3200" dirty="0" err="1">
                <a:solidFill>
                  <a:srgbClr val="002060"/>
                </a:solidFill>
              </a:rPr>
              <a:t>Obradović</a:t>
            </a:r>
            <a:r>
              <a:rPr lang="en-US" sz="3200" dirty="0">
                <a:solidFill>
                  <a:srgbClr val="002060"/>
                </a:solidFill>
              </a:rPr>
              <a:t> (Co-chair), Serbia</a:t>
            </a:r>
          </a:p>
          <a:p>
            <a:pPr>
              <a:lnSpc>
                <a:spcPct val="110000"/>
              </a:lnSpc>
            </a:pPr>
            <a:endParaRPr lang="en-US" sz="3200" dirty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3200" dirty="0">
                <a:solidFill>
                  <a:srgbClr val="002060"/>
                </a:solidFill>
              </a:rPr>
              <a:t>A. Antoniou, Greece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solidFill>
                  <a:srgbClr val="002060"/>
                </a:solidFill>
              </a:rPr>
              <a:t>J. </a:t>
            </a:r>
            <a:r>
              <a:rPr lang="en-US" sz="3200" dirty="0" err="1">
                <a:solidFill>
                  <a:srgbClr val="002060"/>
                </a:solidFill>
              </a:rPr>
              <a:t>Burgdörfer</a:t>
            </a:r>
            <a:r>
              <a:rPr lang="en-US" sz="3200" dirty="0">
                <a:solidFill>
                  <a:srgbClr val="002060"/>
                </a:solidFill>
              </a:rPr>
              <a:t>, Austria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solidFill>
                  <a:srgbClr val="002060"/>
                </a:solidFill>
              </a:rPr>
              <a:t>M. </a:t>
            </a:r>
            <a:r>
              <a:rPr lang="en-US" sz="3200" dirty="0" err="1">
                <a:solidFill>
                  <a:srgbClr val="002060"/>
                </a:solidFill>
              </a:rPr>
              <a:t>Ćosić</a:t>
            </a:r>
            <a:r>
              <a:rPr lang="en-US" sz="3200" dirty="0">
                <a:solidFill>
                  <a:srgbClr val="002060"/>
                </a:solidFill>
              </a:rPr>
              <a:t>, Serbia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solidFill>
                  <a:srgbClr val="002060"/>
                </a:solidFill>
              </a:rPr>
              <a:t>V. Guerra, Portugal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solidFill>
                  <a:srgbClr val="002060"/>
                </a:solidFill>
              </a:rPr>
              <a:t>M. </a:t>
            </a:r>
            <a:r>
              <a:rPr lang="en-US" sz="3200" dirty="0" err="1">
                <a:solidFill>
                  <a:srgbClr val="002060"/>
                </a:solidFill>
              </a:rPr>
              <a:t>Ivković</a:t>
            </a:r>
            <a:r>
              <a:rPr lang="en-US" sz="3200" dirty="0">
                <a:solidFill>
                  <a:srgbClr val="002060"/>
                </a:solidFill>
              </a:rPr>
              <a:t>, Serbia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solidFill>
                  <a:srgbClr val="002060"/>
                </a:solidFill>
              </a:rPr>
              <a:t>J. </a:t>
            </a:r>
            <a:r>
              <a:rPr lang="en-US" sz="3200" dirty="0" err="1">
                <a:solidFill>
                  <a:srgbClr val="002060"/>
                </a:solidFill>
              </a:rPr>
              <a:t>Kovačević-Dojčinović</a:t>
            </a:r>
            <a:r>
              <a:rPr lang="en-US" sz="3200" dirty="0">
                <a:solidFill>
                  <a:srgbClr val="002060"/>
                </a:solidFill>
              </a:rPr>
              <a:t>, Serbia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solidFill>
                  <a:srgbClr val="002060"/>
                </a:solidFill>
              </a:rPr>
              <a:t>K. </a:t>
            </a:r>
            <a:r>
              <a:rPr lang="en-US" sz="3200" dirty="0" err="1">
                <a:solidFill>
                  <a:srgbClr val="002060"/>
                </a:solidFill>
              </a:rPr>
              <a:t>Kutasi</a:t>
            </a:r>
            <a:r>
              <a:rPr lang="en-US" sz="3200" dirty="0">
                <a:solidFill>
                  <a:srgbClr val="002060"/>
                </a:solidFill>
              </a:rPr>
              <a:t>, Hungary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solidFill>
                  <a:srgbClr val="002060"/>
                </a:solidFill>
              </a:rPr>
              <a:t>I. </a:t>
            </a:r>
            <a:r>
              <a:rPr lang="en-US" sz="3200" dirty="0" err="1">
                <a:solidFill>
                  <a:srgbClr val="002060"/>
                </a:solidFill>
              </a:rPr>
              <a:t>Mančev</a:t>
            </a:r>
            <a:r>
              <a:rPr lang="en-US" sz="3200" dirty="0">
                <a:solidFill>
                  <a:srgbClr val="002060"/>
                </a:solidFill>
              </a:rPr>
              <a:t>, Serbia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solidFill>
                  <a:srgbClr val="002060"/>
                </a:solidFill>
              </a:rPr>
              <a:t>D. </a:t>
            </a:r>
            <a:r>
              <a:rPr lang="en-US" sz="3200" dirty="0" err="1">
                <a:solidFill>
                  <a:srgbClr val="002060"/>
                </a:solidFill>
              </a:rPr>
              <a:t>Marić</a:t>
            </a:r>
            <a:r>
              <a:rPr lang="en-US" sz="3200" dirty="0">
                <a:solidFill>
                  <a:srgbClr val="002060"/>
                </a:solidFill>
              </a:rPr>
              <a:t>, Serbia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solidFill>
                  <a:srgbClr val="002060"/>
                </a:solidFill>
              </a:rPr>
              <a:t>N. J. Mason, UK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solidFill>
                  <a:srgbClr val="002060"/>
                </a:solidFill>
              </a:rPr>
              <a:t>A. </a:t>
            </a:r>
            <a:r>
              <a:rPr lang="en-US" sz="3200" dirty="0" err="1">
                <a:solidFill>
                  <a:srgbClr val="002060"/>
                </a:solidFill>
              </a:rPr>
              <a:t>Milosavljević</a:t>
            </a:r>
            <a:r>
              <a:rPr lang="en-US" sz="3200" dirty="0">
                <a:solidFill>
                  <a:srgbClr val="002060"/>
                </a:solidFill>
              </a:rPr>
              <a:t>, France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solidFill>
                  <a:srgbClr val="002060"/>
                </a:solidFill>
              </a:rPr>
              <a:t>V. </a:t>
            </a:r>
            <a:r>
              <a:rPr lang="en-US" sz="3200" dirty="0" err="1">
                <a:solidFill>
                  <a:srgbClr val="002060"/>
                </a:solidFill>
              </a:rPr>
              <a:t>Milosavljević</a:t>
            </a:r>
            <a:r>
              <a:rPr lang="en-US" sz="3200" dirty="0">
                <a:solidFill>
                  <a:srgbClr val="002060"/>
                </a:solidFill>
              </a:rPr>
              <a:t>, Serbia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solidFill>
                  <a:srgbClr val="002060"/>
                </a:solidFill>
              </a:rPr>
              <a:t>D. </a:t>
            </a:r>
            <a:r>
              <a:rPr lang="en-US" sz="3200" dirty="0" err="1">
                <a:solidFill>
                  <a:srgbClr val="002060"/>
                </a:solidFill>
              </a:rPr>
              <a:t>Miloševic</a:t>
            </a:r>
            <a:r>
              <a:rPr lang="en-US" sz="3200" dirty="0">
                <a:solidFill>
                  <a:srgbClr val="002060"/>
                </a:solidFill>
              </a:rPr>
              <a:t>, BH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solidFill>
                  <a:srgbClr val="002060"/>
                </a:solidFill>
              </a:rPr>
              <a:t>K. </a:t>
            </a:r>
            <a:r>
              <a:rPr lang="en-US" sz="3200" dirty="0" err="1">
                <a:solidFill>
                  <a:srgbClr val="002060"/>
                </a:solidFill>
              </a:rPr>
              <a:t>Mima</a:t>
            </a:r>
            <a:r>
              <a:rPr lang="en-US" sz="3200" dirty="0">
                <a:solidFill>
                  <a:srgbClr val="002060"/>
                </a:solidFill>
              </a:rPr>
              <a:t>, Japan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solidFill>
                  <a:srgbClr val="002060"/>
                </a:solidFill>
              </a:rPr>
              <a:t>L. </a:t>
            </a:r>
            <a:r>
              <a:rPr lang="en-US" sz="3200" dirty="0" err="1">
                <a:solidFill>
                  <a:srgbClr val="002060"/>
                </a:solidFill>
              </a:rPr>
              <a:t>Nahon</a:t>
            </a:r>
            <a:r>
              <a:rPr lang="en-US" sz="3200" dirty="0">
                <a:solidFill>
                  <a:srgbClr val="002060"/>
                </a:solidFill>
              </a:rPr>
              <a:t>, France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solidFill>
                  <a:srgbClr val="002060"/>
                </a:solidFill>
              </a:rPr>
              <a:t>G. </a:t>
            </a:r>
            <a:r>
              <a:rPr lang="en-US" sz="3200" dirty="0" err="1">
                <a:solidFill>
                  <a:srgbClr val="002060"/>
                </a:solidFill>
              </a:rPr>
              <a:t>Poparić</a:t>
            </a:r>
            <a:r>
              <a:rPr lang="en-US" sz="3200" dirty="0">
                <a:solidFill>
                  <a:srgbClr val="002060"/>
                </a:solidFill>
              </a:rPr>
              <a:t>, Serbia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solidFill>
                  <a:srgbClr val="002060"/>
                </a:solidFill>
              </a:rPr>
              <a:t>I. </a:t>
            </a:r>
            <a:r>
              <a:rPr lang="en-US" sz="3200" dirty="0" err="1">
                <a:solidFill>
                  <a:srgbClr val="002060"/>
                </a:solidFill>
              </a:rPr>
              <a:t>Radović</a:t>
            </a:r>
            <a:r>
              <a:rPr lang="en-US" sz="3200" dirty="0">
                <a:solidFill>
                  <a:srgbClr val="002060"/>
                </a:solidFill>
              </a:rPr>
              <a:t>, Serbia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solidFill>
                  <a:srgbClr val="002060"/>
                </a:solidFill>
              </a:rPr>
              <a:t>P. </a:t>
            </a:r>
            <a:r>
              <a:rPr lang="en-US" sz="3200" dirty="0" err="1">
                <a:solidFill>
                  <a:srgbClr val="002060"/>
                </a:solidFill>
              </a:rPr>
              <a:t>Ranitovic</a:t>
            </a:r>
            <a:r>
              <a:rPr lang="en-US" sz="3200" dirty="0">
                <a:solidFill>
                  <a:srgbClr val="002060"/>
                </a:solidFill>
              </a:rPr>
              <a:t>, Serbia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solidFill>
                  <a:srgbClr val="002060"/>
                </a:solidFill>
              </a:rPr>
              <a:t>P. Rousseau, France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solidFill>
                  <a:srgbClr val="002060"/>
                </a:solidFill>
              </a:rPr>
              <a:t>I. </a:t>
            </a:r>
            <a:r>
              <a:rPr lang="en-US" sz="3200" dirty="0" err="1">
                <a:solidFill>
                  <a:srgbClr val="002060"/>
                </a:solidFill>
              </a:rPr>
              <a:t>Savić</a:t>
            </a:r>
            <a:r>
              <a:rPr lang="en-US" sz="3200" dirty="0">
                <a:solidFill>
                  <a:srgbClr val="002060"/>
                </a:solidFill>
              </a:rPr>
              <a:t>, Serbia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solidFill>
                  <a:srgbClr val="002060"/>
                </a:solidFill>
              </a:rPr>
              <a:t>Y. </a:t>
            </a:r>
            <a:r>
              <a:rPr lang="en-US" sz="3200" dirty="0" err="1">
                <a:solidFill>
                  <a:srgbClr val="002060"/>
                </a:solidFill>
              </a:rPr>
              <a:t>Serruys</a:t>
            </a:r>
            <a:r>
              <a:rPr lang="en-US" sz="3200" dirty="0">
                <a:solidFill>
                  <a:srgbClr val="002060"/>
                </a:solidFill>
              </a:rPr>
              <a:t>, France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solidFill>
                  <a:srgbClr val="002060"/>
                </a:solidFill>
              </a:rPr>
              <a:t>N. Simonović, Serbia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solidFill>
                  <a:srgbClr val="002060"/>
                </a:solidFill>
              </a:rPr>
              <a:t>V. </a:t>
            </a:r>
            <a:r>
              <a:rPr lang="en-US" sz="3200" dirty="0" err="1">
                <a:solidFill>
                  <a:srgbClr val="002060"/>
                </a:solidFill>
              </a:rPr>
              <a:t>Srećković</a:t>
            </a:r>
            <a:r>
              <a:rPr lang="en-US" sz="3200" dirty="0">
                <a:solidFill>
                  <a:srgbClr val="002060"/>
                </a:solidFill>
              </a:rPr>
              <a:t>, Serbia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solidFill>
                  <a:srgbClr val="002060"/>
                </a:solidFill>
              </a:rPr>
              <a:t>M. </a:t>
            </a:r>
            <a:r>
              <a:rPr lang="en-US" sz="3200" dirty="0" err="1">
                <a:solidFill>
                  <a:srgbClr val="002060"/>
                </a:solidFill>
              </a:rPr>
              <a:t>Škorić</a:t>
            </a:r>
            <a:r>
              <a:rPr lang="en-US" sz="3200" dirty="0">
                <a:solidFill>
                  <a:srgbClr val="002060"/>
                </a:solidFill>
              </a:rPr>
              <a:t>, Japan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solidFill>
                  <a:srgbClr val="002060"/>
                </a:solidFill>
              </a:rPr>
              <a:t>S. </a:t>
            </a:r>
            <a:r>
              <a:rPr lang="en-US" sz="3200" dirty="0" err="1">
                <a:solidFill>
                  <a:srgbClr val="002060"/>
                </a:solidFill>
              </a:rPr>
              <a:t>Tošić</a:t>
            </a:r>
            <a:r>
              <a:rPr lang="en-US" sz="3200" dirty="0">
                <a:solidFill>
                  <a:srgbClr val="002060"/>
                </a:solidFill>
              </a:rPr>
              <a:t>, Serbia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solidFill>
                  <a:srgbClr val="002060"/>
                </a:solidFill>
              </a:rPr>
              <a:t>M. </a:t>
            </a:r>
            <a:r>
              <a:rPr lang="en-US" sz="3200" dirty="0" err="1">
                <a:solidFill>
                  <a:srgbClr val="002060"/>
                </a:solidFill>
              </a:rPr>
              <a:t>Trtica</a:t>
            </a:r>
            <a:r>
              <a:rPr lang="en-US" sz="3200" dirty="0">
                <a:solidFill>
                  <a:srgbClr val="002060"/>
                </a:solidFill>
              </a:rPr>
              <a:t>, Serbia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solidFill>
                  <a:srgbClr val="002060"/>
                </a:solidFill>
              </a:rPr>
              <a:t>R. White, Australia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8010981" y="11065262"/>
            <a:ext cx="67088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S C I E N T I F I C   </a:t>
            </a:r>
            <a:r>
              <a:rPr lang="en-US" sz="3600" b="1" dirty="0" err="1">
                <a:solidFill>
                  <a:srgbClr val="002060"/>
                </a:solidFill>
              </a:rPr>
              <a:t>C</a:t>
            </a:r>
            <a:r>
              <a:rPr lang="en-US" sz="3600" b="1" dirty="0">
                <a:solidFill>
                  <a:srgbClr val="002060"/>
                </a:solidFill>
              </a:rPr>
              <a:t> O M </a:t>
            </a:r>
            <a:r>
              <a:rPr lang="en-US" sz="3600" b="1" dirty="0" err="1">
                <a:solidFill>
                  <a:srgbClr val="002060"/>
                </a:solidFill>
              </a:rPr>
              <a:t>M</a:t>
            </a:r>
            <a:r>
              <a:rPr lang="en-US" sz="3600" b="1" dirty="0">
                <a:solidFill>
                  <a:srgbClr val="002060"/>
                </a:solidFill>
              </a:rPr>
              <a:t> I T </a:t>
            </a:r>
            <a:r>
              <a:rPr lang="en-US" sz="3600" b="1" dirty="0" err="1">
                <a:solidFill>
                  <a:srgbClr val="002060"/>
                </a:solidFill>
              </a:rPr>
              <a:t>T</a:t>
            </a:r>
            <a:r>
              <a:rPr lang="en-US" sz="3600" b="1" dirty="0">
                <a:solidFill>
                  <a:srgbClr val="002060"/>
                </a:solidFill>
              </a:rPr>
              <a:t> E </a:t>
            </a:r>
            <a:r>
              <a:rPr lang="en-US" sz="3600" b="1" dirty="0" err="1">
                <a:solidFill>
                  <a:srgbClr val="002060"/>
                </a:solidFill>
              </a:rPr>
              <a:t>E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324181" y="21956091"/>
            <a:ext cx="5257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M. Kuzmanović (Chair)</a:t>
            </a:r>
          </a:p>
          <a:p>
            <a:endParaRPr lang="en-US" sz="3200">
              <a:solidFill>
                <a:srgbClr val="002060"/>
              </a:solidFill>
            </a:endParaRPr>
          </a:p>
          <a:p>
            <a:r>
              <a:rPr lang="en-US" sz="3200">
                <a:solidFill>
                  <a:srgbClr val="002060"/>
                </a:solidFill>
              </a:rPr>
              <a:t>M. Ristić (Co-secretary)</a:t>
            </a:r>
          </a:p>
          <a:p>
            <a:r>
              <a:rPr lang="en-US" sz="3200">
                <a:solidFill>
                  <a:srgbClr val="002060"/>
                </a:solidFill>
              </a:rPr>
              <a:t>B. Stankov (Co-secretary)</a:t>
            </a:r>
          </a:p>
          <a:p>
            <a:endParaRPr lang="en-US" sz="3200">
              <a:solidFill>
                <a:srgbClr val="002060"/>
              </a:solidFill>
            </a:endParaRPr>
          </a:p>
          <a:p>
            <a:r>
              <a:rPr lang="en-US" sz="3200">
                <a:solidFill>
                  <a:srgbClr val="002060"/>
                </a:solidFill>
              </a:rPr>
              <a:t>N. Konjević</a:t>
            </a:r>
          </a:p>
          <a:p>
            <a:r>
              <a:rPr lang="en-US" sz="3200">
                <a:solidFill>
                  <a:srgbClr val="002060"/>
                </a:solidFill>
              </a:rPr>
              <a:t>N. Cvetanović</a:t>
            </a:r>
          </a:p>
          <a:p>
            <a:r>
              <a:rPr lang="en-US" sz="3200">
                <a:solidFill>
                  <a:srgbClr val="002060"/>
                </a:solidFill>
              </a:rPr>
              <a:t>D. Ranković</a:t>
            </a:r>
          </a:p>
          <a:p>
            <a:r>
              <a:rPr lang="en-US" sz="3200">
                <a:solidFill>
                  <a:srgbClr val="002060"/>
                </a:solidFill>
              </a:rPr>
              <a:t>M. Milovanović</a:t>
            </a:r>
          </a:p>
          <a:p>
            <a:r>
              <a:rPr lang="en-US" sz="3200">
                <a:solidFill>
                  <a:srgbClr val="002060"/>
                </a:solidFill>
              </a:rPr>
              <a:t>M. Marković</a:t>
            </a:r>
          </a:p>
          <a:p>
            <a:r>
              <a:rPr lang="en-US" sz="3200">
                <a:solidFill>
                  <a:srgbClr val="002060"/>
                </a:solidFill>
              </a:rPr>
              <a:t>A. Šajić</a:t>
            </a:r>
          </a:p>
          <a:p>
            <a:r>
              <a:rPr lang="en-US" sz="3200">
                <a:solidFill>
                  <a:srgbClr val="002060"/>
                </a:solidFill>
              </a:rPr>
              <a:t>I. Taparić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829381" y="29519562"/>
            <a:ext cx="11748901" cy="2631490"/>
          </a:xfrm>
          <a:prstGeom prst="rect">
            <a:avLst/>
          </a:prstGeom>
          <a:ln w="31750">
            <a:solidFill>
              <a:srgbClr val="002060"/>
            </a:solidFill>
          </a:ln>
          <a:effectLst/>
        </p:spPr>
        <p:txBody>
          <a:bodyPr wrap="square" bIns="18288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O R K S H </a:t>
            </a:r>
            <a:r>
              <a:rPr lang="en-US" sz="3600" b="1" cap="all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 S</a:t>
            </a:r>
            <a:endParaRPr lang="en-US" sz="3600" b="1" cap="al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400" baseline="30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3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Workshop on Swarm Physics and Gaseous Dielectrics</a:t>
            </a:r>
          </a:p>
          <a:p>
            <a:pPr algn="ctr">
              <a:lnSpc>
                <a:spcPct val="150000"/>
              </a:lnSpc>
            </a:pPr>
            <a:r>
              <a:rPr lang="en-US" sz="3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LIBS4Fusion Workshop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866981" y="21061362"/>
            <a:ext cx="71833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O R G A N I Z I N G   C O M </a:t>
            </a:r>
            <a:r>
              <a:rPr lang="en-US" sz="3600" b="1" dirty="0" err="1">
                <a:solidFill>
                  <a:srgbClr val="002060"/>
                </a:solidFill>
              </a:rPr>
              <a:t>M</a:t>
            </a:r>
            <a:r>
              <a:rPr lang="en-US" sz="3600" b="1" dirty="0">
                <a:solidFill>
                  <a:srgbClr val="002060"/>
                </a:solidFill>
              </a:rPr>
              <a:t> I T </a:t>
            </a:r>
            <a:r>
              <a:rPr lang="en-US" sz="3600" b="1" dirty="0" err="1">
                <a:solidFill>
                  <a:srgbClr val="002060"/>
                </a:solidFill>
              </a:rPr>
              <a:t>T</a:t>
            </a:r>
            <a:r>
              <a:rPr lang="en-US" sz="3600" b="1" dirty="0">
                <a:solidFill>
                  <a:srgbClr val="002060"/>
                </a:solidFill>
              </a:rPr>
              <a:t> E </a:t>
            </a:r>
            <a:r>
              <a:rPr lang="en-US" sz="3600" b="1" dirty="0" err="1">
                <a:solidFill>
                  <a:srgbClr val="002060"/>
                </a:solidFill>
              </a:rPr>
              <a:t>E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324181" y="19308762"/>
            <a:ext cx="6477000" cy="1163973"/>
          </a:xfrm>
          <a:prstGeom prst="rect">
            <a:avLst/>
          </a:prstGeom>
          <a:ln w="158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3200" b="1">
                <a:solidFill>
                  <a:srgbClr val="FF0000"/>
                </a:solidFill>
                <a:latin typeface="Lucida Sans" panose="020B0602030504020204" pitchFamily="34" charset="0"/>
              </a:rPr>
              <a:t>www.spig2024.ipb.ac.rs</a:t>
            </a:r>
            <a:endParaRPr lang="en-US" sz="3200" b="1" dirty="0">
              <a:solidFill>
                <a:srgbClr val="FF0000"/>
              </a:solidFill>
              <a:latin typeface="Lucida Sans" panose="020B0602030504020204" pitchFamily="34" charset="0"/>
            </a:endParaRPr>
          </a:p>
          <a:p>
            <a:pPr algn="ctr">
              <a:lnSpc>
                <a:spcPct val="114000"/>
              </a:lnSpc>
            </a:pPr>
            <a:r>
              <a:rPr lang="en-US" sz="3200" b="1">
                <a:solidFill>
                  <a:srgbClr val="FF0000"/>
                </a:solidFill>
                <a:latin typeface="Lucida Sans" panose="020B0602030504020204" pitchFamily="34" charset="0"/>
              </a:rPr>
              <a:t>spig2024@ipb.ac.rs</a:t>
            </a:r>
            <a:endParaRPr lang="en-US" sz="3200" b="1" dirty="0">
              <a:solidFill>
                <a:srgbClr val="FF0000"/>
              </a:solidFill>
              <a:latin typeface="Lucida Sans" panose="020B0602030504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2883957"/>
            <a:ext cx="11076781" cy="28623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45123" y="32719962"/>
            <a:ext cx="9685658" cy="29736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81" y="1032557"/>
            <a:ext cx="5140400" cy="3711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8F3A6D-16AA-E16C-60EF-F1169CC1DB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715962"/>
            <a:ext cx="13149524" cy="4343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6695FA-74CD-3C42-4886-6E5C4D6836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6920" y="715962"/>
            <a:ext cx="4033157" cy="4343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426C05-BEA0-5A11-0FEE-D6DEAF4DD1D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67"/>
          <a:stretch/>
        </p:blipFill>
        <p:spPr>
          <a:xfrm>
            <a:off x="408781" y="813117"/>
            <a:ext cx="674446" cy="393192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A8102BB-A96B-EE2B-C3D1-827896295E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27287" y="31645513"/>
            <a:ext cx="4658306" cy="31055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F2CF6B-C0CB-9029-5083-D64AB2AE407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81381" y="33614372"/>
            <a:ext cx="2408565" cy="8283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544</Words>
  <Application>Microsoft Office PowerPoint</Application>
  <PresentationFormat>Custom</PresentationFormat>
  <Paragraphs>85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Lucida Sans</vt:lpstr>
      <vt:lpstr>Office Theme</vt:lpstr>
      <vt:lpstr>PowerPoint Presentation</vt:lpstr>
    </vt:vector>
  </TitlesOfParts>
  <Company>Cvetanovic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Cvetanovic</dc:creator>
  <cp:lastModifiedBy>Miroslav Kuzmanović</cp:lastModifiedBy>
  <cp:revision>49</cp:revision>
  <dcterms:created xsi:type="dcterms:W3CDTF">2016-08-25T14:57:23Z</dcterms:created>
  <dcterms:modified xsi:type="dcterms:W3CDTF">2024-08-11T18:34:35Z</dcterms:modified>
</cp:coreProperties>
</file>