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079F-A473-5808-01E1-C1ECEEF50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056A8-89D7-6961-37BD-F5348D72D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4BF60-3001-64C2-354A-D22FCD72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5DB93-03BA-65F8-F4BD-35D7D884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C1E2-0ED5-D00F-0948-8580FE6B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14AB-589D-75A2-15B7-044BD3351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80A97-9749-0EDB-D977-83D20BD69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DEF54-A315-9911-6082-8560C5BC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4A21-A69E-E2E1-8178-86396CF1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9F3FF-5E48-A754-FC32-C92A8820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01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F98D5-29FA-E0AE-FE27-1A5372958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37FD3-7D88-4602-F88D-E1D88D691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FEBF3-F26F-3565-946C-BF4930CB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6CAC9-F691-CA6D-9E13-EAE1A2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22B75-CCAA-7BC4-E101-5858E225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6375-93CA-E4B5-B46C-465A2435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C9CF6-9468-C6C5-321B-A86F9E24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896EF-C730-FD7A-2499-430F1F86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E0BAD-2339-5723-B055-40973D5DF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5004E-B79C-B6EC-5882-DB4181FA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6255-7078-52BE-F776-9B5CC909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ED9BB-5A80-07E7-60D2-9F3B3BC7B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DE4FB-0467-DEFF-72A7-EB5C6361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292-6F59-AB4E-6027-57CDE9E2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8F715-05F5-F437-4BE4-BEB18179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9ACA-15C5-BD93-DD6B-F7C44551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B61A-71C2-A550-630E-16436273F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F3D0A-8975-E3EB-A1F9-9AB006F73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01662-F713-DD33-219E-F4440053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B614F-43D2-F213-99F2-0CF0D0DD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BFB84-750A-CAF0-7A60-EBB68D6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8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832EA-B259-D74E-839B-62054379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A75CA-879E-21DF-118B-F08332975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CE5F9-50A8-A310-8845-7590C63AB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04BC8-7940-B3A0-2B6A-1B4C1B053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B48DDD-88F0-19B6-63A6-1D1140342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81339-F988-5FD9-3A3F-2E7684A7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8AA4B-98BA-7C28-00CD-7BC57757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EF26C-FA9A-6235-1EFA-83EB5A62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82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13A6-D936-9D0A-3825-64B5218C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87541-A9AE-38C2-1723-D55EE752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F2435-8386-9025-3D34-D48D29B2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34B24-59CE-7900-07AD-2E222DD4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6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AF24F-65C8-CA44-31FC-ED0BBAD4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F649E-3F8B-929C-BE1E-B041C5AD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6CA08-2935-9371-7263-7126018D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1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DE04-9989-8843-DB8E-5F8EA545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4EBDC-66D0-5E30-AC8A-64DC3351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21E9C-BE9C-39E1-43ED-0F89234E2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CFA9D-B691-5D6D-5B69-FF24C133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DD99F-4C7C-A078-ED63-18217258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D8686-BC5F-EC5B-DA50-A2CD1965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4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D7CB-C54E-0BB0-FC9D-2DEF81CF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C3264-4D53-7A7D-4C9B-898E589FA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8813C-4D9B-A8CC-FD51-844E22441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110E4-0D64-17F4-F67A-14A33648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975C0-2D35-0472-4E1F-8CA522FC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F6409-88AA-20F6-8D8B-DA96A454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0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6A24C-8408-F279-7C02-321560BE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77481-F5AC-1DA6-2BE7-8B4DC964C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EDF81-3355-E3F7-61D0-D8C16F401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C33F9-297A-4C57-8B16-D047BCCAC7E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C569C-8E1D-0619-2311-0A9B454E4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3EE24-E61A-C3AF-BAB2-994BCC9A1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0A6F-42BA-47CC-94C6-A9605ADEC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8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2B1DE-1898-4FE3-D387-31332BF57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6275"/>
            <a:ext cx="9144000" cy="1385888"/>
          </a:xfrm>
        </p:spPr>
        <p:txBody>
          <a:bodyPr>
            <a:normAutofit fontScale="90000"/>
          </a:bodyPr>
          <a:lstStyle/>
          <a:p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Diskusija o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Ministarstva nauke za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finansiranj</a:t>
            </a:r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zarada naučnika u institutima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7ABFD-F2C6-BDA7-48CC-48FA4B402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2601119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dirty="0"/>
              <a:t>Prezentacija Ministarke J. Begović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dirty="0"/>
              <a:t>Primedbe iznete na sastanku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RS" dirty="0"/>
              <a:t>Anketa o situaciji na našem institutu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9AA7A4-8837-B4A5-9544-BA94640440DF}"/>
              </a:ext>
            </a:extLst>
          </p:cNvPr>
          <p:cNvSpPr txBox="1"/>
          <p:nvPr/>
        </p:nvSpPr>
        <p:spPr>
          <a:xfrm>
            <a:off x="9305925" y="5905500"/>
            <a:ext cx="21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Beograd, 18.10.2023.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57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C7E50D-FA74-F1C5-9A67-C78191B435DA}"/>
              </a:ext>
            </a:extLst>
          </p:cNvPr>
          <p:cNvSpPr txBox="1"/>
          <p:nvPr/>
        </p:nvSpPr>
        <p:spPr>
          <a:xfrm>
            <a:off x="572147" y="819304"/>
            <a:ext cx="1132926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000" b="1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1)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Синдикат се током свог постојања увек борио против сваког вида дискриминације.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Замрзавање плата једном делу истраживача јесте дискриминација на коју не можемо да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пристанемо.</a:t>
            </a:r>
            <a:b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Тачно је да ми због категорија већ 15 година живимо у дискриминацији али не можемо пристати</a:t>
            </a:r>
            <a:b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да једну врсту дискриминације заменимо другом.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По нама је модел прихватљив једино ако се остварује кроз повећање буџета, без замрзавања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плата.</a:t>
            </a:r>
            <a:endParaRPr lang="sr-Latn-RS" sz="1800" i="0" dirty="0">
              <a:solidFill>
                <a:srgbClr val="1D2228"/>
              </a:solidFill>
              <a:effectLst/>
              <a:latin typeface="Arial" panose="020B0604020202020204" pitchFamily="34" charset="0"/>
            </a:endParaRPr>
          </a:p>
          <a:p>
            <a:b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ru-RU" sz="2000" b="1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Једноставним рачуном показује се да изједначавање предложеног "стандарда" са "платама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изнад стандарда (А1)" током замрзавања на крају води томе да А1 у свим звањима реално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падне на А4. Синдикат, по нама, не може такву расподелу прихватити јер је то у супротности са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свим закључцима РОС-а од 2016. и води ка још већој дискриминацији истраживача на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институтима. Ово се, опет, може избећи само повећањем буџета.</a:t>
            </a:r>
            <a:endParaRPr lang="sr-Latn-RS" sz="1800" i="0" dirty="0">
              <a:solidFill>
                <a:srgbClr val="1D2228"/>
              </a:solidFill>
              <a:effectLst/>
              <a:latin typeface="Arial" panose="020B0604020202020204" pitchFamily="34" charset="0"/>
            </a:endParaRPr>
          </a:p>
          <a:p>
            <a:b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ru-RU" sz="2000" b="1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3)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Досадашње плате по категоријама, у оквирима сваког звања, биле су дефинисане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искључиво на основу научног доприноса. Синдикат од 2016. инсистира да се у плате по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звањима угради и допринос послова наставе које врше истраживачи у научним звањима (нпр.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менторски рад са студентима на мастер и докторским студијама, организација појединачног и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групног научног и уметничког рада са студентима и тако даље) и то је један од разлога за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повећања буџета. И уместо да се тако и нама и колегама са факултета повећају плате (нама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због наставе, њима због науке) овим предлогом се само нарушава наш међусобни однос јер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кривимо једни друге за отимање новца, а факултети се све више затварају и онемогућавају нам</a:t>
            </a:r>
            <a:r>
              <a:rPr lang="sr-Latn-RS" sz="18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6ABD5-84BA-9330-26F7-33F9BA61630E}"/>
              </a:ext>
            </a:extLst>
          </p:cNvPr>
          <p:cNvSpPr txBox="1"/>
          <p:nvPr/>
        </p:nvSpPr>
        <p:spPr>
          <a:xfrm>
            <a:off x="572147" y="314052"/>
            <a:ext cx="1040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Досадашњи став Синдиката науке- члан Председништва Др Маркушев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8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FF4C20-658B-907E-74AA-784CD5094616}"/>
              </a:ext>
            </a:extLst>
          </p:cNvPr>
          <p:cNvSpPr txBox="1"/>
          <p:nvPr/>
        </p:nvSpPr>
        <p:spPr>
          <a:xfrm>
            <a:off x="898902" y="666428"/>
            <a:ext cx="951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Promene koje se predlažu u Pravilniku o vrednovamju rezultata rada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69EBEB-D7BE-2AFD-38D4-794B64A9EF4C}"/>
              </a:ext>
            </a:extLst>
          </p:cNvPr>
          <p:cNvSpPr txBox="1"/>
          <p:nvPr/>
        </p:nvSpPr>
        <p:spPr>
          <a:xfrm>
            <a:off x="570854" y="1453557"/>
            <a:ext cx="11050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Uvođenje nove kategorije časopisa M21a+, sa 20 poena.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Re-kategorizacija časopisa –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5%, 5-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15%, 15-35%, 35-75%, &gt;75%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Novi kvalitativni kriterijumi za izbor u zvanja (h-index)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Izbor kvalitativnih kriterijuma koje treba zadovoljiti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Patenti se boduju i istraživačima, ali ne spadaju u obavezne poene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Normiranje radova iz M21a+ kategorije časopisa se radi za više od deset autora, dok za ostale ostaje kao do sada.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8D7F9-6A09-F0FC-A89B-5F79BB49A289}"/>
              </a:ext>
            </a:extLst>
          </p:cNvPr>
          <p:cNvSpPr txBox="1"/>
          <p:nvPr/>
        </p:nvSpPr>
        <p:spPr>
          <a:xfrm>
            <a:off x="385443" y="4131213"/>
            <a:ext cx="1180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Glavni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problem – 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normiranje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mora da se 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zadr#i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insistiranje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Ministarstva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Ministarke</a:t>
            </a:r>
            <a:r>
              <a:rPr lang="en-GB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C0FBDA-BCC8-8857-A79F-01B8808E895A}"/>
              </a:ext>
            </a:extLst>
          </p:cNvPr>
          <p:cNvSpPr txBox="1"/>
          <p:nvPr/>
        </p:nvSpPr>
        <p:spPr>
          <a:xfrm>
            <a:off x="1689315" y="5404443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GB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normiranja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vrlo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nepravedna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u="sng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nelogi</a:t>
            </a:r>
            <a:r>
              <a:rPr lang="sr-Latn-RS" sz="2800" u="sng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GB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6693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a red line&#10;&#10;Description automatically generated">
            <a:extLst>
              <a:ext uri="{FF2B5EF4-FFF2-40B4-BE49-F238E27FC236}">
                <a16:creationId xmlns:a16="http://schemas.microsoft.com/office/drawing/2014/main" id="{C41CADC9-4B50-CD8F-ABE2-A927EA04A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18" y="2507880"/>
            <a:ext cx="4253029" cy="3304566"/>
          </a:xfrm>
          <a:prstGeom prst="rect">
            <a:avLst/>
          </a:prstGeom>
        </p:spPr>
      </p:pic>
      <p:pic>
        <p:nvPicPr>
          <p:cNvPr id="5" name="Picture 4" descr="A graph with a red line&#10;&#10;Description automatically generated">
            <a:extLst>
              <a:ext uri="{FF2B5EF4-FFF2-40B4-BE49-F238E27FC236}">
                <a16:creationId xmlns:a16="http://schemas.microsoft.com/office/drawing/2014/main" id="{8E2D2713-4967-3BBC-7C2F-3BB1D6A5F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03" y="2507880"/>
            <a:ext cx="4277388" cy="33045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089831-D623-76B7-9105-DE5003DE7A76}"/>
              </a:ext>
            </a:extLst>
          </p:cNvPr>
          <p:cNvSpPr txBox="1"/>
          <p:nvPr/>
        </p:nvSpPr>
        <p:spPr>
          <a:xfrm>
            <a:off x="5518905" y="5991371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Oblik krive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avisi od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intervala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bodova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F50CC1-1B3C-7F9B-DE59-D3887DE7DDD4}"/>
              </a:ext>
            </a:extLst>
          </p:cNvPr>
          <p:cNvSpPr txBox="1"/>
          <p:nvPr/>
        </p:nvSpPr>
        <p:spPr>
          <a:xfrm>
            <a:off x="1828800" y="666574"/>
            <a:ext cx="6623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baš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mora da se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zadr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normiranje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21C1D3A-355B-44A6-5478-EF4767FDF98B}"/>
              </a:ext>
            </a:extLst>
          </p:cNvPr>
          <p:cNvSpPr/>
          <p:nvPr/>
        </p:nvSpPr>
        <p:spPr>
          <a:xfrm>
            <a:off x="4469091" y="3673098"/>
            <a:ext cx="707343" cy="340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7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0AA020-54CC-487D-82F0-37B9ABF10758}"/>
              </a:ext>
            </a:extLst>
          </p:cNvPr>
          <p:cNvSpPr txBox="1"/>
          <p:nvPr/>
        </p:nvSpPr>
        <p:spPr>
          <a:xfrm>
            <a:off x="666427" y="774427"/>
            <a:ext cx="10197885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700" b="1" i="0" dirty="0">
                <a:solidFill>
                  <a:srgbClr val="000000"/>
                </a:solidFill>
                <a:effectLst/>
                <a:latin typeface="CIDFont+F2"/>
              </a:rPr>
              <a:t>NOVI MODEL PLATA U NAUCI </a:t>
            </a:r>
            <a:br>
              <a:rPr lang="en-GB" sz="2000" i="0" dirty="0">
                <a:solidFill>
                  <a:srgbClr val="000000"/>
                </a:solidFill>
                <a:effectLst/>
                <a:latin typeface="CIDFont+F2"/>
              </a:rPr>
            </a:br>
            <a:r>
              <a:rPr lang="en-GB" sz="3300" b="1" i="0" dirty="0">
                <a:solidFill>
                  <a:srgbClr val="000000"/>
                </a:solidFill>
                <a:effectLst/>
                <a:latin typeface="CIDFont+F3"/>
              </a:rPr>
              <a:t>POLAZNI</a:t>
            </a:r>
            <a:r>
              <a:rPr lang="sr-Latn-RS" sz="33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3300" b="1" i="0" dirty="0">
                <a:solidFill>
                  <a:srgbClr val="000000"/>
                </a:solidFill>
                <a:effectLst/>
                <a:latin typeface="CIDFont+F3"/>
              </a:rPr>
              <a:t>PRINCIPI</a:t>
            </a:r>
            <a:br>
              <a:rPr lang="en-GB" sz="3300" i="0" dirty="0">
                <a:solidFill>
                  <a:srgbClr val="000000"/>
                </a:solidFill>
                <a:effectLst/>
                <a:latin typeface="CIDFont+F3"/>
              </a:rPr>
            </a:br>
            <a:r>
              <a:rPr lang="sr-Latn-RS" sz="3300" i="0" dirty="0">
                <a:solidFill>
                  <a:srgbClr val="000000"/>
                </a:solidFill>
                <a:effectLst/>
                <a:latin typeface="CIDFont+F3"/>
              </a:rPr>
              <a:t>	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Jedna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plata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po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zvanju</a:t>
            </a:r>
            <a:endParaRPr lang="sr-Latn-RS" sz="2600" b="1" i="0" dirty="0">
              <a:solidFill>
                <a:srgbClr val="000000"/>
              </a:solidFill>
              <a:effectLst/>
              <a:latin typeface="CIDFont+F3"/>
            </a:endParaRPr>
          </a:p>
          <a:p>
            <a:br>
              <a:rPr lang="en-GB" sz="2600" i="0" dirty="0">
                <a:solidFill>
                  <a:srgbClr val="000000"/>
                </a:solidFill>
                <a:effectLst/>
                <a:latin typeface="CIDFont+F3"/>
              </a:rPr>
            </a:br>
            <a:r>
              <a:rPr lang="sr-Latn-RS" sz="2600" i="0" dirty="0">
                <a:solidFill>
                  <a:srgbClr val="000000"/>
                </a:solidFill>
                <a:effectLst/>
                <a:latin typeface="CIDFont+F3"/>
              </a:rPr>
              <a:t>	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Povećanje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najnižih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plata</a:t>
            </a:r>
            <a:endParaRPr lang="sr-Latn-RS" sz="2600" b="1" i="0" dirty="0">
              <a:solidFill>
                <a:srgbClr val="000000"/>
              </a:solidFill>
              <a:effectLst/>
              <a:latin typeface="CIDFont+F3"/>
            </a:endParaRPr>
          </a:p>
          <a:p>
            <a:br>
              <a:rPr lang="en-GB" sz="2600" i="0" dirty="0">
                <a:solidFill>
                  <a:srgbClr val="000000"/>
                </a:solidFill>
                <a:effectLst/>
                <a:latin typeface="CIDFont+F3"/>
              </a:rPr>
            </a:br>
            <a:r>
              <a:rPr lang="sr-Latn-RS" sz="2600" i="0" dirty="0">
                <a:solidFill>
                  <a:srgbClr val="000000"/>
                </a:solidFill>
                <a:effectLst/>
                <a:latin typeface="CIDFont+F3"/>
              </a:rPr>
              <a:t>	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Nema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smanjenja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plata</a:t>
            </a:r>
            <a:endParaRPr lang="sr-Latn-RS" sz="2600" b="1" i="0" dirty="0">
              <a:solidFill>
                <a:srgbClr val="000000"/>
              </a:solidFill>
              <a:effectLst/>
              <a:latin typeface="CIDFont+F3"/>
            </a:endParaRPr>
          </a:p>
          <a:p>
            <a:br>
              <a:rPr lang="en-GB" sz="2600" i="0" dirty="0">
                <a:solidFill>
                  <a:srgbClr val="000000"/>
                </a:solidFill>
                <a:effectLst/>
                <a:latin typeface="CIDFont+F3"/>
              </a:rPr>
            </a:br>
            <a:r>
              <a:rPr lang="sr-Latn-RS" sz="2600" i="0" dirty="0">
                <a:solidFill>
                  <a:srgbClr val="000000"/>
                </a:solidFill>
                <a:effectLst/>
                <a:latin typeface="CIDFont+F3"/>
              </a:rPr>
              <a:t>	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Finansijska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motivacija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za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napredovanje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u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zvanjima</a:t>
            </a:r>
            <a:endParaRPr lang="sr-Latn-RS" sz="2600" b="1" i="0" dirty="0">
              <a:solidFill>
                <a:srgbClr val="000000"/>
              </a:solidFill>
              <a:effectLst/>
              <a:latin typeface="CIDFont+F3"/>
            </a:endParaRPr>
          </a:p>
          <a:p>
            <a:br>
              <a:rPr lang="en-GB" sz="2600" i="0" dirty="0">
                <a:solidFill>
                  <a:srgbClr val="000000"/>
                </a:solidFill>
                <a:effectLst/>
                <a:latin typeface="CIDFont+F3"/>
              </a:rPr>
            </a:br>
            <a:r>
              <a:rPr lang="sr-Latn-RS" sz="2600" i="0" dirty="0">
                <a:solidFill>
                  <a:srgbClr val="000000"/>
                </a:solidFill>
                <a:effectLst/>
                <a:latin typeface="CIDFont+F3"/>
              </a:rPr>
              <a:t>	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Nagrađivanje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CIDFont+F3"/>
              </a:rPr>
              <a:t> </a:t>
            </a:r>
            <a:r>
              <a:rPr lang="en-GB" sz="2600" b="1" i="0" dirty="0" err="1">
                <a:solidFill>
                  <a:srgbClr val="000000"/>
                </a:solidFill>
                <a:effectLst/>
                <a:latin typeface="CIDFont+F3"/>
              </a:rPr>
              <a:t>najboljih</a:t>
            </a:r>
            <a:br>
              <a:rPr lang="en-GB" sz="2000" i="0" dirty="0">
                <a:solidFill>
                  <a:srgbClr val="000000"/>
                </a:solidFill>
                <a:effectLst/>
                <a:latin typeface="CIDFont+F2"/>
              </a:rPr>
            </a:br>
            <a:br>
              <a:rPr lang="en-GB" sz="2000" i="0" dirty="0">
                <a:solidFill>
                  <a:srgbClr val="000000"/>
                </a:solidFill>
                <a:effectLst/>
                <a:latin typeface="CIDFont+F2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0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6F932B-639A-4961-CBF1-2DE5FC50DFA5}"/>
              </a:ext>
            </a:extLst>
          </p:cNvPr>
          <p:cNvSpPr txBox="1"/>
          <p:nvPr/>
        </p:nvSpPr>
        <p:spPr>
          <a:xfrm>
            <a:off x="402956" y="455136"/>
            <a:ext cx="11360258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GB" sz="2000" i="0" dirty="0">
                <a:solidFill>
                  <a:srgbClr val="000000"/>
                </a:solidFill>
                <a:effectLst/>
                <a:latin typeface="CIDFont+F2"/>
              </a:rPr>
            </a:b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savetnik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8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151 200 RSD</a:t>
            </a:r>
            <a:b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Viši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saradnik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8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126 200 RSD</a:t>
            </a:r>
            <a:b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saradnik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28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107 000 RSD</a:t>
            </a:r>
            <a:endParaRPr lang="sr-Latn-RS" sz="2800" b="1" i="0" dirty="0">
              <a:solidFill>
                <a:srgbClr val="2E75B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Istraživač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saradnik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8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90 400 RSD</a:t>
            </a:r>
            <a:b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Istraživač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pripravnik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8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84 700 RSD</a:t>
            </a:r>
            <a:endParaRPr lang="sr-Latn-RS" sz="2800" b="1" i="0" dirty="0">
              <a:solidFill>
                <a:srgbClr val="2E75B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Razlika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platama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naučnih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zvanja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≈20 %</a:t>
            </a:r>
            <a:b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Raste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standarda</a:t>
            </a:r>
            <a:b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Plata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iznad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ne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smanjuje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se,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zamrzava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izjednačenja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r-Latn-R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njima</a:t>
            </a:r>
            <a:r>
              <a:rPr lang="en-GB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povećanje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plata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ne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odnosi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njih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sr-Latn-R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očekivano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povećanje</a:t>
            </a:r>
            <a:r>
              <a:rPr lang="en-GB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2024. od min 10 %)</a:t>
            </a:r>
            <a:br>
              <a:rPr lang="en-GB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081477-EC5C-06EC-433D-2EE32CD2F0AE}"/>
              </a:ext>
            </a:extLst>
          </p:cNvPr>
          <p:cNvSpPr txBox="1"/>
          <p:nvPr/>
        </p:nvSpPr>
        <p:spPr>
          <a:xfrm>
            <a:off x="433953" y="424358"/>
            <a:ext cx="10957301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savetnik</a:t>
            </a:r>
            <a:br>
              <a:rPr lang="en-GB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Viši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saradnik</a:t>
            </a:r>
            <a:br>
              <a:rPr lang="en-GB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saradnik</a:t>
            </a:r>
            <a:endParaRPr lang="sr-Latn-RS" sz="24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Nagrađivanje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najboljih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2400" b="1" i="0" dirty="0" err="1">
                <a:solidFill>
                  <a:srgbClr val="4472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dodatak</a:t>
            </a:r>
            <a:r>
              <a:rPr lang="en-GB" sz="2400" b="1" i="0" dirty="0">
                <a:solidFill>
                  <a:srgbClr val="4472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</a:t>
            </a:r>
            <a:r>
              <a:rPr lang="sr-Latn-RS" sz="2400" b="1" i="0" dirty="0">
                <a:solidFill>
                  <a:srgbClr val="4472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NAUČNU IZVRSNOST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10%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najbolje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rangiranih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istraživača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zvanjima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poljima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Rangiranje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nauke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jednom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2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endParaRPr lang="sr-Latn-RS" sz="2400" b="1" i="0" dirty="0">
              <a:solidFill>
                <a:srgbClr val="2E75B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evaluacije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2013 – 2022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najznačajniji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radovi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oblast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10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godina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n.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savetnika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2018 – 2022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najznačajniji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radovi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oblast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5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godina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ostala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zvanja</a:t>
            </a:r>
            <a:endParaRPr lang="sr-Latn-RS" sz="2400" b="1" i="0" dirty="0">
              <a:solidFill>
                <a:srgbClr val="2E75B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Vrednost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plate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izvrsnog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istraživača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zadržava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sledećeg</a:t>
            </a:r>
            <a:r>
              <a:rPr lang="en-GB" sz="2400" b="1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0" dirty="0" err="1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rangiranja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0" dirty="0">
                <a:solidFill>
                  <a:srgbClr val="4472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30% plate</a:t>
            </a:r>
            <a:br>
              <a:rPr lang="en-GB" sz="2400" i="0" dirty="0">
                <a:solidFill>
                  <a:srgbClr val="2E75B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i="0" dirty="0">
                <a:solidFill>
                  <a:srgbClr val="2E75B6"/>
                </a:solidFill>
                <a:effectLst/>
                <a:latin typeface="CIDFont+F2"/>
              </a:rPr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D11D7F-A8E7-69A5-76BE-352AAFC63B93}"/>
              </a:ext>
            </a:extLst>
          </p:cNvPr>
          <p:cNvSpPr txBox="1"/>
          <p:nvPr/>
        </p:nvSpPr>
        <p:spPr>
          <a:xfrm>
            <a:off x="2460357" y="5533395"/>
            <a:ext cx="7846016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100" i="0" dirty="0">
                <a:solidFill>
                  <a:srgbClr val="000000"/>
                </a:solidFill>
                <a:effectLst/>
                <a:latin typeface="CIDFont+F1"/>
              </a:rPr>
              <a:t>NOVI SISTEM PLATA SE PRIMENJUJE OD</a:t>
            </a:r>
            <a:br>
              <a:rPr lang="en-GB" sz="3100" i="0" dirty="0">
                <a:solidFill>
                  <a:srgbClr val="000000"/>
                </a:solidFill>
                <a:effectLst/>
                <a:latin typeface="CIDFont+F1"/>
              </a:rPr>
            </a:br>
            <a:r>
              <a:rPr lang="en-GB" sz="3100" i="0" dirty="0">
                <a:solidFill>
                  <a:srgbClr val="000000"/>
                </a:solidFill>
                <a:effectLst/>
                <a:latin typeface="CIDFont+F1"/>
              </a:rPr>
              <a:t>1.1.2024. GODINE</a:t>
            </a:r>
            <a:br>
              <a:rPr lang="en-GB" sz="3100" i="0" dirty="0">
                <a:solidFill>
                  <a:srgbClr val="000000"/>
                </a:solidFill>
                <a:effectLst/>
                <a:latin typeface="CIDFont+F1"/>
              </a:rPr>
            </a:br>
            <a:br>
              <a:rPr lang="en-GB" sz="3100" i="0" dirty="0">
                <a:solidFill>
                  <a:srgbClr val="000000"/>
                </a:solidFill>
                <a:effectLst/>
                <a:latin typeface="CIDFont+F1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68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05B0DA-7926-85C2-8B16-3D7A45C68DE4}"/>
              </a:ext>
            </a:extLst>
          </p:cNvPr>
          <p:cNvSpPr txBox="1"/>
          <p:nvPr/>
        </p:nvSpPr>
        <p:spPr>
          <a:xfrm>
            <a:off x="154984" y="309966"/>
            <a:ext cx="1188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Sadašnje plate po kategorijama – podaci kojima raspolaže Sindikat (bez minulog rada)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1A33DB-EC3B-C3C8-A018-C3B063F36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38934"/>
              </p:ext>
            </p:extLst>
          </p:nvPr>
        </p:nvGraphicFramePr>
        <p:xfrm>
          <a:off x="604433" y="1974217"/>
          <a:ext cx="10430361" cy="395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50">
                  <a:extLst>
                    <a:ext uri="{9D8B030D-6E8A-4147-A177-3AD203B41FA5}">
                      <a16:colId xmlns:a16="http://schemas.microsoft.com/office/drawing/2014/main" val="3086178042"/>
                    </a:ext>
                  </a:extLst>
                </a:gridCol>
                <a:gridCol w="1668414">
                  <a:extLst>
                    <a:ext uri="{9D8B030D-6E8A-4147-A177-3AD203B41FA5}">
                      <a16:colId xmlns:a16="http://schemas.microsoft.com/office/drawing/2014/main" val="1293424574"/>
                    </a:ext>
                  </a:extLst>
                </a:gridCol>
                <a:gridCol w="1735690">
                  <a:extLst>
                    <a:ext uri="{9D8B030D-6E8A-4147-A177-3AD203B41FA5}">
                      <a16:colId xmlns:a16="http://schemas.microsoft.com/office/drawing/2014/main" val="2286140744"/>
                    </a:ext>
                  </a:extLst>
                </a:gridCol>
                <a:gridCol w="1541779">
                  <a:extLst>
                    <a:ext uri="{9D8B030D-6E8A-4147-A177-3AD203B41FA5}">
                      <a16:colId xmlns:a16="http://schemas.microsoft.com/office/drawing/2014/main" val="2018009988"/>
                    </a:ext>
                  </a:extLst>
                </a:gridCol>
                <a:gridCol w="1375176">
                  <a:extLst>
                    <a:ext uri="{9D8B030D-6E8A-4147-A177-3AD203B41FA5}">
                      <a16:colId xmlns:a16="http://schemas.microsoft.com/office/drawing/2014/main" val="3073830292"/>
                    </a:ext>
                  </a:extLst>
                </a:gridCol>
                <a:gridCol w="1375176">
                  <a:extLst>
                    <a:ext uri="{9D8B030D-6E8A-4147-A177-3AD203B41FA5}">
                      <a16:colId xmlns:a16="http://schemas.microsoft.com/office/drawing/2014/main" val="4166320375"/>
                    </a:ext>
                  </a:extLst>
                </a:gridCol>
                <a:gridCol w="1375176">
                  <a:extLst>
                    <a:ext uri="{9D8B030D-6E8A-4147-A177-3AD203B41FA5}">
                      <a16:colId xmlns:a16="http://schemas.microsoft.com/office/drawing/2014/main" val="4148486278"/>
                    </a:ext>
                  </a:extLst>
                </a:gridCol>
              </a:tblGrid>
              <a:tr h="632739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Zvanje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314"/>
                  </a:ext>
                </a:extLst>
              </a:tr>
              <a:tr h="632739"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Savetnik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175.828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151.020</a:t>
                      </a:r>
                      <a:endParaRPr lang="en-GB" sz="20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136.135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126.212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116.289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101.404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287028"/>
                  </a:ext>
                </a:extLst>
              </a:tr>
              <a:tr h="632739"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VNS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163.318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140.298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126.484</a:t>
                      </a:r>
                      <a:endParaRPr lang="en-GB" sz="20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117.276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108.067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94.255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3804"/>
                  </a:ext>
                </a:extLst>
              </a:tr>
              <a:tr h="653071"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149.696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128.621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115.976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107.545</a:t>
                      </a:r>
                      <a:endParaRPr lang="en-GB" sz="20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99.116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85.471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00941"/>
                  </a:ext>
                </a:extLst>
              </a:tr>
              <a:tr h="632739"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 saradnik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126.780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108.979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98.298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91.177</a:t>
                      </a:r>
                      <a:endParaRPr lang="en-GB" sz="20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84.057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73.376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7139"/>
                  </a:ext>
                </a:extLst>
              </a:tr>
              <a:tr h="632739"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 pripravnik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118.882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102.209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92.205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85.535</a:t>
                      </a:r>
                      <a:endParaRPr lang="en-GB" sz="20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78.857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68.863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67323"/>
                  </a:ext>
                </a:extLst>
              </a:tr>
            </a:tbl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59CF00A-D9F1-631D-821B-13B1F6BC5EEA}"/>
              </a:ext>
            </a:extLst>
          </p:cNvPr>
          <p:cNvSpPr/>
          <p:nvPr/>
        </p:nvSpPr>
        <p:spPr>
          <a:xfrm>
            <a:off x="5300420" y="2340244"/>
            <a:ext cx="6044339" cy="3953368"/>
          </a:xfrm>
          <a:custGeom>
            <a:avLst/>
            <a:gdLst>
              <a:gd name="connsiteX0" fmla="*/ 0 w 6586780"/>
              <a:gd name="connsiteY0" fmla="*/ 278970 h 3425125"/>
              <a:gd name="connsiteX1" fmla="*/ 0 w 6586780"/>
              <a:gd name="connsiteY1" fmla="*/ 278970 h 3425125"/>
              <a:gd name="connsiteX2" fmla="*/ 15499 w 6586780"/>
              <a:gd name="connsiteY2" fmla="*/ 449451 h 3425125"/>
              <a:gd name="connsiteX3" fmla="*/ 30997 w 6586780"/>
              <a:gd name="connsiteY3" fmla="*/ 511444 h 3425125"/>
              <a:gd name="connsiteX4" fmla="*/ 123987 w 6586780"/>
              <a:gd name="connsiteY4" fmla="*/ 588936 h 3425125"/>
              <a:gd name="connsiteX5" fmla="*/ 201478 w 6586780"/>
              <a:gd name="connsiteY5" fmla="*/ 650929 h 3425125"/>
              <a:gd name="connsiteX6" fmla="*/ 247973 w 6586780"/>
              <a:gd name="connsiteY6" fmla="*/ 697424 h 3425125"/>
              <a:gd name="connsiteX7" fmla="*/ 356461 w 6586780"/>
              <a:gd name="connsiteY7" fmla="*/ 728420 h 3425125"/>
              <a:gd name="connsiteX8" fmla="*/ 402956 w 6586780"/>
              <a:gd name="connsiteY8" fmla="*/ 743919 h 3425125"/>
              <a:gd name="connsiteX9" fmla="*/ 511444 w 6586780"/>
              <a:gd name="connsiteY9" fmla="*/ 774915 h 3425125"/>
              <a:gd name="connsiteX10" fmla="*/ 573438 w 6586780"/>
              <a:gd name="connsiteY10" fmla="*/ 805912 h 3425125"/>
              <a:gd name="connsiteX11" fmla="*/ 1425844 w 6586780"/>
              <a:gd name="connsiteY11" fmla="*/ 852407 h 3425125"/>
              <a:gd name="connsiteX12" fmla="*/ 1487838 w 6586780"/>
              <a:gd name="connsiteY12" fmla="*/ 945397 h 3425125"/>
              <a:gd name="connsiteX13" fmla="*/ 1518834 w 6586780"/>
              <a:gd name="connsiteY13" fmla="*/ 991892 h 3425125"/>
              <a:gd name="connsiteX14" fmla="*/ 1565329 w 6586780"/>
              <a:gd name="connsiteY14" fmla="*/ 1084881 h 3425125"/>
              <a:gd name="connsiteX15" fmla="*/ 1596326 w 6586780"/>
              <a:gd name="connsiteY15" fmla="*/ 1177871 h 3425125"/>
              <a:gd name="connsiteX16" fmla="*/ 1720312 w 6586780"/>
              <a:gd name="connsiteY16" fmla="*/ 1301858 h 3425125"/>
              <a:gd name="connsiteX17" fmla="*/ 1735811 w 6586780"/>
              <a:gd name="connsiteY17" fmla="*/ 1348353 h 3425125"/>
              <a:gd name="connsiteX18" fmla="*/ 2324746 w 6586780"/>
              <a:gd name="connsiteY18" fmla="*/ 1332854 h 3425125"/>
              <a:gd name="connsiteX19" fmla="*/ 2371241 w 6586780"/>
              <a:gd name="connsiteY19" fmla="*/ 1317356 h 3425125"/>
              <a:gd name="connsiteX20" fmla="*/ 2479729 w 6586780"/>
              <a:gd name="connsiteY20" fmla="*/ 1301858 h 3425125"/>
              <a:gd name="connsiteX21" fmla="*/ 2681207 w 6586780"/>
              <a:gd name="connsiteY21" fmla="*/ 1317356 h 3425125"/>
              <a:gd name="connsiteX22" fmla="*/ 2789695 w 6586780"/>
              <a:gd name="connsiteY22" fmla="*/ 1348353 h 3425125"/>
              <a:gd name="connsiteX23" fmla="*/ 2851688 w 6586780"/>
              <a:gd name="connsiteY23" fmla="*/ 1363851 h 3425125"/>
              <a:gd name="connsiteX24" fmla="*/ 2913682 w 6586780"/>
              <a:gd name="connsiteY24" fmla="*/ 1441342 h 3425125"/>
              <a:gd name="connsiteX25" fmla="*/ 2991173 w 6586780"/>
              <a:gd name="connsiteY25" fmla="*/ 1518834 h 3425125"/>
              <a:gd name="connsiteX26" fmla="*/ 3006672 w 6586780"/>
              <a:gd name="connsiteY26" fmla="*/ 1596325 h 3425125"/>
              <a:gd name="connsiteX27" fmla="*/ 3037668 w 6586780"/>
              <a:gd name="connsiteY27" fmla="*/ 1642820 h 3425125"/>
              <a:gd name="connsiteX28" fmla="*/ 3068665 w 6586780"/>
              <a:gd name="connsiteY28" fmla="*/ 1782305 h 3425125"/>
              <a:gd name="connsiteX29" fmla="*/ 3053166 w 6586780"/>
              <a:gd name="connsiteY29" fmla="*/ 2061275 h 3425125"/>
              <a:gd name="connsiteX30" fmla="*/ 3068665 w 6586780"/>
              <a:gd name="connsiteY30" fmla="*/ 2882685 h 3425125"/>
              <a:gd name="connsiteX31" fmla="*/ 3084163 w 6586780"/>
              <a:gd name="connsiteY31" fmla="*/ 2944678 h 3425125"/>
              <a:gd name="connsiteX32" fmla="*/ 3130658 w 6586780"/>
              <a:gd name="connsiteY32" fmla="*/ 3084163 h 3425125"/>
              <a:gd name="connsiteX33" fmla="*/ 3177153 w 6586780"/>
              <a:gd name="connsiteY33" fmla="*/ 3161654 h 3425125"/>
              <a:gd name="connsiteX34" fmla="*/ 3192651 w 6586780"/>
              <a:gd name="connsiteY34" fmla="*/ 3208149 h 3425125"/>
              <a:gd name="connsiteX35" fmla="*/ 3254644 w 6586780"/>
              <a:gd name="connsiteY35" fmla="*/ 3239146 h 3425125"/>
              <a:gd name="connsiteX36" fmla="*/ 3301139 w 6586780"/>
              <a:gd name="connsiteY36" fmla="*/ 3316637 h 3425125"/>
              <a:gd name="connsiteX37" fmla="*/ 3533614 w 6586780"/>
              <a:gd name="connsiteY37" fmla="*/ 3394129 h 3425125"/>
              <a:gd name="connsiteX38" fmla="*/ 3812583 w 6586780"/>
              <a:gd name="connsiteY38" fmla="*/ 3425125 h 3425125"/>
              <a:gd name="connsiteX39" fmla="*/ 4215539 w 6586780"/>
              <a:gd name="connsiteY39" fmla="*/ 3409627 h 3425125"/>
              <a:gd name="connsiteX40" fmla="*/ 4293031 w 6586780"/>
              <a:gd name="connsiteY40" fmla="*/ 3378631 h 3425125"/>
              <a:gd name="connsiteX41" fmla="*/ 4633994 w 6586780"/>
              <a:gd name="connsiteY41" fmla="*/ 3270142 h 3425125"/>
              <a:gd name="connsiteX42" fmla="*/ 4804475 w 6586780"/>
              <a:gd name="connsiteY42" fmla="*/ 3192651 h 3425125"/>
              <a:gd name="connsiteX43" fmla="*/ 4974956 w 6586780"/>
              <a:gd name="connsiteY43" fmla="*/ 3130658 h 3425125"/>
              <a:gd name="connsiteX44" fmla="*/ 5191933 w 6586780"/>
              <a:gd name="connsiteY44" fmla="*/ 3084163 h 3425125"/>
              <a:gd name="connsiteX45" fmla="*/ 5284922 w 6586780"/>
              <a:gd name="connsiteY45" fmla="*/ 3053166 h 3425125"/>
              <a:gd name="connsiteX46" fmla="*/ 5393411 w 6586780"/>
              <a:gd name="connsiteY46" fmla="*/ 3037668 h 3425125"/>
              <a:gd name="connsiteX47" fmla="*/ 5455404 w 6586780"/>
              <a:gd name="connsiteY47" fmla="*/ 3022170 h 3425125"/>
              <a:gd name="connsiteX48" fmla="*/ 5532895 w 6586780"/>
              <a:gd name="connsiteY48" fmla="*/ 3006671 h 3425125"/>
              <a:gd name="connsiteX49" fmla="*/ 5594888 w 6586780"/>
              <a:gd name="connsiteY49" fmla="*/ 2929180 h 3425125"/>
              <a:gd name="connsiteX50" fmla="*/ 5718875 w 6586780"/>
              <a:gd name="connsiteY50" fmla="*/ 2712203 h 3425125"/>
              <a:gd name="connsiteX51" fmla="*/ 5858360 w 6586780"/>
              <a:gd name="connsiteY51" fmla="*/ 2433234 h 3425125"/>
              <a:gd name="connsiteX52" fmla="*/ 6028841 w 6586780"/>
              <a:gd name="connsiteY52" fmla="*/ 2231756 h 3425125"/>
              <a:gd name="connsiteX53" fmla="*/ 6168326 w 6586780"/>
              <a:gd name="connsiteY53" fmla="*/ 2014780 h 3425125"/>
              <a:gd name="connsiteX54" fmla="*/ 6385302 w 6586780"/>
              <a:gd name="connsiteY54" fmla="*/ 1720312 h 3425125"/>
              <a:gd name="connsiteX55" fmla="*/ 6447295 w 6586780"/>
              <a:gd name="connsiteY55" fmla="*/ 1580827 h 3425125"/>
              <a:gd name="connsiteX56" fmla="*/ 6524787 w 6586780"/>
              <a:gd name="connsiteY56" fmla="*/ 1425844 h 3425125"/>
              <a:gd name="connsiteX57" fmla="*/ 6555783 w 6586780"/>
              <a:gd name="connsiteY57" fmla="*/ 1286359 h 3425125"/>
              <a:gd name="connsiteX58" fmla="*/ 6571282 w 6586780"/>
              <a:gd name="connsiteY58" fmla="*/ 1115878 h 3425125"/>
              <a:gd name="connsiteX59" fmla="*/ 6586780 w 6586780"/>
              <a:gd name="connsiteY59" fmla="*/ 991892 h 3425125"/>
              <a:gd name="connsiteX60" fmla="*/ 6555783 w 6586780"/>
              <a:gd name="connsiteY60" fmla="*/ 542441 h 3425125"/>
              <a:gd name="connsiteX61" fmla="*/ 6524787 w 6586780"/>
              <a:gd name="connsiteY61" fmla="*/ 464949 h 3425125"/>
              <a:gd name="connsiteX62" fmla="*/ 6416299 w 6586780"/>
              <a:gd name="connsiteY62" fmla="*/ 356461 h 3425125"/>
              <a:gd name="connsiteX63" fmla="*/ 6152827 w 6586780"/>
              <a:gd name="connsiteY63" fmla="*/ 185980 h 3425125"/>
              <a:gd name="connsiteX64" fmla="*/ 6044339 w 6586780"/>
              <a:gd name="connsiteY64" fmla="*/ 139485 h 3425125"/>
              <a:gd name="connsiteX65" fmla="*/ 5858360 w 6586780"/>
              <a:gd name="connsiteY65" fmla="*/ 92990 h 3425125"/>
              <a:gd name="connsiteX66" fmla="*/ 5765370 w 6586780"/>
              <a:gd name="connsiteY66" fmla="*/ 77492 h 3425125"/>
              <a:gd name="connsiteX67" fmla="*/ 5532895 w 6586780"/>
              <a:gd name="connsiteY67" fmla="*/ 61993 h 3425125"/>
              <a:gd name="connsiteX68" fmla="*/ 5160936 w 6586780"/>
              <a:gd name="connsiteY68" fmla="*/ 77492 h 3425125"/>
              <a:gd name="connsiteX69" fmla="*/ 4912963 w 6586780"/>
              <a:gd name="connsiteY69" fmla="*/ 108488 h 3425125"/>
              <a:gd name="connsiteX70" fmla="*/ 4757980 w 6586780"/>
              <a:gd name="connsiteY70" fmla="*/ 139485 h 3425125"/>
              <a:gd name="connsiteX71" fmla="*/ 4494509 w 6586780"/>
              <a:gd name="connsiteY71" fmla="*/ 154983 h 3425125"/>
              <a:gd name="connsiteX72" fmla="*/ 3812583 w 6586780"/>
              <a:gd name="connsiteY72" fmla="*/ 139485 h 3425125"/>
              <a:gd name="connsiteX73" fmla="*/ 3673099 w 6586780"/>
              <a:gd name="connsiteY73" fmla="*/ 108488 h 3425125"/>
              <a:gd name="connsiteX74" fmla="*/ 3533614 w 6586780"/>
              <a:gd name="connsiteY74" fmla="*/ 92990 h 3425125"/>
              <a:gd name="connsiteX75" fmla="*/ 2882685 w 6586780"/>
              <a:gd name="connsiteY75" fmla="*/ 108488 h 3425125"/>
              <a:gd name="connsiteX76" fmla="*/ 2743200 w 6586780"/>
              <a:gd name="connsiteY76" fmla="*/ 139485 h 3425125"/>
              <a:gd name="connsiteX77" fmla="*/ 2588217 w 6586780"/>
              <a:gd name="connsiteY77" fmla="*/ 154983 h 3425125"/>
              <a:gd name="connsiteX78" fmla="*/ 2231756 w 6586780"/>
              <a:gd name="connsiteY78" fmla="*/ 123987 h 3425125"/>
              <a:gd name="connsiteX79" fmla="*/ 1921790 w 6586780"/>
              <a:gd name="connsiteY79" fmla="*/ 30997 h 3425125"/>
              <a:gd name="connsiteX80" fmla="*/ 1549831 w 6586780"/>
              <a:gd name="connsiteY80" fmla="*/ 0 h 3425125"/>
              <a:gd name="connsiteX81" fmla="*/ 542441 w 6586780"/>
              <a:gd name="connsiteY81" fmla="*/ 30997 h 3425125"/>
              <a:gd name="connsiteX82" fmla="*/ 402956 w 6586780"/>
              <a:gd name="connsiteY82" fmla="*/ 154983 h 3425125"/>
              <a:gd name="connsiteX83" fmla="*/ 356461 w 6586780"/>
              <a:gd name="connsiteY83" fmla="*/ 170481 h 3425125"/>
              <a:gd name="connsiteX84" fmla="*/ 294468 w 6586780"/>
              <a:gd name="connsiteY84" fmla="*/ 201478 h 3425125"/>
              <a:gd name="connsiteX85" fmla="*/ 263472 w 6586780"/>
              <a:gd name="connsiteY85" fmla="*/ 309966 h 3425125"/>
              <a:gd name="connsiteX86" fmla="*/ 0 w 6586780"/>
              <a:gd name="connsiteY86" fmla="*/ 278970 h 342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6586780" h="3425125">
                <a:moveTo>
                  <a:pt x="0" y="278970"/>
                </a:moveTo>
                <a:lnTo>
                  <a:pt x="0" y="278970"/>
                </a:lnTo>
                <a:cubicBezTo>
                  <a:pt x="5166" y="335797"/>
                  <a:pt x="7957" y="392890"/>
                  <a:pt x="15499" y="449451"/>
                </a:cubicBezTo>
                <a:cubicBezTo>
                  <a:pt x="18314" y="470564"/>
                  <a:pt x="20429" y="492950"/>
                  <a:pt x="30997" y="511444"/>
                </a:cubicBezTo>
                <a:cubicBezTo>
                  <a:pt x="49355" y="543571"/>
                  <a:pt x="94360" y="569185"/>
                  <a:pt x="123987" y="588936"/>
                </a:cubicBezTo>
                <a:cubicBezTo>
                  <a:pt x="193308" y="692919"/>
                  <a:pt x="111647" y="591042"/>
                  <a:pt x="201478" y="650929"/>
                </a:cubicBezTo>
                <a:cubicBezTo>
                  <a:pt x="219715" y="663087"/>
                  <a:pt x="229736" y="685266"/>
                  <a:pt x="247973" y="697424"/>
                </a:cubicBezTo>
                <a:cubicBezTo>
                  <a:pt x="261907" y="706714"/>
                  <a:pt x="347420" y="725837"/>
                  <a:pt x="356461" y="728420"/>
                </a:cubicBezTo>
                <a:cubicBezTo>
                  <a:pt x="372169" y="732908"/>
                  <a:pt x="387308" y="739225"/>
                  <a:pt x="402956" y="743919"/>
                </a:cubicBezTo>
                <a:cubicBezTo>
                  <a:pt x="438980" y="754726"/>
                  <a:pt x="476099" y="762062"/>
                  <a:pt x="511444" y="774915"/>
                </a:cubicBezTo>
                <a:cubicBezTo>
                  <a:pt x="533157" y="782811"/>
                  <a:pt x="550417" y="803961"/>
                  <a:pt x="573438" y="805912"/>
                </a:cubicBezTo>
                <a:cubicBezTo>
                  <a:pt x="856979" y="829941"/>
                  <a:pt x="1141709" y="836909"/>
                  <a:pt x="1425844" y="852407"/>
                </a:cubicBezTo>
                <a:lnTo>
                  <a:pt x="1487838" y="945397"/>
                </a:lnTo>
                <a:cubicBezTo>
                  <a:pt x="1498170" y="960895"/>
                  <a:pt x="1510504" y="975232"/>
                  <a:pt x="1518834" y="991892"/>
                </a:cubicBezTo>
                <a:cubicBezTo>
                  <a:pt x="1534332" y="1022888"/>
                  <a:pt x="1552000" y="1052892"/>
                  <a:pt x="1565329" y="1084881"/>
                </a:cubicBezTo>
                <a:cubicBezTo>
                  <a:pt x="1577896" y="1115041"/>
                  <a:pt x="1575915" y="1152357"/>
                  <a:pt x="1596326" y="1177871"/>
                </a:cubicBezTo>
                <a:cubicBezTo>
                  <a:pt x="1674455" y="1275533"/>
                  <a:pt x="1631856" y="1235515"/>
                  <a:pt x="1720312" y="1301858"/>
                </a:cubicBezTo>
                <a:cubicBezTo>
                  <a:pt x="1725478" y="1317356"/>
                  <a:pt x="1719496" y="1347516"/>
                  <a:pt x="1735811" y="1348353"/>
                </a:cubicBezTo>
                <a:cubicBezTo>
                  <a:pt x="1931933" y="1358410"/>
                  <a:pt x="2128600" y="1342422"/>
                  <a:pt x="2324746" y="1332854"/>
                </a:cubicBezTo>
                <a:cubicBezTo>
                  <a:pt x="2341063" y="1332058"/>
                  <a:pt x="2355222" y="1320560"/>
                  <a:pt x="2371241" y="1317356"/>
                </a:cubicBezTo>
                <a:cubicBezTo>
                  <a:pt x="2407061" y="1310192"/>
                  <a:pt x="2443566" y="1307024"/>
                  <a:pt x="2479729" y="1301858"/>
                </a:cubicBezTo>
                <a:cubicBezTo>
                  <a:pt x="2546888" y="1307024"/>
                  <a:pt x="2614311" y="1309486"/>
                  <a:pt x="2681207" y="1317356"/>
                </a:cubicBezTo>
                <a:cubicBezTo>
                  <a:pt x="2722397" y="1322202"/>
                  <a:pt x="2751104" y="1337327"/>
                  <a:pt x="2789695" y="1348353"/>
                </a:cubicBezTo>
                <a:cubicBezTo>
                  <a:pt x="2810176" y="1354205"/>
                  <a:pt x="2831024" y="1358685"/>
                  <a:pt x="2851688" y="1363851"/>
                </a:cubicBezTo>
                <a:cubicBezTo>
                  <a:pt x="2872353" y="1389681"/>
                  <a:pt x="2891553" y="1416754"/>
                  <a:pt x="2913682" y="1441342"/>
                </a:cubicBezTo>
                <a:cubicBezTo>
                  <a:pt x="2938119" y="1468494"/>
                  <a:pt x="2972379" y="1487510"/>
                  <a:pt x="2991173" y="1518834"/>
                </a:cubicBezTo>
                <a:cubicBezTo>
                  <a:pt x="3004726" y="1541422"/>
                  <a:pt x="2997423" y="1571660"/>
                  <a:pt x="3006672" y="1596325"/>
                </a:cubicBezTo>
                <a:cubicBezTo>
                  <a:pt x="3013212" y="1613766"/>
                  <a:pt x="3027336" y="1627322"/>
                  <a:pt x="3037668" y="1642820"/>
                </a:cubicBezTo>
                <a:cubicBezTo>
                  <a:pt x="3043644" y="1666724"/>
                  <a:pt x="3068665" y="1762636"/>
                  <a:pt x="3068665" y="1782305"/>
                </a:cubicBezTo>
                <a:cubicBezTo>
                  <a:pt x="3068665" y="1875438"/>
                  <a:pt x="3058332" y="1968285"/>
                  <a:pt x="3053166" y="2061275"/>
                </a:cubicBezTo>
                <a:cubicBezTo>
                  <a:pt x="3058332" y="2335078"/>
                  <a:pt x="3059062" y="2609001"/>
                  <a:pt x="3068665" y="2882685"/>
                </a:cubicBezTo>
                <a:cubicBezTo>
                  <a:pt x="3069412" y="2903972"/>
                  <a:pt x="3077899" y="2924320"/>
                  <a:pt x="3084163" y="2944678"/>
                </a:cubicBezTo>
                <a:cubicBezTo>
                  <a:pt x="3098576" y="2991521"/>
                  <a:pt x="3105442" y="3042137"/>
                  <a:pt x="3130658" y="3084163"/>
                </a:cubicBezTo>
                <a:cubicBezTo>
                  <a:pt x="3146156" y="3109993"/>
                  <a:pt x="3163682" y="3134711"/>
                  <a:pt x="3177153" y="3161654"/>
                </a:cubicBezTo>
                <a:cubicBezTo>
                  <a:pt x="3184459" y="3176266"/>
                  <a:pt x="3181099" y="3196597"/>
                  <a:pt x="3192651" y="3208149"/>
                </a:cubicBezTo>
                <a:cubicBezTo>
                  <a:pt x="3208988" y="3224486"/>
                  <a:pt x="3233980" y="3228814"/>
                  <a:pt x="3254644" y="3239146"/>
                </a:cubicBezTo>
                <a:cubicBezTo>
                  <a:pt x="3270142" y="3264976"/>
                  <a:pt x="3276372" y="3299491"/>
                  <a:pt x="3301139" y="3316637"/>
                </a:cubicBezTo>
                <a:cubicBezTo>
                  <a:pt x="3352698" y="3352332"/>
                  <a:pt x="3462105" y="3384802"/>
                  <a:pt x="3533614" y="3394129"/>
                </a:cubicBezTo>
                <a:cubicBezTo>
                  <a:pt x="3626390" y="3406230"/>
                  <a:pt x="3812583" y="3425125"/>
                  <a:pt x="3812583" y="3425125"/>
                </a:cubicBezTo>
                <a:cubicBezTo>
                  <a:pt x="3946902" y="3419959"/>
                  <a:pt x="4081746" y="3422574"/>
                  <a:pt x="4215539" y="3409627"/>
                </a:cubicBezTo>
                <a:cubicBezTo>
                  <a:pt x="4243230" y="3406947"/>
                  <a:pt x="4266638" y="3387429"/>
                  <a:pt x="4293031" y="3378631"/>
                </a:cubicBezTo>
                <a:cubicBezTo>
                  <a:pt x="4439974" y="3329650"/>
                  <a:pt x="4482420" y="3329454"/>
                  <a:pt x="4633994" y="3270142"/>
                </a:cubicBezTo>
                <a:cubicBezTo>
                  <a:pt x="4692124" y="3247395"/>
                  <a:pt x="4746700" y="3216286"/>
                  <a:pt x="4804475" y="3192651"/>
                </a:cubicBezTo>
                <a:cubicBezTo>
                  <a:pt x="4860441" y="3169756"/>
                  <a:pt x="4917039" y="3148033"/>
                  <a:pt x="4974956" y="3130658"/>
                </a:cubicBezTo>
                <a:cubicBezTo>
                  <a:pt x="5267918" y="3042769"/>
                  <a:pt x="4997076" y="3137306"/>
                  <a:pt x="5191933" y="3084163"/>
                </a:cubicBezTo>
                <a:cubicBezTo>
                  <a:pt x="5223455" y="3075566"/>
                  <a:pt x="5253086" y="3060513"/>
                  <a:pt x="5284922" y="3053166"/>
                </a:cubicBezTo>
                <a:cubicBezTo>
                  <a:pt x="5320517" y="3044952"/>
                  <a:pt x="5357470" y="3044203"/>
                  <a:pt x="5393411" y="3037668"/>
                </a:cubicBezTo>
                <a:cubicBezTo>
                  <a:pt x="5414368" y="3033858"/>
                  <a:pt x="5434611" y="3026791"/>
                  <a:pt x="5455404" y="3022170"/>
                </a:cubicBezTo>
                <a:cubicBezTo>
                  <a:pt x="5481119" y="3016456"/>
                  <a:pt x="5507065" y="3011837"/>
                  <a:pt x="5532895" y="3006671"/>
                </a:cubicBezTo>
                <a:cubicBezTo>
                  <a:pt x="5553559" y="2980841"/>
                  <a:pt x="5576059" y="2956377"/>
                  <a:pt x="5594888" y="2929180"/>
                </a:cubicBezTo>
                <a:cubicBezTo>
                  <a:pt x="5649753" y="2849931"/>
                  <a:pt x="5679734" y="2796076"/>
                  <a:pt x="5718875" y="2712203"/>
                </a:cubicBezTo>
                <a:cubicBezTo>
                  <a:pt x="5760023" y="2624029"/>
                  <a:pt x="5800531" y="2512748"/>
                  <a:pt x="5858360" y="2433234"/>
                </a:cubicBezTo>
                <a:cubicBezTo>
                  <a:pt x="5910105" y="2362085"/>
                  <a:pt x="5976476" y="2302449"/>
                  <a:pt x="6028841" y="2231756"/>
                </a:cubicBezTo>
                <a:cubicBezTo>
                  <a:pt x="6080019" y="2162665"/>
                  <a:pt x="6119225" y="2085362"/>
                  <a:pt x="6168326" y="2014780"/>
                </a:cubicBezTo>
                <a:cubicBezTo>
                  <a:pt x="6255652" y="1889250"/>
                  <a:pt x="6307140" y="1855320"/>
                  <a:pt x="6385302" y="1720312"/>
                </a:cubicBezTo>
                <a:cubicBezTo>
                  <a:pt x="6410795" y="1676279"/>
                  <a:pt x="6425514" y="1626809"/>
                  <a:pt x="6447295" y="1580827"/>
                </a:cubicBezTo>
                <a:cubicBezTo>
                  <a:pt x="6472021" y="1528628"/>
                  <a:pt x="6498956" y="1477505"/>
                  <a:pt x="6524787" y="1425844"/>
                </a:cubicBezTo>
                <a:cubicBezTo>
                  <a:pt x="6535119" y="1379349"/>
                  <a:pt x="6548718" y="1333461"/>
                  <a:pt x="6555783" y="1286359"/>
                </a:cubicBezTo>
                <a:cubicBezTo>
                  <a:pt x="6564248" y="1229929"/>
                  <a:pt x="6565308" y="1172626"/>
                  <a:pt x="6571282" y="1115878"/>
                </a:cubicBezTo>
                <a:cubicBezTo>
                  <a:pt x="6575642" y="1074457"/>
                  <a:pt x="6581614" y="1033221"/>
                  <a:pt x="6586780" y="991892"/>
                </a:cubicBezTo>
                <a:cubicBezTo>
                  <a:pt x="6576448" y="842075"/>
                  <a:pt x="6573329" y="691585"/>
                  <a:pt x="6555783" y="542441"/>
                </a:cubicBezTo>
                <a:cubicBezTo>
                  <a:pt x="6552532" y="514811"/>
                  <a:pt x="6541479" y="487205"/>
                  <a:pt x="6524787" y="464949"/>
                </a:cubicBezTo>
                <a:cubicBezTo>
                  <a:pt x="6494102" y="424036"/>
                  <a:pt x="6454946" y="389955"/>
                  <a:pt x="6416299" y="356461"/>
                </a:cubicBezTo>
                <a:cubicBezTo>
                  <a:pt x="6339035" y="289499"/>
                  <a:pt x="6246597" y="228602"/>
                  <a:pt x="6152827" y="185980"/>
                </a:cubicBezTo>
                <a:cubicBezTo>
                  <a:pt x="6117010" y="169700"/>
                  <a:pt x="6081391" y="152718"/>
                  <a:pt x="6044339" y="139485"/>
                </a:cubicBezTo>
                <a:cubicBezTo>
                  <a:pt x="5981972" y="117211"/>
                  <a:pt x="5922688" y="104686"/>
                  <a:pt x="5858360" y="92990"/>
                </a:cubicBezTo>
                <a:cubicBezTo>
                  <a:pt x="5827443" y="87369"/>
                  <a:pt x="5796653" y="80471"/>
                  <a:pt x="5765370" y="77492"/>
                </a:cubicBezTo>
                <a:cubicBezTo>
                  <a:pt x="5688056" y="70129"/>
                  <a:pt x="5610387" y="67159"/>
                  <a:pt x="5532895" y="61993"/>
                </a:cubicBezTo>
                <a:lnTo>
                  <a:pt x="5160936" y="77492"/>
                </a:lnTo>
                <a:cubicBezTo>
                  <a:pt x="5119284" y="80016"/>
                  <a:pt x="4963017" y="99655"/>
                  <a:pt x="4912963" y="108488"/>
                </a:cubicBezTo>
                <a:cubicBezTo>
                  <a:pt x="4861081" y="117644"/>
                  <a:pt x="4810342" y="133667"/>
                  <a:pt x="4757980" y="139485"/>
                </a:cubicBezTo>
                <a:cubicBezTo>
                  <a:pt x="4670543" y="149200"/>
                  <a:pt x="4582333" y="149817"/>
                  <a:pt x="4494509" y="154983"/>
                </a:cubicBezTo>
                <a:lnTo>
                  <a:pt x="3812583" y="139485"/>
                </a:lnTo>
                <a:cubicBezTo>
                  <a:pt x="3760637" y="137365"/>
                  <a:pt x="3723102" y="116181"/>
                  <a:pt x="3673099" y="108488"/>
                </a:cubicBezTo>
                <a:cubicBezTo>
                  <a:pt x="3626862" y="101375"/>
                  <a:pt x="3580109" y="98156"/>
                  <a:pt x="3533614" y="92990"/>
                </a:cubicBezTo>
                <a:cubicBezTo>
                  <a:pt x="3316638" y="98156"/>
                  <a:pt x="3099348" y="95743"/>
                  <a:pt x="2882685" y="108488"/>
                </a:cubicBezTo>
                <a:cubicBezTo>
                  <a:pt x="2835138" y="111285"/>
                  <a:pt x="2790246" y="132057"/>
                  <a:pt x="2743200" y="139485"/>
                </a:cubicBezTo>
                <a:cubicBezTo>
                  <a:pt x="2691917" y="147582"/>
                  <a:pt x="2639878" y="149817"/>
                  <a:pt x="2588217" y="154983"/>
                </a:cubicBezTo>
                <a:cubicBezTo>
                  <a:pt x="2469397" y="144651"/>
                  <a:pt x="2349013" y="145802"/>
                  <a:pt x="2231756" y="123987"/>
                </a:cubicBezTo>
                <a:cubicBezTo>
                  <a:pt x="2125704" y="104257"/>
                  <a:pt x="2029344" y="39271"/>
                  <a:pt x="1921790" y="30997"/>
                </a:cubicBezTo>
                <a:cubicBezTo>
                  <a:pt x="1663419" y="11121"/>
                  <a:pt x="1787393" y="21596"/>
                  <a:pt x="1549831" y="0"/>
                </a:cubicBezTo>
                <a:cubicBezTo>
                  <a:pt x="1214034" y="10332"/>
                  <a:pt x="877203" y="2707"/>
                  <a:pt x="542441" y="30997"/>
                </a:cubicBezTo>
                <a:cubicBezTo>
                  <a:pt x="450661" y="38753"/>
                  <a:pt x="456062" y="110729"/>
                  <a:pt x="402956" y="154983"/>
                </a:cubicBezTo>
                <a:cubicBezTo>
                  <a:pt x="390406" y="165441"/>
                  <a:pt x="371477" y="164046"/>
                  <a:pt x="356461" y="170481"/>
                </a:cubicBezTo>
                <a:cubicBezTo>
                  <a:pt x="335226" y="179582"/>
                  <a:pt x="315132" y="191146"/>
                  <a:pt x="294468" y="201478"/>
                </a:cubicBezTo>
                <a:cubicBezTo>
                  <a:pt x="256541" y="277333"/>
                  <a:pt x="263472" y="240368"/>
                  <a:pt x="263472" y="309966"/>
                </a:cubicBezTo>
                <a:lnTo>
                  <a:pt x="0" y="27897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614BFD-D8A1-B3DA-114A-D1E5B3D12259}"/>
              </a:ext>
            </a:extLst>
          </p:cNvPr>
          <p:cNvSpPr/>
          <p:nvPr/>
        </p:nvSpPr>
        <p:spPr>
          <a:xfrm>
            <a:off x="1856765" y="2468203"/>
            <a:ext cx="4807506" cy="2103797"/>
          </a:xfrm>
          <a:custGeom>
            <a:avLst/>
            <a:gdLst>
              <a:gd name="connsiteX0" fmla="*/ 34028 w 4668021"/>
              <a:gd name="connsiteY0" fmla="*/ 182007 h 1902319"/>
              <a:gd name="connsiteX1" fmla="*/ 34028 w 4668021"/>
              <a:gd name="connsiteY1" fmla="*/ 182007 h 1902319"/>
              <a:gd name="connsiteX2" fmla="*/ 3032 w 4668021"/>
              <a:gd name="connsiteY2" fmla="*/ 832936 h 1902319"/>
              <a:gd name="connsiteX3" fmla="*/ 18530 w 4668021"/>
              <a:gd name="connsiteY3" fmla="*/ 1762834 h 1902319"/>
              <a:gd name="connsiteX4" fmla="*/ 49527 w 4668021"/>
              <a:gd name="connsiteY4" fmla="*/ 1824828 h 1902319"/>
              <a:gd name="connsiteX5" fmla="*/ 220008 w 4668021"/>
              <a:gd name="connsiteY5" fmla="*/ 1902319 h 1902319"/>
              <a:gd name="connsiteX6" fmla="*/ 1661350 w 4668021"/>
              <a:gd name="connsiteY6" fmla="*/ 1871322 h 1902319"/>
              <a:gd name="connsiteX7" fmla="*/ 1847330 w 4668021"/>
              <a:gd name="connsiteY7" fmla="*/ 1840326 h 1902319"/>
              <a:gd name="connsiteX8" fmla="*/ 1909323 w 4668021"/>
              <a:gd name="connsiteY8" fmla="*/ 1824828 h 1902319"/>
              <a:gd name="connsiteX9" fmla="*/ 2203791 w 4668021"/>
              <a:gd name="connsiteY9" fmla="*/ 1793831 h 1902319"/>
              <a:gd name="connsiteX10" fmla="*/ 3629635 w 4668021"/>
              <a:gd name="connsiteY10" fmla="*/ 1778333 h 1902319"/>
              <a:gd name="connsiteX11" fmla="*/ 3893106 w 4668021"/>
              <a:gd name="connsiteY11" fmla="*/ 1762834 h 1902319"/>
              <a:gd name="connsiteX12" fmla="*/ 3970598 w 4668021"/>
              <a:gd name="connsiteY12" fmla="*/ 1747336 h 1902319"/>
              <a:gd name="connsiteX13" fmla="*/ 4094584 w 4668021"/>
              <a:gd name="connsiteY13" fmla="*/ 1731838 h 1902319"/>
              <a:gd name="connsiteX14" fmla="*/ 4203072 w 4668021"/>
              <a:gd name="connsiteY14" fmla="*/ 1700841 h 1902319"/>
              <a:gd name="connsiteX15" fmla="*/ 4575032 w 4668021"/>
              <a:gd name="connsiteY15" fmla="*/ 1685343 h 1902319"/>
              <a:gd name="connsiteX16" fmla="*/ 4652523 w 4668021"/>
              <a:gd name="connsiteY16" fmla="*/ 1576855 h 1902319"/>
              <a:gd name="connsiteX17" fmla="*/ 4668021 w 4668021"/>
              <a:gd name="connsiteY17" fmla="*/ 1530360 h 1902319"/>
              <a:gd name="connsiteX18" fmla="*/ 4590530 w 4668021"/>
              <a:gd name="connsiteY18" fmla="*/ 1437370 h 1902319"/>
              <a:gd name="connsiteX19" fmla="*/ 4528537 w 4668021"/>
              <a:gd name="connsiteY19" fmla="*/ 1421872 h 1902319"/>
              <a:gd name="connsiteX20" fmla="*/ 4466543 w 4668021"/>
              <a:gd name="connsiteY20" fmla="*/ 1375377 h 1902319"/>
              <a:gd name="connsiteX21" fmla="*/ 4327059 w 4668021"/>
              <a:gd name="connsiteY21" fmla="*/ 1251390 h 1902319"/>
              <a:gd name="connsiteX22" fmla="*/ 4218571 w 4668021"/>
              <a:gd name="connsiteY22" fmla="*/ 1220394 h 1902319"/>
              <a:gd name="connsiteX23" fmla="*/ 3784618 w 4668021"/>
              <a:gd name="connsiteY23" fmla="*/ 1235892 h 1902319"/>
              <a:gd name="connsiteX24" fmla="*/ 3598638 w 4668021"/>
              <a:gd name="connsiteY24" fmla="*/ 1266889 h 1902319"/>
              <a:gd name="connsiteX25" fmla="*/ 3381662 w 4668021"/>
              <a:gd name="connsiteY25" fmla="*/ 1251390 h 1902319"/>
              <a:gd name="connsiteX26" fmla="*/ 3195682 w 4668021"/>
              <a:gd name="connsiteY26" fmla="*/ 1049912 h 1902319"/>
              <a:gd name="connsiteX27" fmla="*/ 3071696 w 4668021"/>
              <a:gd name="connsiteY27" fmla="*/ 925926 h 1902319"/>
              <a:gd name="connsiteX28" fmla="*/ 3025201 w 4668021"/>
              <a:gd name="connsiteY28" fmla="*/ 848434 h 1902319"/>
              <a:gd name="connsiteX29" fmla="*/ 2947710 w 4668021"/>
              <a:gd name="connsiteY29" fmla="*/ 739946 h 1902319"/>
              <a:gd name="connsiteX30" fmla="*/ 2885716 w 4668021"/>
              <a:gd name="connsiteY30" fmla="*/ 724448 h 1902319"/>
              <a:gd name="connsiteX31" fmla="*/ 2746232 w 4668021"/>
              <a:gd name="connsiteY31" fmla="*/ 708950 h 1902319"/>
              <a:gd name="connsiteX32" fmla="*/ 2606747 w 4668021"/>
              <a:gd name="connsiteY32" fmla="*/ 677953 h 1902319"/>
              <a:gd name="connsiteX33" fmla="*/ 2203791 w 4668021"/>
              <a:gd name="connsiteY33" fmla="*/ 631458 h 1902319"/>
              <a:gd name="connsiteX34" fmla="*/ 1800835 w 4668021"/>
              <a:gd name="connsiteY34" fmla="*/ 646956 h 1902319"/>
              <a:gd name="connsiteX35" fmla="*/ 1614855 w 4668021"/>
              <a:gd name="connsiteY35" fmla="*/ 631458 h 1902319"/>
              <a:gd name="connsiteX36" fmla="*/ 1521866 w 4668021"/>
              <a:gd name="connsiteY36" fmla="*/ 507472 h 1902319"/>
              <a:gd name="connsiteX37" fmla="*/ 1490869 w 4668021"/>
              <a:gd name="connsiteY37" fmla="*/ 460977 h 1902319"/>
              <a:gd name="connsiteX38" fmla="*/ 1459872 w 4668021"/>
              <a:gd name="connsiteY38" fmla="*/ 383485 h 1902319"/>
              <a:gd name="connsiteX39" fmla="*/ 1444374 w 4668021"/>
              <a:gd name="connsiteY39" fmla="*/ 336990 h 1902319"/>
              <a:gd name="connsiteX40" fmla="*/ 1413377 w 4668021"/>
              <a:gd name="connsiteY40" fmla="*/ 290495 h 1902319"/>
              <a:gd name="connsiteX41" fmla="*/ 1366882 w 4668021"/>
              <a:gd name="connsiteY41" fmla="*/ 228502 h 1902319"/>
              <a:gd name="connsiteX42" fmla="*/ 1289391 w 4668021"/>
              <a:gd name="connsiteY42" fmla="*/ 213004 h 1902319"/>
              <a:gd name="connsiteX43" fmla="*/ 1211899 w 4668021"/>
              <a:gd name="connsiteY43" fmla="*/ 135512 h 1902319"/>
              <a:gd name="connsiteX44" fmla="*/ 1103411 w 4668021"/>
              <a:gd name="connsiteY44" fmla="*/ 58021 h 1902319"/>
              <a:gd name="connsiteX45" fmla="*/ 1025920 w 4668021"/>
              <a:gd name="connsiteY45" fmla="*/ 42522 h 1902319"/>
              <a:gd name="connsiteX46" fmla="*/ 607466 w 4668021"/>
              <a:gd name="connsiteY46" fmla="*/ 27024 h 1902319"/>
              <a:gd name="connsiteX47" fmla="*/ 204510 w 4668021"/>
              <a:gd name="connsiteY47" fmla="*/ 58021 h 1902319"/>
              <a:gd name="connsiteX48" fmla="*/ 142516 w 4668021"/>
              <a:gd name="connsiteY48" fmla="*/ 120014 h 1902319"/>
              <a:gd name="connsiteX49" fmla="*/ 80523 w 4668021"/>
              <a:gd name="connsiteY49" fmla="*/ 151011 h 1902319"/>
              <a:gd name="connsiteX50" fmla="*/ 34028 w 4668021"/>
              <a:gd name="connsiteY50" fmla="*/ 213004 h 1902319"/>
              <a:gd name="connsiteX51" fmla="*/ 3032 w 4668021"/>
              <a:gd name="connsiteY51" fmla="*/ 259499 h 1902319"/>
              <a:gd name="connsiteX52" fmla="*/ 49527 w 4668021"/>
              <a:gd name="connsiteY52" fmla="*/ 213004 h 1902319"/>
              <a:gd name="connsiteX53" fmla="*/ 34028 w 4668021"/>
              <a:gd name="connsiteY53" fmla="*/ 182007 h 190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668021" h="1902319">
                <a:moveTo>
                  <a:pt x="34028" y="182007"/>
                </a:moveTo>
                <a:lnTo>
                  <a:pt x="34028" y="182007"/>
                </a:lnTo>
                <a:cubicBezTo>
                  <a:pt x="15040" y="428859"/>
                  <a:pt x="3032" y="547822"/>
                  <a:pt x="3032" y="832936"/>
                </a:cubicBezTo>
                <a:cubicBezTo>
                  <a:pt x="3032" y="1142945"/>
                  <a:pt x="4014" y="1453165"/>
                  <a:pt x="18530" y="1762834"/>
                </a:cubicBezTo>
                <a:cubicBezTo>
                  <a:pt x="19612" y="1785912"/>
                  <a:pt x="31486" y="1810395"/>
                  <a:pt x="49527" y="1824828"/>
                </a:cubicBezTo>
                <a:cubicBezTo>
                  <a:pt x="99027" y="1864428"/>
                  <a:pt x="161178" y="1882709"/>
                  <a:pt x="220008" y="1902319"/>
                </a:cubicBezTo>
                <a:lnTo>
                  <a:pt x="1661350" y="1871322"/>
                </a:lnTo>
                <a:cubicBezTo>
                  <a:pt x="1701159" y="1869663"/>
                  <a:pt x="1802348" y="1850322"/>
                  <a:pt x="1847330" y="1840326"/>
                </a:cubicBezTo>
                <a:cubicBezTo>
                  <a:pt x="1868123" y="1835705"/>
                  <a:pt x="1888270" y="1828067"/>
                  <a:pt x="1909323" y="1824828"/>
                </a:cubicBezTo>
                <a:cubicBezTo>
                  <a:pt x="1930836" y="1821518"/>
                  <a:pt x="2190455" y="1794092"/>
                  <a:pt x="2203791" y="1793831"/>
                </a:cubicBezTo>
                <a:lnTo>
                  <a:pt x="3629635" y="1778333"/>
                </a:lnTo>
                <a:cubicBezTo>
                  <a:pt x="3717459" y="1773167"/>
                  <a:pt x="3805492" y="1770799"/>
                  <a:pt x="3893106" y="1762834"/>
                </a:cubicBezTo>
                <a:cubicBezTo>
                  <a:pt x="3919340" y="1760449"/>
                  <a:pt x="3944562" y="1751341"/>
                  <a:pt x="3970598" y="1747336"/>
                </a:cubicBezTo>
                <a:cubicBezTo>
                  <a:pt x="4011764" y="1741003"/>
                  <a:pt x="4053255" y="1737004"/>
                  <a:pt x="4094584" y="1731838"/>
                </a:cubicBezTo>
                <a:cubicBezTo>
                  <a:pt x="4120583" y="1723171"/>
                  <a:pt x="4178300" y="1702610"/>
                  <a:pt x="4203072" y="1700841"/>
                </a:cubicBezTo>
                <a:cubicBezTo>
                  <a:pt x="4326851" y="1692000"/>
                  <a:pt x="4451045" y="1690509"/>
                  <a:pt x="4575032" y="1685343"/>
                </a:cubicBezTo>
                <a:cubicBezTo>
                  <a:pt x="4585566" y="1671298"/>
                  <a:pt x="4641190" y="1599521"/>
                  <a:pt x="4652523" y="1576855"/>
                </a:cubicBezTo>
                <a:cubicBezTo>
                  <a:pt x="4659829" y="1562243"/>
                  <a:pt x="4662855" y="1545858"/>
                  <a:pt x="4668021" y="1530360"/>
                </a:cubicBezTo>
                <a:cubicBezTo>
                  <a:pt x="4648269" y="1500732"/>
                  <a:pt x="4622659" y="1455729"/>
                  <a:pt x="4590530" y="1437370"/>
                </a:cubicBezTo>
                <a:cubicBezTo>
                  <a:pt x="4572036" y="1426802"/>
                  <a:pt x="4549201" y="1427038"/>
                  <a:pt x="4528537" y="1421872"/>
                </a:cubicBezTo>
                <a:cubicBezTo>
                  <a:pt x="4507872" y="1406374"/>
                  <a:pt x="4485983" y="1392387"/>
                  <a:pt x="4466543" y="1375377"/>
                </a:cubicBezTo>
                <a:cubicBezTo>
                  <a:pt x="4423593" y="1337796"/>
                  <a:pt x="4379339" y="1277530"/>
                  <a:pt x="4327059" y="1251390"/>
                </a:cubicBezTo>
                <a:cubicBezTo>
                  <a:pt x="4293420" y="1234571"/>
                  <a:pt x="4254734" y="1230726"/>
                  <a:pt x="4218571" y="1220394"/>
                </a:cubicBezTo>
                <a:cubicBezTo>
                  <a:pt x="4073920" y="1225560"/>
                  <a:pt x="3928956" y="1225067"/>
                  <a:pt x="3784618" y="1235892"/>
                </a:cubicBezTo>
                <a:cubicBezTo>
                  <a:pt x="3721946" y="1240592"/>
                  <a:pt x="3598638" y="1266889"/>
                  <a:pt x="3598638" y="1266889"/>
                </a:cubicBezTo>
                <a:cubicBezTo>
                  <a:pt x="3526313" y="1261723"/>
                  <a:pt x="3451784" y="1269843"/>
                  <a:pt x="3381662" y="1251390"/>
                </a:cubicBezTo>
                <a:cubicBezTo>
                  <a:pt x="3320099" y="1235189"/>
                  <a:pt x="3214215" y="1068445"/>
                  <a:pt x="3195682" y="1049912"/>
                </a:cubicBezTo>
                <a:cubicBezTo>
                  <a:pt x="3154353" y="1008583"/>
                  <a:pt x="3101767" y="976044"/>
                  <a:pt x="3071696" y="925926"/>
                </a:cubicBezTo>
                <a:cubicBezTo>
                  <a:pt x="3056198" y="900095"/>
                  <a:pt x="3039830" y="874767"/>
                  <a:pt x="3025201" y="848434"/>
                </a:cubicBezTo>
                <a:cubicBezTo>
                  <a:pt x="3000866" y="804631"/>
                  <a:pt x="2994922" y="766924"/>
                  <a:pt x="2947710" y="739946"/>
                </a:cubicBezTo>
                <a:cubicBezTo>
                  <a:pt x="2929216" y="729378"/>
                  <a:pt x="2906769" y="727687"/>
                  <a:pt x="2885716" y="724448"/>
                </a:cubicBezTo>
                <a:cubicBezTo>
                  <a:pt x="2839479" y="717335"/>
                  <a:pt x="2792727" y="714116"/>
                  <a:pt x="2746232" y="708950"/>
                </a:cubicBezTo>
                <a:cubicBezTo>
                  <a:pt x="2699737" y="698618"/>
                  <a:pt x="2653672" y="686114"/>
                  <a:pt x="2606747" y="677953"/>
                </a:cubicBezTo>
                <a:cubicBezTo>
                  <a:pt x="2423690" y="646117"/>
                  <a:pt x="2381261" y="646247"/>
                  <a:pt x="2203791" y="631458"/>
                </a:cubicBezTo>
                <a:cubicBezTo>
                  <a:pt x="2069472" y="636624"/>
                  <a:pt x="1935253" y="646956"/>
                  <a:pt x="1800835" y="646956"/>
                </a:cubicBezTo>
                <a:cubicBezTo>
                  <a:pt x="1738627" y="646956"/>
                  <a:pt x="1670496" y="659278"/>
                  <a:pt x="1614855" y="631458"/>
                </a:cubicBezTo>
                <a:cubicBezTo>
                  <a:pt x="1568648" y="608355"/>
                  <a:pt x="1550522" y="550456"/>
                  <a:pt x="1521866" y="507472"/>
                </a:cubicBezTo>
                <a:cubicBezTo>
                  <a:pt x="1511534" y="491974"/>
                  <a:pt x="1499199" y="477637"/>
                  <a:pt x="1490869" y="460977"/>
                </a:cubicBezTo>
                <a:cubicBezTo>
                  <a:pt x="1478427" y="436094"/>
                  <a:pt x="1469640" y="409534"/>
                  <a:pt x="1459872" y="383485"/>
                </a:cubicBezTo>
                <a:cubicBezTo>
                  <a:pt x="1454136" y="368189"/>
                  <a:pt x="1451680" y="351602"/>
                  <a:pt x="1444374" y="336990"/>
                </a:cubicBezTo>
                <a:cubicBezTo>
                  <a:pt x="1436044" y="320330"/>
                  <a:pt x="1424204" y="305652"/>
                  <a:pt x="1413377" y="290495"/>
                </a:cubicBezTo>
                <a:cubicBezTo>
                  <a:pt x="1398363" y="269476"/>
                  <a:pt x="1388786" y="242192"/>
                  <a:pt x="1366882" y="228502"/>
                </a:cubicBezTo>
                <a:cubicBezTo>
                  <a:pt x="1344544" y="214541"/>
                  <a:pt x="1315221" y="218170"/>
                  <a:pt x="1289391" y="213004"/>
                </a:cubicBezTo>
                <a:cubicBezTo>
                  <a:pt x="1263560" y="187173"/>
                  <a:pt x="1239962" y="158898"/>
                  <a:pt x="1211899" y="135512"/>
                </a:cubicBezTo>
                <a:cubicBezTo>
                  <a:pt x="1177759" y="107062"/>
                  <a:pt x="1143160" y="77895"/>
                  <a:pt x="1103411" y="58021"/>
                </a:cubicBezTo>
                <a:cubicBezTo>
                  <a:pt x="1079850" y="46240"/>
                  <a:pt x="1052211" y="44165"/>
                  <a:pt x="1025920" y="42522"/>
                </a:cubicBezTo>
                <a:cubicBezTo>
                  <a:pt x="886612" y="33815"/>
                  <a:pt x="746951" y="32190"/>
                  <a:pt x="607466" y="27024"/>
                </a:cubicBezTo>
                <a:cubicBezTo>
                  <a:pt x="451396" y="-11992"/>
                  <a:pt x="473926" y="-14514"/>
                  <a:pt x="204510" y="58021"/>
                </a:cubicBezTo>
                <a:cubicBezTo>
                  <a:pt x="176291" y="65618"/>
                  <a:pt x="165895" y="102480"/>
                  <a:pt x="142516" y="120014"/>
                </a:cubicBezTo>
                <a:cubicBezTo>
                  <a:pt x="124033" y="133876"/>
                  <a:pt x="101187" y="140679"/>
                  <a:pt x="80523" y="151011"/>
                </a:cubicBezTo>
                <a:cubicBezTo>
                  <a:pt x="65025" y="171675"/>
                  <a:pt x="49042" y="191985"/>
                  <a:pt x="34028" y="213004"/>
                </a:cubicBezTo>
                <a:cubicBezTo>
                  <a:pt x="23202" y="228161"/>
                  <a:pt x="-10139" y="272670"/>
                  <a:pt x="3032" y="259499"/>
                </a:cubicBezTo>
                <a:cubicBezTo>
                  <a:pt x="18530" y="244001"/>
                  <a:pt x="36376" y="230538"/>
                  <a:pt x="49527" y="213004"/>
                </a:cubicBezTo>
                <a:cubicBezTo>
                  <a:pt x="52627" y="208871"/>
                  <a:pt x="36611" y="187173"/>
                  <a:pt x="34028" y="182007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2E66966-ED61-8E85-C91D-BE985363CCA3}"/>
              </a:ext>
            </a:extLst>
          </p:cNvPr>
          <p:cNvSpPr/>
          <p:nvPr/>
        </p:nvSpPr>
        <p:spPr>
          <a:xfrm>
            <a:off x="1890793" y="4432515"/>
            <a:ext cx="4823319" cy="1549831"/>
          </a:xfrm>
          <a:custGeom>
            <a:avLst/>
            <a:gdLst>
              <a:gd name="connsiteX0" fmla="*/ 0 w 4823319"/>
              <a:gd name="connsiteY0" fmla="*/ 77491 h 1472339"/>
              <a:gd name="connsiteX1" fmla="*/ 0 w 4823319"/>
              <a:gd name="connsiteY1" fmla="*/ 77491 h 1472339"/>
              <a:gd name="connsiteX2" fmla="*/ 15499 w 4823319"/>
              <a:gd name="connsiteY2" fmla="*/ 743918 h 1472339"/>
              <a:gd name="connsiteX3" fmla="*/ 61993 w 4823319"/>
              <a:gd name="connsiteY3" fmla="*/ 883403 h 1472339"/>
              <a:gd name="connsiteX4" fmla="*/ 92990 w 4823319"/>
              <a:gd name="connsiteY4" fmla="*/ 1022888 h 1472339"/>
              <a:gd name="connsiteX5" fmla="*/ 123987 w 4823319"/>
              <a:gd name="connsiteY5" fmla="*/ 1100379 h 1472339"/>
              <a:gd name="connsiteX6" fmla="*/ 154983 w 4823319"/>
              <a:gd name="connsiteY6" fmla="*/ 1208868 h 1472339"/>
              <a:gd name="connsiteX7" fmla="*/ 185980 w 4823319"/>
              <a:gd name="connsiteY7" fmla="*/ 1255362 h 1472339"/>
              <a:gd name="connsiteX8" fmla="*/ 247973 w 4823319"/>
              <a:gd name="connsiteY8" fmla="*/ 1286359 h 1472339"/>
              <a:gd name="connsiteX9" fmla="*/ 387458 w 4823319"/>
              <a:gd name="connsiteY9" fmla="*/ 1317356 h 1472339"/>
              <a:gd name="connsiteX10" fmla="*/ 991892 w 4823319"/>
              <a:gd name="connsiteY10" fmla="*/ 1286359 h 1472339"/>
              <a:gd name="connsiteX11" fmla="*/ 1301858 w 4823319"/>
              <a:gd name="connsiteY11" fmla="*/ 1255362 h 1472339"/>
              <a:gd name="connsiteX12" fmla="*/ 1565329 w 4823319"/>
              <a:gd name="connsiteY12" fmla="*/ 1270861 h 1472339"/>
              <a:gd name="connsiteX13" fmla="*/ 1689315 w 4823319"/>
              <a:gd name="connsiteY13" fmla="*/ 1301857 h 1472339"/>
              <a:gd name="connsiteX14" fmla="*/ 1859797 w 4823319"/>
              <a:gd name="connsiteY14" fmla="*/ 1332854 h 1472339"/>
              <a:gd name="connsiteX15" fmla="*/ 2231756 w 4823319"/>
              <a:gd name="connsiteY15" fmla="*/ 1456840 h 1472339"/>
              <a:gd name="connsiteX16" fmla="*/ 2340244 w 4823319"/>
              <a:gd name="connsiteY16" fmla="*/ 1472339 h 1472339"/>
              <a:gd name="connsiteX17" fmla="*/ 3068665 w 4823319"/>
              <a:gd name="connsiteY17" fmla="*/ 1456840 h 1472339"/>
              <a:gd name="connsiteX18" fmla="*/ 3177153 w 4823319"/>
              <a:gd name="connsiteY18" fmla="*/ 1441342 h 1472339"/>
              <a:gd name="connsiteX19" fmla="*/ 3332136 w 4823319"/>
              <a:gd name="connsiteY19" fmla="*/ 1394847 h 1472339"/>
              <a:gd name="connsiteX20" fmla="*/ 3409627 w 4823319"/>
              <a:gd name="connsiteY20" fmla="*/ 1379349 h 1472339"/>
              <a:gd name="connsiteX21" fmla="*/ 3549112 w 4823319"/>
              <a:gd name="connsiteY21" fmla="*/ 1332854 h 1472339"/>
              <a:gd name="connsiteX22" fmla="*/ 3673099 w 4823319"/>
              <a:gd name="connsiteY22" fmla="*/ 1301857 h 1472339"/>
              <a:gd name="connsiteX23" fmla="*/ 3983065 w 4823319"/>
              <a:gd name="connsiteY23" fmla="*/ 1208868 h 1472339"/>
              <a:gd name="connsiteX24" fmla="*/ 4417017 w 4823319"/>
              <a:gd name="connsiteY24" fmla="*/ 1193369 h 1472339"/>
              <a:gd name="connsiteX25" fmla="*/ 4510007 w 4823319"/>
              <a:gd name="connsiteY25" fmla="*/ 1177871 h 1472339"/>
              <a:gd name="connsiteX26" fmla="*/ 4572000 w 4823319"/>
              <a:gd name="connsiteY26" fmla="*/ 1100379 h 1472339"/>
              <a:gd name="connsiteX27" fmla="*/ 4664990 w 4823319"/>
              <a:gd name="connsiteY27" fmla="*/ 898901 h 1472339"/>
              <a:gd name="connsiteX28" fmla="*/ 4726983 w 4823319"/>
              <a:gd name="connsiteY28" fmla="*/ 821410 h 1472339"/>
              <a:gd name="connsiteX29" fmla="*/ 4757980 w 4823319"/>
              <a:gd name="connsiteY29" fmla="*/ 619932 h 1472339"/>
              <a:gd name="connsiteX30" fmla="*/ 4804475 w 4823319"/>
              <a:gd name="connsiteY30" fmla="*/ 495946 h 1472339"/>
              <a:gd name="connsiteX31" fmla="*/ 4804475 w 4823319"/>
              <a:gd name="connsiteY31" fmla="*/ 278969 h 1472339"/>
              <a:gd name="connsiteX32" fmla="*/ 4757980 w 4823319"/>
              <a:gd name="connsiteY32" fmla="*/ 232474 h 1472339"/>
              <a:gd name="connsiteX33" fmla="*/ 4711485 w 4823319"/>
              <a:gd name="connsiteY33" fmla="*/ 139485 h 1472339"/>
              <a:gd name="connsiteX34" fmla="*/ 4664990 w 4823319"/>
              <a:gd name="connsiteY34" fmla="*/ 46495 h 1472339"/>
              <a:gd name="connsiteX35" fmla="*/ 4602997 w 4823319"/>
              <a:gd name="connsiteY35" fmla="*/ 30996 h 1472339"/>
              <a:gd name="connsiteX36" fmla="*/ 4339526 w 4823319"/>
              <a:gd name="connsiteY36" fmla="*/ 0 h 1472339"/>
              <a:gd name="connsiteX37" fmla="*/ 3967566 w 4823319"/>
              <a:gd name="connsiteY37" fmla="*/ 15498 h 1472339"/>
              <a:gd name="connsiteX38" fmla="*/ 3843580 w 4823319"/>
              <a:gd name="connsiteY38" fmla="*/ 46495 h 1472339"/>
              <a:gd name="connsiteX39" fmla="*/ 3766088 w 4823319"/>
              <a:gd name="connsiteY39" fmla="*/ 61993 h 1472339"/>
              <a:gd name="connsiteX40" fmla="*/ 3704095 w 4823319"/>
              <a:gd name="connsiteY40" fmla="*/ 77491 h 1472339"/>
              <a:gd name="connsiteX41" fmla="*/ 3471621 w 4823319"/>
              <a:gd name="connsiteY41" fmla="*/ 108488 h 1472339"/>
              <a:gd name="connsiteX42" fmla="*/ 3394129 w 4823319"/>
              <a:gd name="connsiteY42" fmla="*/ 123986 h 1472339"/>
              <a:gd name="connsiteX43" fmla="*/ 3161654 w 4823319"/>
              <a:gd name="connsiteY43" fmla="*/ 139485 h 1472339"/>
              <a:gd name="connsiteX44" fmla="*/ 2681207 w 4823319"/>
              <a:gd name="connsiteY44" fmla="*/ 123986 h 1472339"/>
              <a:gd name="connsiteX45" fmla="*/ 2541722 w 4823319"/>
              <a:gd name="connsiteY45" fmla="*/ 77491 h 1472339"/>
              <a:gd name="connsiteX46" fmla="*/ 2464231 w 4823319"/>
              <a:gd name="connsiteY46" fmla="*/ 61993 h 1472339"/>
              <a:gd name="connsiteX47" fmla="*/ 2417736 w 4823319"/>
              <a:gd name="connsiteY47" fmla="*/ 46495 h 1472339"/>
              <a:gd name="connsiteX48" fmla="*/ 2355743 w 4823319"/>
              <a:gd name="connsiteY48" fmla="*/ 30996 h 1472339"/>
              <a:gd name="connsiteX49" fmla="*/ 1890793 w 4823319"/>
              <a:gd name="connsiteY49" fmla="*/ 46495 h 1472339"/>
              <a:gd name="connsiteX50" fmla="*/ 1720312 w 4823319"/>
              <a:gd name="connsiteY50" fmla="*/ 92990 h 1472339"/>
              <a:gd name="connsiteX51" fmla="*/ 1534332 w 4823319"/>
              <a:gd name="connsiteY51" fmla="*/ 123986 h 1472339"/>
              <a:gd name="connsiteX52" fmla="*/ 1472339 w 4823319"/>
              <a:gd name="connsiteY52" fmla="*/ 139485 h 1472339"/>
              <a:gd name="connsiteX53" fmla="*/ 1177871 w 4823319"/>
              <a:gd name="connsiteY53" fmla="*/ 170481 h 1472339"/>
              <a:gd name="connsiteX54" fmla="*/ 821410 w 4823319"/>
              <a:gd name="connsiteY54" fmla="*/ 123986 h 1472339"/>
              <a:gd name="connsiteX55" fmla="*/ 666427 w 4823319"/>
              <a:gd name="connsiteY55" fmla="*/ 15498 h 1472339"/>
              <a:gd name="connsiteX56" fmla="*/ 464949 w 4823319"/>
              <a:gd name="connsiteY56" fmla="*/ 46495 h 1472339"/>
              <a:gd name="connsiteX57" fmla="*/ 201478 w 4823319"/>
              <a:gd name="connsiteY57" fmla="*/ 123986 h 1472339"/>
              <a:gd name="connsiteX58" fmla="*/ 185980 w 4823319"/>
              <a:gd name="connsiteY58" fmla="*/ 201478 h 1472339"/>
              <a:gd name="connsiteX59" fmla="*/ 0 w 4823319"/>
              <a:gd name="connsiteY59" fmla="*/ 77491 h 147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823319" h="1472339">
                <a:moveTo>
                  <a:pt x="0" y="77491"/>
                </a:moveTo>
                <a:lnTo>
                  <a:pt x="0" y="77491"/>
                </a:lnTo>
                <a:cubicBezTo>
                  <a:pt x="5166" y="299633"/>
                  <a:pt x="6052" y="521917"/>
                  <a:pt x="15499" y="743918"/>
                </a:cubicBezTo>
                <a:cubicBezTo>
                  <a:pt x="17465" y="790129"/>
                  <a:pt x="49572" y="841999"/>
                  <a:pt x="61993" y="883403"/>
                </a:cubicBezTo>
                <a:cubicBezTo>
                  <a:pt x="98830" y="1006194"/>
                  <a:pt x="57227" y="915600"/>
                  <a:pt x="92990" y="1022888"/>
                </a:cubicBezTo>
                <a:cubicBezTo>
                  <a:pt x="101788" y="1049281"/>
                  <a:pt x="115189" y="1073986"/>
                  <a:pt x="123987" y="1100379"/>
                </a:cubicBezTo>
                <a:cubicBezTo>
                  <a:pt x="133918" y="1130172"/>
                  <a:pt x="140058" y="1179018"/>
                  <a:pt x="154983" y="1208868"/>
                </a:cubicBezTo>
                <a:cubicBezTo>
                  <a:pt x="163313" y="1225528"/>
                  <a:pt x="171671" y="1243438"/>
                  <a:pt x="185980" y="1255362"/>
                </a:cubicBezTo>
                <a:cubicBezTo>
                  <a:pt x="203729" y="1270152"/>
                  <a:pt x="226341" y="1278247"/>
                  <a:pt x="247973" y="1286359"/>
                </a:cubicBezTo>
                <a:cubicBezTo>
                  <a:pt x="272982" y="1295737"/>
                  <a:pt x="366423" y="1313149"/>
                  <a:pt x="387458" y="1317356"/>
                </a:cubicBezTo>
                <a:cubicBezTo>
                  <a:pt x="1169094" y="1292141"/>
                  <a:pt x="641440" y="1323907"/>
                  <a:pt x="991892" y="1286359"/>
                </a:cubicBezTo>
                <a:lnTo>
                  <a:pt x="1301858" y="1255362"/>
                </a:lnTo>
                <a:cubicBezTo>
                  <a:pt x="1389682" y="1260528"/>
                  <a:pt x="1477980" y="1260379"/>
                  <a:pt x="1565329" y="1270861"/>
                </a:cubicBezTo>
                <a:cubicBezTo>
                  <a:pt x="1607626" y="1275937"/>
                  <a:pt x="1647628" y="1293081"/>
                  <a:pt x="1689315" y="1301857"/>
                </a:cubicBezTo>
                <a:cubicBezTo>
                  <a:pt x="1745835" y="1313756"/>
                  <a:pt x="1802970" y="1322522"/>
                  <a:pt x="1859797" y="1332854"/>
                </a:cubicBezTo>
                <a:cubicBezTo>
                  <a:pt x="1983893" y="1386038"/>
                  <a:pt x="2090001" y="1436588"/>
                  <a:pt x="2231756" y="1456840"/>
                </a:cubicBezTo>
                <a:lnTo>
                  <a:pt x="2340244" y="1472339"/>
                </a:lnTo>
                <a:lnTo>
                  <a:pt x="3068665" y="1456840"/>
                </a:lnTo>
                <a:cubicBezTo>
                  <a:pt x="3105170" y="1455488"/>
                  <a:pt x="3141594" y="1449709"/>
                  <a:pt x="3177153" y="1441342"/>
                </a:cubicBezTo>
                <a:cubicBezTo>
                  <a:pt x="3229655" y="1428989"/>
                  <a:pt x="3280021" y="1408744"/>
                  <a:pt x="3332136" y="1394847"/>
                </a:cubicBezTo>
                <a:cubicBezTo>
                  <a:pt x="3357588" y="1388060"/>
                  <a:pt x="3384299" y="1386586"/>
                  <a:pt x="3409627" y="1379349"/>
                </a:cubicBezTo>
                <a:cubicBezTo>
                  <a:pt x="3456751" y="1365885"/>
                  <a:pt x="3502093" y="1346683"/>
                  <a:pt x="3549112" y="1332854"/>
                </a:cubicBezTo>
                <a:cubicBezTo>
                  <a:pt x="3589982" y="1320833"/>
                  <a:pt x="3632295" y="1314098"/>
                  <a:pt x="3673099" y="1301857"/>
                </a:cubicBezTo>
                <a:cubicBezTo>
                  <a:pt x="3713231" y="1289817"/>
                  <a:pt x="3917111" y="1214364"/>
                  <a:pt x="3983065" y="1208868"/>
                </a:cubicBezTo>
                <a:cubicBezTo>
                  <a:pt x="4127308" y="1196848"/>
                  <a:pt x="4272366" y="1198535"/>
                  <a:pt x="4417017" y="1193369"/>
                </a:cubicBezTo>
                <a:cubicBezTo>
                  <a:pt x="4448014" y="1188203"/>
                  <a:pt x="4483061" y="1194039"/>
                  <a:pt x="4510007" y="1177871"/>
                </a:cubicBezTo>
                <a:cubicBezTo>
                  <a:pt x="4538372" y="1160852"/>
                  <a:pt x="4553651" y="1127903"/>
                  <a:pt x="4572000" y="1100379"/>
                </a:cubicBezTo>
                <a:cubicBezTo>
                  <a:pt x="4788615" y="775454"/>
                  <a:pt x="4512242" y="1178938"/>
                  <a:pt x="4664990" y="898901"/>
                </a:cubicBezTo>
                <a:cubicBezTo>
                  <a:pt x="4680830" y="869861"/>
                  <a:pt x="4706319" y="847240"/>
                  <a:pt x="4726983" y="821410"/>
                </a:cubicBezTo>
                <a:cubicBezTo>
                  <a:pt x="4766018" y="665277"/>
                  <a:pt x="4713358" y="887668"/>
                  <a:pt x="4757980" y="619932"/>
                </a:cubicBezTo>
                <a:cubicBezTo>
                  <a:pt x="4761451" y="599103"/>
                  <a:pt x="4802872" y="499952"/>
                  <a:pt x="4804475" y="495946"/>
                </a:cubicBezTo>
                <a:cubicBezTo>
                  <a:pt x="4821374" y="411451"/>
                  <a:pt x="4836687" y="375606"/>
                  <a:pt x="4804475" y="278969"/>
                </a:cubicBezTo>
                <a:cubicBezTo>
                  <a:pt x="4797544" y="258176"/>
                  <a:pt x="4773478" y="247972"/>
                  <a:pt x="4757980" y="232474"/>
                </a:cubicBezTo>
                <a:cubicBezTo>
                  <a:pt x="4719025" y="115607"/>
                  <a:pt x="4771573" y="259660"/>
                  <a:pt x="4711485" y="139485"/>
                </a:cubicBezTo>
                <a:cubicBezTo>
                  <a:pt x="4696012" y="108540"/>
                  <a:pt x="4698304" y="68705"/>
                  <a:pt x="4664990" y="46495"/>
                </a:cubicBezTo>
                <a:cubicBezTo>
                  <a:pt x="4647267" y="34680"/>
                  <a:pt x="4624008" y="34498"/>
                  <a:pt x="4602997" y="30996"/>
                </a:cubicBezTo>
                <a:cubicBezTo>
                  <a:pt x="4560402" y="23897"/>
                  <a:pt x="4376851" y="4147"/>
                  <a:pt x="4339526" y="0"/>
                </a:cubicBezTo>
                <a:cubicBezTo>
                  <a:pt x="4215539" y="5166"/>
                  <a:pt x="4091118" y="3915"/>
                  <a:pt x="3967566" y="15498"/>
                </a:cubicBezTo>
                <a:cubicBezTo>
                  <a:pt x="3925151" y="19474"/>
                  <a:pt x="3885090" y="36916"/>
                  <a:pt x="3843580" y="46495"/>
                </a:cubicBezTo>
                <a:cubicBezTo>
                  <a:pt x="3817912" y="52418"/>
                  <a:pt x="3791803" y="56279"/>
                  <a:pt x="3766088" y="61993"/>
                </a:cubicBezTo>
                <a:cubicBezTo>
                  <a:pt x="3745295" y="66614"/>
                  <a:pt x="3725052" y="73681"/>
                  <a:pt x="3704095" y="77491"/>
                </a:cubicBezTo>
                <a:cubicBezTo>
                  <a:pt x="3617958" y="93152"/>
                  <a:pt x="3559359" y="94990"/>
                  <a:pt x="3471621" y="108488"/>
                </a:cubicBezTo>
                <a:cubicBezTo>
                  <a:pt x="3445585" y="112493"/>
                  <a:pt x="3420340" y="121365"/>
                  <a:pt x="3394129" y="123986"/>
                </a:cubicBezTo>
                <a:cubicBezTo>
                  <a:pt x="3316851" y="131714"/>
                  <a:pt x="3239146" y="134319"/>
                  <a:pt x="3161654" y="139485"/>
                </a:cubicBezTo>
                <a:cubicBezTo>
                  <a:pt x="3001505" y="134319"/>
                  <a:pt x="2840644" y="139930"/>
                  <a:pt x="2681207" y="123986"/>
                </a:cubicBezTo>
                <a:cubicBezTo>
                  <a:pt x="2632440" y="119109"/>
                  <a:pt x="2588846" y="90955"/>
                  <a:pt x="2541722" y="77491"/>
                </a:cubicBezTo>
                <a:cubicBezTo>
                  <a:pt x="2516394" y="70254"/>
                  <a:pt x="2489786" y="68382"/>
                  <a:pt x="2464231" y="61993"/>
                </a:cubicBezTo>
                <a:cubicBezTo>
                  <a:pt x="2448382" y="58031"/>
                  <a:pt x="2433444" y="50983"/>
                  <a:pt x="2417736" y="46495"/>
                </a:cubicBezTo>
                <a:cubicBezTo>
                  <a:pt x="2397255" y="40643"/>
                  <a:pt x="2376407" y="36162"/>
                  <a:pt x="2355743" y="30996"/>
                </a:cubicBezTo>
                <a:cubicBezTo>
                  <a:pt x="2200760" y="36162"/>
                  <a:pt x="2045610" y="37648"/>
                  <a:pt x="1890793" y="46495"/>
                </a:cubicBezTo>
                <a:cubicBezTo>
                  <a:pt x="1812023" y="50996"/>
                  <a:pt x="1800139" y="75251"/>
                  <a:pt x="1720312" y="92990"/>
                </a:cubicBezTo>
                <a:cubicBezTo>
                  <a:pt x="1658960" y="106624"/>
                  <a:pt x="1596104" y="112404"/>
                  <a:pt x="1534332" y="123986"/>
                </a:cubicBezTo>
                <a:cubicBezTo>
                  <a:pt x="1513396" y="127911"/>
                  <a:pt x="1493296" y="135675"/>
                  <a:pt x="1472339" y="139485"/>
                </a:cubicBezTo>
                <a:cubicBezTo>
                  <a:pt x="1369555" y="158173"/>
                  <a:pt x="1285669" y="161498"/>
                  <a:pt x="1177871" y="170481"/>
                </a:cubicBezTo>
                <a:cubicBezTo>
                  <a:pt x="1014694" y="161893"/>
                  <a:pt x="935035" y="197031"/>
                  <a:pt x="821410" y="123986"/>
                </a:cubicBezTo>
                <a:cubicBezTo>
                  <a:pt x="768365" y="89886"/>
                  <a:pt x="666427" y="15498"/>
                  <a:pt x="666427" y="15498"/>
                </a:cubicBezTo>
                <a:cubicBezTo>
                  <a:pt x="636038" y="19297"/>
                  <a:pt x="507554" y="32293"/>
                  <a:pt x="464949" y="46495"/>
                </a:cubicBezTo>
                <a:cubicBezTo>
                  <a:pt x="209938" y="131499"/>
                  <a:pt x="408451" y="94419"/>
                  <a:pt x="201478" y="123986"/>
                </a:cubicBezTo>
                <a:cubicBezTo>
                  <a:pt x="182713" y="180283"/>
                  <a:pt x="185980" y="154144"/>
                  <a:pt x="185980" y="201478"/>
                </a:cubicBezTo>
                <a:lnTo>
                  <a:pt x="0" y="774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32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?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5B0FA0-DC18-BD76-3C38-BE5ED94C96DA}"/>
              </a:ext>
            </a:extLst>
          </p:cNvPr>
          <p:cNvSpPr txBox="1"/>
          <p:nvPr/>
        </p:nvSpPr>
        <p:spPr>
          <a:xfrm>
            <a:off x="4609231" y="4620423"/>
            <a:ext cx="945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4C2DCA21-A61E-BDC7-9040-59E9FA97C11B}"/>
              </a:ext>
            </a:extLst>
          </p:cNvPr>
          <p:cNvSpPr/>
          <p:nvPr/>
        </p:nvSpPr>
        <p:spPr>
          <a:xfrm>
            <a:off x="10215057" y="3497363"/>
            <a:ext cx="1689315" cy="600165"/>
          </a:xfrm>
          <a:prstGeom prst="leftArrow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7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E33AA75-2410-0DAB-0A04-F15B269C0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32198"/>
              </p:ext>
            </p:extLst>
          </p:nvPr>
        </p:nvGraphicFramePr>
        <p:xfrm>
          <a:off x="657224" y="1428751"/>
          <a:ext cx="10315574" cy="517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98">
                  <a:extLst>
                    <a:ext uri="{9D8B030D-6E8A-4147-A177-3AD203B41FA5}">
                      <a16:colId xmlns:a16="http://schemas.microsoft.com/office/drawing/2014/main" val="4036505262"/>
                    </a:ext>
                  </a:extLst>
                </a:gridCol>
                <a:gridCol w="776762">
                  <a:extLst>
                    <a:ext uri="{9D8B030D-6E8A-4147-A177-3AD203B41FA5}">
                      <a16:colId xmlns:a16="http://schemas.microsoft.com/office/drawing/2014/main" val="2591465275"/>
                    </a:ext>
                  </a:extLst>
                </a:gridCol>
                <a:gridCol w="730157">
                  <a:extLst>
                    <a:ext uri="{9D8B030D-6E8A-4147-A177-3AD203B41FA5}">
                      <a16:colId xmlns:a16="http://schemas.microsoft.com/office/drawing/2014/main" val="3468326682"/>
                    </a:ext>
                  </a:extLst>
                </a:gridCol>
                <a:gridCol w="1040861">
                  <a:extLst>
                    <a:ext uri="{9D8B030D-6E8A-4147-A177-3AD203B41FA5}">
                      <a16:colId xmlns:a16="http://schemas.microsoft.com/office/drawing/2014/main" val="2869210235"/>
                    </a:ext>
                  </a:extLst>
                </a:gridCol>
                <a:gridCol w="1087468">
                  <a:extLst>
                    <a:ext uri="{9D8B030D-6E8A-4147-A177-3AD203B41FA5}">
                      <a16:colId xmlns:a16="http://schemas.microsoft.com/office/drawing/2014/main" val="3830039933"/>
                    </a:ext>
                  </a:extLst>
                </a:gridCol>
                <a:gridCol w="963184">
                  <a:extLst>
                    <a:ext uri="{9D8B030D-6E8A-4147-A177-3AD203B41FA5}">
                      <a16:colId xmlns:a16="http://schemas.microsoft.com/office/drawing/2014/main" val="169669763"/>
                    </a:ext>
                  </a:extLst>
                </a:gridCol>
                <a:gridCol w="978721">
                  <a:extLst>
                    <a:ext uri="{9D8B030D-6E8A-4147-A177-3AD203B41FA5}">
                      <a16:colId xmlns:a16="http://schemas.microsoft.com/office/drawing/2014/main" val="1479443308"/>
                    </a:ext>
                  </a:extLst>
                </a:gridCol>
                <a:gridCol w="1242819">
                  <a:extLst>
                    <a:ext uri="{9D8B030D-6E8A-4147-A177-3AD203B41FA5}">
                      <a16:colId xmlns:a16="http://schemas.microsoft.com/office/drawing/2014/main" val="3834753652"/>
                    </a:ext>
                  </a:extLst>
                </a:gridCol>
                <a:gridCol w="1941904">
                  <a:extLst>
                    <a:ext uri="{9D8B030D-6E8A-4147-A177-3AD203B41FA5}">
                      <a16:colId xmlns:a16="http://schemas.microsoft.com/office/drawing/2014/main" val="410891038"/>
                    </a:ext>
                  </a:extLst>
                </a:gridCol>
              </a:tblGrid>
              <a:tr h="427785"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Zvanje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402615"/>
                  </a:ext>
                </a:extLst>
              </a:tr>
              <a:tr h="4277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054504"/>
                  </a:ext>
                </a:extLst>
              </a:tr>
              <a:tr h="629527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Savetnik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904556"/>
                  </a:ext>
                </a:extLst>
              </a:tr>
              <a:tr h="629527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VNS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884505"/>
                  </a:ext>
                </a:extLst>
              </a:tr>
              <a:tr h="629527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1150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5286"/>
                  </a:ext>
                </a:extLst>
              </a:tr>
              <a:tr h="770013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 saradnik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742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35185"/>
                  </a:ext>
                </a:extLst>
              </a:tr>
              <a:tr h="770013"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 pripravnik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1160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48914"/>
                  </a:ext>
                </a:extLst>
              </a:tr>
              <a:tr h="725972">
                <a:tc gridSpan="7">
                  <a:txBody>
                    <a:bodyPr/>
                    <a:lstStyle/>
                    <a:p>
                      <a:pPr algn="r"/>
                      <a:r>
                        <a:rPr lang="en-GB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</a:t>
                      </a:r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</a:t>
                      </a:r>
                      <a:r>
                        <a:rPr lang="en-GB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nika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5199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7345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67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48A9D29-B78B-CD2B-3024-8AD9D4CE4348}"/>
              </a:ext>
            </a:extLst>
          </p:cNvPr>
          <p:cNvSpPr txBox="1"/>
          <p:nvPr/>
        </p:nvSpPr>
        <p:spPr>
          <a:xfrm>
            <a:off x="526943" y="286722"/>
            <a:ext cx="10541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Broj  ljudi po zvanjima i kategorijama (podaci iz 2021. – Sindikat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podaci iz 2023. - Enauka)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CED7B34-B4D7-776F-C2A4-4CFC6AF2C333}"/>
              </a:ext>
            </a:extLst>
          </p:cNvPr>
          <p:cNvSpPr/>
          <p:nvPr/>
        </p:nvSpPr>
        <p:spPr>
          <a:xfrm>
            <a:off x="2237765" y="2314576"/>
            <a:ext cx="2315185" cy="1895474"/>
          </a:xfrm>
          <a:custGeom>
            <a:avLst/>
            <a:gdLst>
              <a:gd name="connsiteX0" fmla="*/ 34028 w 4668021"/>
              <a:gd name="connsiteY0" fmla="*/ 182007 h 1902319"/>
              <a:gd name="connsiteX1" fmla="*/ 34028 w 4668021"/>
              <a:gd name="connsiteY1" fmla="*/ 182007 h 1902319"/>
              <a:gd name="connsiteX2" fmla="*/ 3032 w 4668021"/>
              <a:gd name="connsiteY2" fmla="*/ 832936 h 1902319"/>
              <a:gd name="connsiteX3" fmla="*/ 18530 w 4668021"/>
              <a:gd name="connsiteY3" fmla="*/ 1762834 h 1902319"/>
              <a:gd name="connsiteX4" fmla="*/ 49527 w 4668021"/>
              <a:gd name="connsiteY4" fmla="*/ 1824828 h 1902319"/>
              <a:gd name="connsiteX5" fmla="*/ 220008 w 4668021"/>
              <a:gd name="connsiteY5" fmla="*/ 1902319 h 1902319"/>
              <a:gd name="connsiteX6" fmla="*/ 1661350 w 4668021"/>
              <a:gd name="connsiteY6" fmla="*/ 1871322 h 1902319"/>
              <a:gd name="connsiteX7" fmla="*/ 1847330 w 4668021"/>
              <a:gd name="connsiteY7" fmla="*/ 1840326 h 1902319"/>
              <a:gd name="connsiteX8" fmla="*/ 1909323 w 4668021"/>
              <a:gd name="connsiteY8" fmla="*/ 1824828 h 1902319"/>
              <a:gd name="connsiteX9" fmla="*/ 2203791 w 4668021"/>
              <a:gd name="connsiteY9" fmla="*/ 1793831 h 1902319"/>
              <a:gd name="connsiteX10" fmla="*/ 3629635 w 4668021"/>
              <a:gd name="connsiteY10" fmla="*/ 1778333 h 1902319"/>
              <a:gd name="connsiteX11" fmla="*/ 3893106 w 4668021"/>
              <a:gd name="connsiteY11" fmla="*/ 1762834 h 1902319"/>
              <a:gd name="connsiteX12" fmla="*/ 3970598 w 4668021"/>
              <a:gd name="connsiteY12" fmla="*/ 1747336 h 1902319"/>
              <a:gd name="connsiteX13" fmla="*/ 4094584 w 4668021"/>
              <a:gd name="connsiteY13" fmla="*/ 1731838 h 1902319"/>
              <a:gd name="connsiteX14" fmla="*/ 4203072 w 4668021"/>
              <a:gd name="connsiteY14" fmla="*/ 1700841 h 1902319"/>
              <a:gd name="connsiteX15" fmla="*/ 4575032 w 4668021"/>
              <a:gd name="connsiteY15" fmla="*/ 1685343 h 1902319"/>
              <a:gd name="connsiteX16" fmla="*/ 4652523 w 4668021"/>
              <a:gd name="connsiteY16" fmla="*/ 1576855 h 1902319"/>
              <a:gd name="connsiteX17" fmla="*/ 4668021 w 4668021"/>
              <a:gd name="connsiteY17" fmla="*/ 1530360 h 1902319"/>
              <a:gd name="connsiteX18" fmla="*/ 4590530 w 4668021"/>
              <a:gd name="connsiteY18" fmla="*/ 1437370 h 1902319"/>
              <a:gd name="connsiteX19" fmla="*/ 4528537 w 4668021"/>
              <a:gd name="connsiteY19" fmla="*/ 1421872 h 1902319"/>
              <a:gd name="connsiteX20" fmla="*/ 4466543 w 4668021"/>
              <a:gd name="connsiteY20" fmla="*/ 1375377 h 1902319"/>
              <a:gd name="connsiteX21" fmla="*/ 4327059 w 4668021"/>
              <a:gd name="connsiteY21" fmla="*/ 1251390 h 1902319"/>
              <a:gd name="connsiteX22" fmla="*/ 4218571 w 4668021"/>
              <a:gd name="connsiteY22" fmla="*/ 1220394 h 1902319"/>
              <a:gd name="connsiteX23" fmla="*/ 3784618 w 4668021"/>
              <a:gd name="connsiteY23" fmla="*/ 1235892 h 1902319"/>
              <a:gd name="connsiteX24" fmla="*/ 3598638 w 4668021"/>
              <a:gd name="connsiteY24" fmla="*/ 1266889 h 1902319"/>
              <a:gd name="connsiteX25" fmla="*/ 3381662 w 4668021"/>
              <a:gd name="connsiteY25" fmla="*/ 1251390 h 1902319"/>
              <a:gd name="connsiteX26" fmla="*/ 3195682 w 4668021"/>
              <a:gd name="connsiteY26" fmla="*/ 1049912 h 1902319"/>
              <a:gd name="connsiteX27" fmla="*/ 3071696 w 4668021"/>
              <a:gd name="connsiteY27" fmla="*/ 925926 h 1902319"/>
              <a:gd name="connsiteX28" fmla="*/ 3025201 w 4668021"/>
              <a:gd name="connsiteY28" fmla="*/ 848434 h 1902319"/>
              <a:gd name="connsiteX29" fmla="*/ 2947710 w 4668021"/>
              <a:gd name="connsiteY29" fmla="*/ 739946 h 1902319"/>
              <a:gd name="connsiteX30" fmla="*/ 2885716 w 4668021"/>
              <a:gd name="connsiteY30" fmla="*/ 724448 h 1902319"/>
              <a:gd name="connsiteX31" fmla="*/ 2746232 w 4668021"/>
              <a:gd name="connsiteY31" fmla="*/ 708950 h 1902319"/>
              <a:gd name="connsiteX32" fmla="*/ 2606747 w 4668021"/>
              <a:gd name="connsiteY32" fmla="*/ 677953 h 1902319"/>
              <a:gd name="connsiteX33" fmla="*/ 2203791 w 4668021"/>
              <a:gd name="connsiteY33" fmla="*/ 631458 h 1902319"/>
              <a:gd name="connsiteX34" fmla="*/ 1800835 w 4668021"/>
              <a:gd name="connsiteY34" fmla="*/ 646956 h 1902319"/>
              <a:gd name="connsiteX35" fmla="*/ 1614855 w 4668021"/>
              <a:gd name="connsiteY35" fmla="*/ 631458 h 1902319"/>
              <a:gd name="connsiteX36" fmla="*/ 1521866 w 4668021"/>
              <a:gd name="connsiteY36" fmla="*/ 507472 h 1902319"/>
              <a:gd name="connsiteX37" fmla="*/ 1490869 w 4668021"/>
              <a:gd name="connsiteY37" fmla="*/ 460977 h 1902319"/>
              <a:gd name="connsiteX38" fmla="*/ 1459872 w 4668021"/>
              <a:gd name="connsiteY38" fmla="*/ 383485 h 1902319"/>
              <a:gd name="connsiteX39" fmla="*/ 1444374 w 4668021"/>
              <a:gd name="connsiteY39" fmla="*/ 336990 h 1902319"/>
              <a:gd name="connsiteX40" fmla="*/ 1413377 w 4668021"/>
              <a:gd name="connsiteY40" fmla="*/ 290495 h 1902319"/>
              <a:gd name="connsiteX41" fmla="*/ 1366882 w 4668021"/>
              <a:gd name="connsiteY41" fmla="*/ 228502 h 1902319"/>
              <a:gd name="connsiteX42" fmla="*/ 1289391 w 4668021"/>
              <a:gd name="connsiteY42" fmla="*/ 213004 h 1902319"/>
              <a:gd name="connsiteX43" fmla="*/ 1211899 w 4668021"/>
              <a:gd name="connsiteY43" fmla="*/ 135512 h 1902319"/>
              <a:gd name="connsiteX44" fmla="*/ 1103411 w 4668021"/>
              <a:gd name="connsiteY44" fmla="*/ 58021 h 1902319"/>
              <a:gd name="connsiteX45" fmla="*/ 1025920 w 4668021"/>
              <a:gd name="connsiteY45" fmla="*/ 42522 h 1902319"/>
              <a:gd name="connsiteX46" fmla="*/ 607466 w 4668021"/>
              <a:gd name="connsiteY46" fmla="*/ 27024 h 1902319"/>
              <a:gd name="connsiteX47" fmla="*/ 204510 w 4668021"/>
              <a:gd name="connsiteY47" fmla="*/ 58021 h 1902319"/>
              <a:gd name="connsiteX48" fmla="*/ 142516 w 4668021"/>
              <a:gd name="connsiteY48" fmla="*/ 120014 h 1902319"/>
              <a:gd name="connsiteX49" fmla="*/ 80523 w 4668021"/>
              <a:gd name="connsiteY49" fmla="*/ 151011 h 1902319"/>
              <a:gd name="connsiteX50" fmla="*/ 34028 w 4668021"/>
              <a:gd name="connsiteY50" fmla="*/ 213004 h 1902319"/>
              <a:gd name="connsiteX51" fmla="*/ 3032 w 4668021"/>
              <a:gd name="connsiteY51" fmla="*/ 259499 h 1902319"/>
              <a:gd name="connsiteX52" fmla="*/ 49527 w 4668021"/>
              <a:gd name="connsiteY52" fmla="*/ 213004 h 1902319"/>
              <a:gd name="connsiteX53" fmla="*/ 34028 w 4668021"/>
              <a:gd name="connsiteY53" fmla="*/ 182007 h 190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668021" h="1902319">
                <a:moveTo>
                  <a:pt x="34028" y="182007"/>
                </a:moveTo>
                <a:lnTo>
                  <a:pt x="34028" y="182007"/>
                </a:lnTo>
                <a:cubicBezTo>
                  <a:pt x="15040" y="428859"/>
                  <a:pt x="3032" y="547822"/>
                  <a:pt x="3032" y="832936"/>
                </a:cubicBezTo>
                <a:cubicBezTo>
                  <a:pt x="3032" y="1142945"/>
                  <a:pt x="4014" y="1453165"/>
                  <a:pt x="18530" y="1762834"/>
                </a:cubicBezTo>
                <a:cubicBezTo>
                  <a:pt x="19612" y="1785912"/>
                  <a:pt x="31486" y="1810395"/>
                  <a:pt x="49527" y="1824828"/>
                </a:cubicBezTo>
                <a:cubicBezTo>
                  <a:pt x="99027" y="1864428"/>
                  <a:pt x="161178" y="1882709"/>
                  <a:pt x="220008" y="1902319"/>
                </a:cubicBezTo>
                <a:lnTo>
                  <a:pt x="1661350" y="1871322"/>
                </a:lnTo>
                <a:cubicBezTo>
                  <a:pt x="1701159" y="1869663"/>
                  <a:pt x="1802348" y="1850322"/>
                  <a:pt x="1847330" y="1840326"/>
                </a:cubicBezTo>
                <a:cubicBezTo>
                  <a:pt x="1868123" y="1835705"/>
                  <a:pt x="1888270" y="1828067"/>
                  <a:pt x="1909323" y="1824828"/>
                </a:cubicBezTo>
                <a:cubicBezTo>
                  <a:pt x="1930836" y="1821518"/>
                  <a:pt x="2190455" y="1794092"/>
                  <a:pt x="2203791" y="1793831"/>
                </a:cubicBezTo>
                <a:lnTo>
                  <a:pt x="3629635" y="1778333"/>
                </a:lnTo>
                <a:cubicBezTo>
                  <a:pt x="3717459" y="1773167"/>
                  <a:pt x="3805492" y="1770799"/>
                  <a:pt x="3893106" y="1762834"/>
                </a:cubicBezTo>
                <a:cubicBezTo>
                  <a:pt x="3919340" y="1760449"/>
                  <a:pt x="3944562" y="1751341"/>
                  <a:pt x="3970598" y="1747336"/>
                </a:cubicBezTo>
                <a:cubicBezTo>
                  <a:pt x="4011764" y="1741003"/>
                  <a:pt x="4053255" y="1737004"/>
                  <a:pt x="4094584" y="1731838"/>
                </a:cubicBezTo>
                <a:cubicBezTo>
                  <a:pt x="4120583" y="1723171"/>
                  <a:pt x="4178300" y="1702610"/>
                  <a:pt x="4203072" y="1700841"/>
                </a:cubicBezTo>
                <a:cubicBezTo>
                  <a:pt x="4326851" y="1692000"/>
                  <a:pt x="4451045" y="1690509"/>
                  <a:pt x="4575032" y="1685343"/>
                </a:cubicBezTo>
                <a:cubicBezTo>
                  <a:pt x="4585566" y="1671298"/>
                  <a:pt x="4641190" y="1599521"/>
                  <a:pt x="4652523" y="1576855"/>
                </a:cubicBezTo>
                <a:cubicBezTo>
                  <a:pt x="4659829" y="1562243"/>
                  <a:pt x="4662855" y="1545858"/>
                  <a:pt x="4668021" y="1530360"/>
                </a:cubicBezTo>
                <a:cubicBezTo>
                  <a:pt x="4648269" y="1500732"/>
                  <a:pt x="4622659" y="1455729"/>
                  <a:pt x="4590530" y="1437370"/>
                </a:cubicBezTo>
                <a:cubicBezTo>
                  <a:pt x="4572036" y="1426802"/>
                  <a:pt x="4549201" y="1427038"/>
                  <a:pt x="4528537" y="1421872"/>
                </a:cubicBezTo>
                <a:cubicBezTo>
                  <a:pt x="4507872" y="1406374"/>
                  <a:pt x="4485983" y="1392387"/>
                  <a:pt x="4466543" y="1375377"/>
                </a:cubicBezTo>
                <a:cubicBezTo>
                  <a:pt x="4423593" y="1337796"/>
                  <a:pt x="4379339" y="1277530"/>
                  <a:pt x="4327059" y="1251390"/>
                </a:cubicBezTo>
                <a:cubicBezTo>
                  <a:pt x="4293420" y="1234571"/>
                  <a:pt x="4254734" y="1230726"/>
                  <a:pt x="4218571" y="1220394"/>
                </a:cubicBezTo>
                <a:cubicBezTo>
                  <a:pt x="4073920" y="1225560"/>
                  <a:pt x="3928956" y="1225067"/>
                  <a:pt x="3784618" y="1235892"/>
                </a:cubicBezTo>
                <a:cubicBezTo>
                  <a:pt x="3721946" y="1240592"/>
                  <a:pt x="3598638" y="1266889"/>
                  <a:pt x="3598638" y="1266889"/>
                </a:cubicBezTo>
                <a:cubicBezTo>
                  <a:pt x="3526313" y="1261723"/>
                  <a:pt x="3451784" y="1269843"/>
                  <a:pt x="3381662" y="1251390"/>
                </a:cubicBezTo>
                <a:cubicBezTo>
                  <a:pt x="3320099" y="1235189"/>
                  <a:pt x="3214215" y="1068445"/>
                  <a:pt x="3195682" y="1049912"/>
                </a:cubicBezTo>
                <a:cubicBezTo>
                  <a:pt x="3154353" y="1008583"/>
                  <a:pt x="3101767" y="976044"/>
                  <a:pt x="3071696" y="925926"/>
                </a:cubicBezTo>
                <a:cubicBezTo>
                  <a:pt x="3056198" y="900095"/>
                  <a:pt x="3039830" y="874767"/>
                  <a:pt x="3025201" y="848434"/>
                </a:cubicBezTo>
                <a:cubicBezTo>
                  <a:pt x="3000866" y="804631"/>
                  <a:pt x="2994922" y="766924"/>
                  <a:pt x="2947710" y="739946"/>
                </a:cubicBezTo>
                <a:cubicBezTo>
                  <a:pt x="2929216" y="729378"/>
                  <a:pt x="2906769" y="727687"/>
                  <a:pt x="2885716" y="724448"/>
                </a:cubicBezTo>
                <a:cubicBezTo>
                  <a:pt x="2839479" y="717335"/>
                  <a:pt x="2792727" y="714116"/>
                  <a:pt x="2746232" y="708950"/>
                </a:cubicBezTo>
                <a:cubicBezTo>
                  <a:pt x="2699737" y="698618"/>
                  <a:pt x="2653672" y="686114"/>
                  <a:pt x="2606747" y="677953"/>
                </a:cubicBezTo>
                <a:cubicBezTo>
                  <a:pt x="2423690" y="646117"/>
                  <a:pt x="2381261" y="646247"/>
                  <a:pt x="2203791" y="631458"/>
                </a:cubicBezTo>
                <a:cubicBezTo>
                  <a:pt x="2069472" y="636624"/>
                  <a:pt x="1935253" y="646956"/>
                  <a:pt x="1800835" y="646956"/>
                </a:cubicBezTo>
                <a:cubicBezTo>
                  <a:pt x="1738627" y="646956"/>
                  <a:pt x="1670496" y="659278"/>
                  <a:pt x="1614855" y="631458"/>
                </a:cubicBezTo>
                <a:cubicBezTo>
                  <a:pt x="1568648" y="608355"/>
                  <a:pt x="1550522" y="550456"/>
                  <a:pt x="1521866" y="507472"/>
                </a:cubicBezTo>
                <a:cubicBezTo>
                  <a:pt x="1511534" y="491974"/>
                  <a:pt x="1499199" y="477637"/>
                  <a:pt x="1490869" y="460977"/>
                </a:cubicBezTo>
                <a:cubicBezTo>
                  <a:pt x="1478427" y="436094"/>
                  <a:pt x="1469640" y="409534"/>
                  <a:pt x="1459872" y="383485"/>
                </a:cubicBezTo>
                <a:cubicBezTo>
                  <a:pt x="1454136" y="368189"/>
                  <a:pt x="1451680" y="351602"/>
                  <a:pt x="1444374" y="336990"/>
                </a:cubicBezTo>
                <a:cubicBezTo>
                  <a:pt x="1436044" y="320330"/>
                  <a:pt x="1424204" y="305652"/>
                  <a:pt x="1413377" y="290495"/>
                </a:cubicBezTo>
                <a:cubicBezTo>
                  <a:pt x="1398363" y="269476"/>
                  <a:pt x="1388786" y="242192"/>
                  <a:pt x="1366882" y="228502"/>
                </a:cubicBezTo>
                <a:cubicBezTo>
                  <a:pt x="1344544" y="214541"/>
                  <a:pt x="1315221" y="218170"/>
                  <a:pt x="1289391" y="213004"/>
                </a:cubicBezTo>
                <a:cubicBezTo>
                  <a:pt x="1263560" y="187173"/>
                  <a:pt x="1239962" y="158898"/>
                  <a:pt x="1211899" y="135512"/>
                </a:cubicBezTo>
                <a:cubicBezTo>
                  <a:pt x="1177759" y="107062"/>
                  <a:pt x="1143160" y="77895"/>
                  <a:pt x="1103411" y="58021"/>
                </a:cubicBezTo>
                <a:cubicBezTo>
                  <a:pt x="1079850" y="46240"/>
                  <a:pt x="1052211" y="44165"/>
                  <a:pt x="1025920" y="42522"/>
                </a:cubicBezTo>
                <a:cubicBezTo>
                  <a:pt x="886612" y="33815"/>
                  <a:pt x="746951" y="32190"/>
                  <a:pt x="607466" y="27024"/>
                </a:cubicBezTo>
                <a:cubicBezTo>
                  <a:pt x="451396" y="-11992"/>
                  <a:pt x="473926" y="-14514"/>
                  <a:pt x="204510" y="58021"/>
                </a:cubicBezTo>
                <a:cubicBezTo>
                  <a:pt x="176291" y="65618"/>
                  <a:pt x="165895" y="102480"/>
                  <a:pt x="142516" y="120014"/>
                </a:cubicBezTo>
                <a:cubicBezTo>
                  <a:pt x="124033" y="133876"/>
                  <a:pt x="101187" y="140679"/>
                  <a:pt x="80523" y="151011"/>
                </a:cubicBezTo>
                <a:cubicBezTo>
                  <a:pt x="65025" y="171675"/>
                  <a:pt x="49042" y="191985"/>
                  <a:pt x="34028" y="213004"/>
                </a:cubicBezTo>
                <a:cubicBezTo>
                  <a:pt x="23202" y="228161"/>
                  <a:pt x="-10139" y="272670"/>
                  <a:pt x="3032" y="259499"/>
                </a:cubicBezTo>
                <a:cubicBezTo>
                  <a:pt x="18530" y="244001"/>
                  <a:pt x="36376" y="230538"/>
                  <a:pt x="49527" y="213004"/>
                </a:cubicBezTo>
                <a:cubicBezTo>
                  <a:pt x="52627" y="208871"/>
                  <a:pt x="36611" y="187173"/>
                  <a:pt x="34028" y="182007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7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1DF609-85DC-A189-0E9C-7FF6B3732229}"/>
              </a:ext>
            </a:extLst>
          </p:cNvPr>
          <p:cNvSpPr txBox="1"/>
          <p:nvPr/>
        </p:nvSpPr>
        <p:spPr>
          <a:xfrm>
            <a:off x="733425" y="647700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Budžet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E20A8E-FF3D-B768-8DDB-445957D9646E}"/>
              </a:ext>
            </a:extLst>
          </p:cNvPr>
          <p:cNvSpPr txBox="1"/>
          <p:nvPr/>
        </p:nvSpPr>
        <p:spPr>
          <a:xfrm>
            <a:off x="2047875" y="1619250"/>
            <a:ext cx="6729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Povećanje najnižih kategorija</a:t>
            </a:r>
          </a:p>
          <a:p>
            <a:pPr marL="457200" indent="-457200">
              <a:buAutoNum type="arabicPeriod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Zamrzavanje A1, A1-A2, A1-A3 </a:t>
            </a:r>
          </a:p>
          <a:p>
            <a:pPr marL="457200" indent="-457200">
              <a:buAutoNum type="arabicPeriod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Dodatak na platu od 30% za 10 % „izvrsnih“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C5C1FE-A8F4-F2FD-4A7C-07E72494BD2D}"/>
              </a:ext>
            </a:extLst>
          </p:cNvPr>
          <p:cNvSpPr txBox="1"/>
          <p:nvPr/>
        </p:nvSpPr>
        <p:spPr>
          <a:xfrm>
            <a:off x="1076325" y="3609975"/>
            <a:ext cx="833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Povećanje budžeta za nauku za sledeću godinu oko 5.5 % .</a:t>
            </a:r>
          </a:p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Od toga 3% odvojeno za nagrade „izvrsnima“!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57947-92AE-F050-A480-F40EB9010945}"/>
              </a:ext>
            </a:extLst>
          </p:cNvPr>
          <p:cNvSpPr txBox="1"/>
          <p:nvPr/>
        </p:nvSpPr>
        <p:spPr>
          <a:xfrm>
            <a:off x="542925" y="561975"/>
            <a:ext cx="2626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Naše primedbe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4AD37B-D948-0ACF-4B48-5E538DB5E301}"/>
              </a:ext>
            </a:extLst>
          </p:cNvPr>
          <p:cNvSpPr txBox="1"/>
          <p:nvPr/>
        </p:nvSpPr>
        <p:spPr>
          <a:xfrm>
            <a:off x="1019175" y="1085195"/>
            <a:ext cx="10629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Model plata</a:t>
            </a:r>
          </a:p>
          <a:p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Nema nikakvog plana za sustizanje gornje vrednosti zarada u zvanjima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Istraživači pripravnici i Istraživači saradnici sa platama kategorija A1, 2,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 3!</a:t>
            </a:r>
            <a:endParaRPr lang="sr-Latn-RS" sz="2400" i="0" dirty="0">
              <a:solidFill>
                <a:srgbClr val="1D2228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Mladi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istraživači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istraživači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pripravnici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saradnici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kaoi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naučni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saradnici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ponuđenim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modelom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zakinuti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jer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će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njime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njihova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zarada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biti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manja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oko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1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%. </a:t>
            </a:r>
            <a:endParaRPr lang="sr-Latn-RS" sz="2400" i="0" dirty="0">
              <a:solidFill>
                <a:srgbClr val="1D2228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Umesto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što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dodatak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izvrsnost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izdvaja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budžeta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osnovne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zarade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,</a:t>
            </a:r>
            <a:b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treba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ga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pretočiti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pomeranje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iznosa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zarade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najniže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kategorije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- NS, IS,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IP,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kako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bi se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stimulisali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mladi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koji se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odlučuju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ostanu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Srbiji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u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nauci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, </a:t>
            </a:r>
            <a:endParaRPr lang="sr-Latn-RS" sz="2400" i="0" dirty="0">
              <a:solidFill>
                <a:srgbClr val="1D2228"/>
              </a:solidFill>
              <a:effectLst/>
              <a:latin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0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3FB02E-D2D0-42CC-C5E1-0B48756C3936}"/>
              </a:ext>
            </a:extLst>
          </p:cNvPr>
          <p:cNvSpPr txBox="1"/>
          <p:nvPr/>
        </p:nvSpPr>
        <p:spPr>
          <a:xfrm>
            <a:off x="874193" y="0"/>
            <a:ext cx="3466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Dodatak za „izvrsne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5FB285-E8DB-BBCA-6CF1-08CF46244949}"/>
              </a:ext>
            </a:extLst>
          </p:cNvPr>
          <p:cNvSpPr txBox="1"/>
          <p:nvPr/>
        </p:nvSpPr>
        <p:spPr>
          <a:xfrm>
            <a:off x="533230" y="513595"/>
            <a:ext cx="110595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1D22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definiciju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izvrsnosti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njen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objektivna 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procen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1D22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snovne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ostanu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jesu,a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fond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nagrađivanje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onih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koji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vanserijske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rezultate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odvojen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budžeta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1D22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onuđeni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nagrađivanja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izvrsnosti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favorizuje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šefove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velikih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grupe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hiperprodukcijo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ozivi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predloge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mnogo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širu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detaljniju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evaluaciju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kvaliteta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istraživanja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naučnih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timova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mnogo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primerenije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prirodi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suštini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naučnog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rad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Mnogo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svrsishodnije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nagrade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izvrsnost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bi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sredstva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diseminaciju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rezultata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stopostotno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finansiranje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učešća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konferencijama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sredstva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</a:t>
            </a:r>
            <a:r>
              <a:rPr lang="sr-Latn-RS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objavljivanje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Open access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časopisima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materijalnih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endParaRPr lang="sr-Latn-RS" sz="2400" i="0" dirty="0">
              <a:solidFill>
                <a:srgbClr val="1D222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1D22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Dodatkom od 30% bise narušio princip razlike u zaradi između zvanja, koji je određen da bude oko 20%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Postoji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velika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verovatnoća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da se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predloženo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finansiranje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izvrsnosti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pretvori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u</a:t>
            </a:r>
            <a:b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istu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dugogodišnju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epopeju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nepravde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kao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što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je to bio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slučaj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sa</a:t>
            </a:r>
            <a: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famoznim</a:t>
            </a:r>
            <a:br>
              <a:rPr lang="en-GB" sz="2400" i="0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</a:br>
            <a:r>
              <a:rPr lang="en-GB" sz="2400" i="0" dirty="0" err="1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kategorijama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0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1137</Words>
  <Application>Microsoft Office PowerPoint</Application>
  <PresentationFormat>Widescreen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CIDFont+F1</vt:lpstr>
      <vt:lpstr>CIDFont+F2</vt:lpstr>
      <vt:lpstr>CIDFont+F3</vt:lpstr>
      <vt:lpstr>Office Theme</vt:lpstr>
      <vt:lpstr>Diskusija o Planu Ministarstva nauke za finansiranje zarada naučnika u institutima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Diskusija o Planu Ministarstva nauke za finansiranje zarada naučnika u institutima</dc:title>
  <dc:creator>Mihajlo Mudrinic</dc:creator>
  <cp:lastModifiedBy>Mihajlo Mudrinic</cp:lastModifiedBy>
  <cp:revision>15</cp:revision>
  <dcterms:created xsi:type="dcterms:W3CDTF">2023-10-17T16:44:42Z</dcterms:created>
  <dcterms:modified xsi:type="dcterms:W3CDTF">2023-10-17T22:20:04Z</dcterms:modified>
</cp:coreProperties>
</file>