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9" r:id="rId3"/>
    <p:sldId id="265" r:id="rId4"/>
    <p:sldId id="266" r:id="rId5"/>
    <p:sldId id="263" r:id="rId6"/>
    <p:sldId id="267" r:id="rId7"/>
    <p:sldId id="268" r:id="rId8"/>
    <p:sldId id="269" r:id="rId9"/>
    <p:sldId id="270" r:id="rId10"/>
    <p:sldId id="271" r:id="rId11"/>
    <p:sldId id="283" r:id="rId12"/>
    <p:sldId id="273" r:id="rId13"/>
    <p:sldId id="274" r:id="rId14"/>
    <p:sldId id="302" r:id="rId15"/>
    <p:sldId id="303" r:id="rId16"/>
    <p:sldId id="301" r:id="rId17"/>
    <p:sldId id="280" r:id="rId18"/>
    <p:sldId id="282" r:id="rId19"/>
    <p:sldId id="278" r:id="rId20"/>
    <p:sldId id="277" r:id="rId21"/>
    <p:sldId id="281" r:id="rId22"/>
    <p:sldId id="284" r:id="rId23"/>
    <p:sldId id="285" r:id="rId24"/>
    <p:sldId id="286" r:id="rId25"/>
    <p:sldId id="312" r:id="rId26"/>
    <p:sldId id="287" r:id="rId27"/>
    <p:sldId id="288" r:id="rId28"/>
    <p:sldId id="289" r:id="rId29"/>
    <p:sldId id="290" r:id="rId30"/>
    <p:sldId id="291" r:id="rId31"/>
    <p:sldId id="292" r:id="rId32"/>
    <p:sldId id="293" r:id="rId33"/>
    <p:sldId id="294" r:id="rId34"/>
    <p:sldId id="295" r:id="rId35"/>
    <p:sldId id="304" r:id="rId36"/>
    <p:sldId id="305" r:id="rId37"/>
    <p:sldId id="300" r:id="rId38"/>
    <p:sldId id="307" r:id="rId39"/>
    <p:sldId id="308" r:id="rId40"/>
    <p:sldId id="310" r:id="rId41"/>
    <p:sldId id="311" r:id="rId42"/>
    <p:sldId id="309" r:id="rId43"/>
    <p:sldId id="313" r:id="rId44"/>
    <p:sldId id="306" r:id="rId45"/>
    <p:sldId id="297" r:id="rId46"/>
    <p:sldId id="298" r:id="rId47"/>
    <p:sldId id="299" r:id="rId48"/>
    <p:sldId id="264" r:id="rId49"/>
    <p:sldId id="260" r:id="rId50"/>
    <p:sldId id="296" r:id="rId51"/>
    <p:sldId id="26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60"/>
  </p:normalViewPr>
  <p:slideViewPr>
    <p:cSldViewPr snapToGrid="0">
      <p:cViewPr varScale="1">
        <p:scale>
          <a:sx n="138" d="100"/>
          <a:sy n="138" d="100"/>
        </p:scale>
        <p:origin x="249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EEDD17-89C9-4DD7-806E-FA9E7D2BE5F7}"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247419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EEDD17-89C9-4DD7-806E-FA9E7D2BE5F7}"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82275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EEDD17-89C9-4DD7-806E-FA9E7D2BE5F7}"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8949839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EEDD17-89C9-4DD7-806E-FA9E7D2BE5F7}"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32173165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EDD17-89C9-4DD7-806E-FA9E7D2BE5F7}"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204418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EEDD17-89C9-4DD7-806E-FA9E7D2BE5F7}"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65105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EEDD17-89C9-4DD7-806E-FA9E7D2BE5F7}" type="datetimeFigureOut">
              <a:rPr lang="en-US" smtClean="0"/>
              <a:t>7/1/2019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1480124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EEDD17-89C9-4DD7-806E-FA9E7D2BE5F7}"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38927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EDD17-89C9-4DD7-806E-FA9E7D2BE5F7}" type="datetimeFigureOut">
              <a:rPr lang="en-US" smtClean="0"/>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2744216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DD17-89C9-4DD7-806E-FA9E7D2BE5F7}"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394242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DD17-89C9-4DD7-806E-FA9E7D2BE5F7}"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5936D-6109-4202-9B96-C21DECDB9736}" type="slidenum">
              <a:rPr lang="en-US" smtClean="0"/>
              <a:t>‹#›</a:t>
            </a:fld>
            <a:endParaRPr lang="en-US"/>
          </a:p>
        </p:txBody>
      </p:sp>
    </p:spTree>
    <p:extLst>
      <p:ext uri="{BB962C8B-B14F-4D97-AF65-F5344CB8AC3E}">
        <p14:creationId xmlns:p14="http://schemas.microsoft.com/office/powerpoint/2010/main" val="797497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EDD17-89C9-4DD7-806E-FA9E7D2BE5F7}" type="datetimeFigureOut">
              <a:rPr lang="en-US" smtClean="0"/>
              <a:t>7/1/2019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5936D-6109-4202-9B96-C21DECDB9736}" type="slidenum">
              <a:rPr lang="en-US" smtClean="0"/>
              <a:t>‹#›</a:t>
            </a:fld>
            <a:endParaRPr lang="en-US"/>
          </a:p>
        </p:txBody>
      </p:sp>
    </p:spTree>
    <p:extLst>
      <p:ext uri="{BB962C8B-B14F-4D97-AF65-F5344CB8AC3E}">
        <p14:creationId xmlns:p14="http://schemas.microsoft.com/office/powerpoint/2010/main" val="1539682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019" t="2931" r="15309" b="1532"/>
          <a:stretch/>
        </p:blipFill>
        <p:spPr>
          <a:xfrm>
            <a:off x="6306" y="6306"/>
            <a:ext cx="9150306" cy="6861153"/>
          </a:xfrm>
        </p:spPr>
      </p:pic>
    </p:spTree>
    <p:extLst>
      <p:ext uri="{BB962C8B-B14F-4D97-AF65-F5344CB8AC3E}">
        <p14:creationId xmlns:p14="http://schemas.microsoft.com/office/powerpoint/2010/main" val="324488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2293"/>
            <a:ext cx="7886700" cy="1325563"/>
          </a:xfrm>
        </p:spPr>
        <p:txBody>
          <a:bodyPr/>
          <a:lstStyle/>
          <a:p>
            <a:r>
              <a:rPr lang="sr-Cyrl-RS" dirty="0"/>
              <a:t>В</a:t>
            </a:r>
            <a:r>
              <a:rPr lang="sr-Cyrl-RS" dirty="0" smtClean="0"/>
              <a:t>инске чаше и нарушење симетрије</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594" t="1094" r="29832"/>
          <a:stretch/>
        </p:blipFill>
        <p:spPr>
          <a:xfrm>
            <a:off x="2189583" y="1524000"/>
            <a:ext cx="1617306" cy="269284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571" t="14204" r="32041" b="15102"/>
          <a:stretch/>
        </p:blipFill>
        <p:spPr>
          <a:xfrm>
            <a:off x="5673012" y="1542662"/>
            <a:ext cx="1424474" cy="269343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134" y="4388684"/>
            <a:ext cx="3429778" cy="226365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141028" y="1691952"/>
            <a:ext cx="1934547" cy="1631216"/>
          </a:xfrm>
          <a:prstGeom prst="rect">
            <a:avLst/>
          </a:prstGeom>
          <a:noFill/>
        </p:spPr>
        <p:txBody>
          <a:bodyPr wrap="square" rtlCol="0">
            <a:spAutoFit/>
          </a:bodyPr>
          <a:lstStyle/>
          <a:p>
            <a:r>
              <a:rPr lang="sr-Cyrl-RS" sz="2000" dirty="0" smtClean="0">
                <a:solidFill>
                  <a:srgbClr val="FF0000"/>
                </a:solidFill>
              </a:rPr>
              <a:t>Дискретна ротациона симетрија око вертикалне осе (циклична)</a:t>
            </a:r>
            <a:endParaRPr lang="en-US" sz="2000" dirty="0">
              <a:solidFill>
                <a:srgbClr val="FF0000"/>
              </a:solidFill>
            </a:endParaRPr>
          </a:p>
        </p:txBody>
      </p:sp>
      <p:sp>
        <p:nvSpPr>
          <p:cNvPr id="10" name="TextBox 9"/>
          <p:cNvSpPr txBox="1"/>
          <p:nvPr/>
        </p:nvSpPr>
        <p:spPr>
          <a:xfrm>
            <a:off x="214603" y="1657739"/>
            <a:ext cx="1934547" cy="1631216"/>
          </a:xfrm>
          <a:prstGeom prst="rect">
            <a:avLst/>
          </a:prstGeom>
          <a:noFill/>
        </p:spPr>
        <p:txBody>
          <a:bodyPr wrap="square" rtlCol="0">
            <a:spAutoFit/>
          </a:bodyPr>
          <a:lstStyle/>
          <a:p>
            <a:pPr algn="r"/>
            <a:r>
              <a:rPr lang="sr-Cyrl-RS" sz="2000" dirty="0" smtClean="0">
                <a:solidFill>
                  <a:srgbClr val="FF0000"/>
                </a:solidFill>
              </a:rPr>
              <a:t>Континуална ротациона симетрија око вертикалне осе (цилиндрична)</a:t>
            </a:r>
            <a:endParaRPr lang="en-US" sz="2000" dirty="0">
              <a:solidFill>
                <a:srgbClr val="FF0000"/>
              </a:solidFill>
            </a:endParaRPr>
          </a:p>
        </p:txBody>
      </p:sp>
      <p:sp>
        <p:nvSpPr>
          <p:cNvPr id="11" name="&quot;No&quot; Symbol 10"/>
          <p:cNvSpPr/>
          <p:nvPr/>
        </p:nvSpPr>
        <p:spPr>
          <a:xfrm>
            <a:off x="3856653" y="4621763"/>
            <a:ext cx="1729273" cy="1710613"/>
          </a:xfrm>
          <a:prstGeom prst="noSmoking">
            <a:avLst>
              <a:gd name="adj" fmla="val 892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ight Arrow 2"/>
          <p:cNvSpPr/>
          <p:nvPr/>
        </p:nvSpPr>
        <p:spPr>
          <a:xfrm>
            <a:off x="3987282" y="2618792"/>
            <a:ext cx="1542661" cy="634481"/>
          </a:xfrm>
          <a:prstGeom prst="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679371" y="2702769"/>
            <a:ext cx="1934547" cy="400110"/>
          </a:xfrm>
          <a:prstGeom prst="rect">
            <a:avLst/>
          </a:prstGeom>
          <a:noFill/>
        </p:spPr>
        <p:txBody>
          <a:bodyPr wrap="square" rtlCol="0">
            <a:spAutoFit/>
          </a:bodyPr>
          <a:lstStyle/>
          <a:p>
            <a:pPr algn="ctr"/>
            <a:r>
              <a:rPr lang="sr-Cyrl-RS" sz="2000" dirty="0" smtClean="0">
                <a:solidFill>
                  <a:srgbClr val="FF0000"/>
                </a:solidFill>
              </a:rPr>
              <a:t>нарушење</a:t>
            </a:r>
            <a:endParaRPr lang="en-US" sz="2000" dirty="0">
              <a:solidFill>
                <a:srgbClr val="FF0000"/>
              </a:solidFill>
            </a:endParaRPr>
          </a:p>
        </p:txBody>
      </p:sp>
    </p:spTree>
    <p:extLst>
      <p:ext uri="{BB962C8B-B14F-4D97-AF65-F5344CB8AC3E}">
        <p14:creationId xmlns:p14="http://schemas.microsoft.com/office/powerpoint/2010/main" val="34540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3"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368" y="1890907"/>
            <a:ext cx="6614044" cy="44058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653532" y="116310"/>
            <a:ext cx="7886700" cy="1325563"/>
          </a:xfrm>
        </p:spPr>
        <p:txBody>
          <a:bodyPr/>
          <a:lstStyle/>
          <a:p>
            <a:r>
              <a:rPr lang="sr-Cyrl-RS" dirty="0" smtClean="0"/>
              <a:t>Спонтано нарушење симетрије</a:t>
            </a:r>
            <a:endParaRPr lang="en-US" dirty="0"/>
          </a:p>
        </p:txBody>
      </p:sp>
      <p:sp>
        <p:nvSpPr>
          <p:cNvPr id="6" name="Freeform 5"/>
          <p:cNvSpPr/>
          <p:nvPr/>
        </p:nvSpPr>
        <p:spPr>
          <a:xfrm>
            <a:off x="2009192" y="1212980"/>
            <a:ext cx="920754" cy="1035028"/>
          </a:xfrm>
          <a:custGeom>
            <a:avLst/>
            <a:gdLst>
              <a:gd name="connsiteX0" fmla="*/ 0 w 920754"/>
              <a:gd name="connsiteY0" fmla="*/ 0 h 1035028"/>
              <a:gd name="connsiteX1" fmla="*/ 93306 w 920754"/>
              <a:gd name="connsiteY1" fmla="*/ 143069 h 1035028"/>
              <a:gd name="connsiteX2" fmla="*/ 99526 w 920754"/>
              <a:gd name="connsiteY2" fmla="*/ 161730 h 1035028"/>
              <a:gd name="connsiteX3" fmla="*/ 130628 w 920754"/>
              <a:gd name="connsiteY3" fmla="*/ 186612 h 1035028"/>
              <a:gd name="connsiteX4" fmla="*/ 821094 w 920754"/>
              <a:gd name="connsiteY4" fmla="*/ 1013926 h 1035028"/>
              <a:gd name="connsiteX5" fmla="*/ 622041 w 920754"/>
              <a:gd name="connsiteY5" fmla="*/ 1013926 h 1035028"/>
              <a:gd name="connsiteX6" fmla="*/ 659363 w 920754"/>
              <a:gd name="connsiteY6" fmla="*/ 1026367 h 1035028"/>
              <a:gd name="connsiteX7" fmla="*/ 765110 w 920754"/>
              <a:gd name="connsiteY7" fmla="*/ 1032587 h 1035028"/>
              <a:gd name="connsiteX8" fmla="*/ 858416 w 920754"/>
              <a:gd name="connsiteY8" fmla="*/ 1026367 h 1035028"/>
              <a:gd name="connsiteX9" fmla="*/ 870857 w 920754"/>
              <a:gd name="connsiteY9" fmla="*/ 1001485 h 1035028"/>
              <a:gd name="connsiteX10" fmla="*/ 895739 w 920754"/>
              <a:gd name="connsiteY10" fmla="*/ 864636 h 1035028"/>
              <a:gd name="connsiteX11" fmla="*/ 920620 w 920754"/>
              <a:gd name="connsiteY11" fmla="*/ 634481 h 10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754" h="1035028">
                <a:moveTo>
                  <a:pt x="0" y="0"/>
                </a:moveTo>
                <a:cubicBezTo>
                  <a:pt x="31102" y="47690"/>
                  <a:pt x="63466" y="94579"/>
                  <a:pt x="93306" y="143069"/>
                </a:cubicBezTo>
                <a:cubicBezTo>
                  <a:pt x="96742" y="148653"/>
                  <a:pt x="95259" y="156752"/>
                  <a:pt x="99526" y="161730"/>
                </a:cubicBezTo>
                <a:cubicBezTo>
                  <a:pt x="108166" y="171811"/>
                  <a:pt x="122076" y="176456"/>
                  <a:pt x="130628" y="186612"/>
                </a:cubicBezTo>
                <a:cubicBezTo>
                  <a:pt x="361999" y="461364"/>
                  <a:pt x="567105" y="759937"/>
                  <a:pt x="821094" y="1013926"/>
                </a:cubicBezTo>
                <a:cubicBezTo>
                  <a:pt x="749871" y="1061407"/>
                  <a:pt x="829324" y="1013926"/>
                  <a:pt x="622041" y="1013926"/>
                </a:cubicBezTo>
                <a:cubicBezTo>
                  <a:pt x="608927" y="1013926"/>
                  <a:pt x="646272" y="1025597"/>
                  <a:pt x="659363" y="1026367"/>
                </a:cubicBezTo>
                <a:lnTo>
                  <a:pt x="765110" y="1032587"/>
                </a:lnTo>
                <a:cubicBezTo>
                  <a:pt x="796212" y="1030514"/>
                  <a:pt x="828512" y="1035162"/>
                  <a:pt x="858416" y="1026367"/>
                </a:cubicBezTo>
                <a:cubicBezTo>
                  <a:pt x="867312" y="1023750"/>
                  <a:pt x="868772" y="1010520"/>
                  <a:pt x="870857" y="1001485"/>
                </a:cubicBezTo>
                <a:cubicBezTo>
                  <a:pt x="881283" y="956308"/>
                  <a:pt x="888117" y="910369"/>
                  <a:pt x="895739" y="864636"/>
                </a:cubicBezTo>
                <a:cubicBezTo>
                  <a:pt x="924088" y="694541"/>
                  <a:pt x="920620" y="751522"/>
                  <a:pt x="920620" y="63448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164424" y="1281404"/>
            <a:ext cx="1125894" cy="895829"/>
          </a:xfrm>
          <a:custGeom>
            <a:avLst/>
            <a:gdLst>
              <a:gd name="connsiteX0" fmla="*/ 1125894 w 1125894"/>
              <a:gd name="connsiteY0" fmla="*/ 0 h 895829"/>
              <a:gd name="connsiteX1" fmla="*/ 1026368 w 1125894"/>
              <a:gd name="connsiteY1" fmla="*/ 80865 h 895829"/>
              <a:gd name="connsiteX2" fmla="*/ 1007707 w 1125894"/>
              <a:gd name="connsiteY2" fmla="*/ 99527 h 895829"/>
              <a:gd name="connsiteX3" fmla="*/ 566058 w 1125894"/>
              <a:gd name="connsiteY3" fmla="*/ 435429 h 895829"/>
              <a:gd name="connsiteX4" fmla="*/ 205274 w 1125894"/>
              <a:gd name="connsiteY4" fmla="*/ 771331 h 895829"/>
              <a:gd name="connsiteX5" fmla="*/ 149290 w 1125894"/>
              <a:gd name="connsiteY5" fmla="*/ 845976 h 895829"/>
              <a:gd name="connsiteX6" fmla="*/ 80866 w 1125894"/>
              <a:gd name="connsiteY6" fmla="*/ 895739 h 895829"/>
              <a:gd name="connsiteX7" fmla="*/ 111968 w 1125894"/>
              <a:gd name="connsiteY7" fmla="*/ 640702 h 895829"/>
              <a:gd name="connsiteX8" fmla="*/ 118188 w 1125894"/>
              <a:gd name="connsiteY8" fmla="*/ 622041 h 895829"/>
              <a:gd name="connsiteX9" fmla="*/ 99527 w 1125894"/>
              <a:gd name="connsiteY9" fmla="*/ 690465 h 895829"/>
              <a:gd name="connsiteX10" fmla="*/ 31103 w 1125894"/>
              <a:gd name="connsiteY10" fmla="*/ 808653 h 895829"/>
              <a:gd name="connsiteX11" fmla="*/ 0 w 1125894"/>
              <a:gd name="connsiteY11" fmla="*/ 883298 h 895829"/>
              <a:gd name="connsiteX12" fmla="*/ 37323 w 1125894"/>
              <a:gd name="connsiteY12" fmla="*/ 895739 h 895829"/>
              <a:gd name="connsiteX13" fmla="*/ 62205 w 1125894"/>
              <a:gd name="connsiteY13" fmla="*/ 889518 h 895829"/>
              <a:gd name="connsiteX14" fmla="*/ 99527 w 1125894"/>
              <a:gd name="connsiteY14" fmla="*/ 883298 h 895829"/>
              <a:gd name="connsiteX15" fmla="*/ 335903 w 1125894"/>
              <a:gd name="connsiteY15" fmla="*/ 808653 h 895829"/>
              <a:gd name="connsiteX16" fmla="*/ 398107 w 1125894"/>
              <a:gd name="connsiteY16" fmla="*/ 808653 h 8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5894" h="895829">
                <a:moveTo>
                  <a:pt x="1125894" y="0"/>
                </a:moveTo>
                <a:cubicBezTo>
                  <a:pt x="1049575" y="76321"/>
                  <a:pt x="1087419" y="56446"/>
                  <a:pt x="1026368" y="80865"/>
                </a:cubicBezTo>
                <a:cubicBezTo>
                  <a:pt x="1020148" y="87086"/>
                  <a:pt x="1014676" y="94159"/>
                  <a:pt x="1007707" y="99527"/>
                </a:cubicBezTo>
                <a:cubicBezTo>
                  <a:pt x="861179" y="212394"/>
                  <a:pt x="703896" y="312100"/>
                  <a:pt x="566058" y="435429"/>
                </a:cubicBezTo>
                <a:cubicBezTo>
                  <a:pt x="463941" y="526797"/>
                  <a:pt x="305725" y="660488"/>
                  <a:pt x="205274" y="771331"/>
                </a:cubicBezTo>
                <a:cubicBezTo>
                  <a:pt x="184388" y="794377"/>
                  <a:pt x="169868" y="822654"/>
                  <a:pt x="149290" y="845976"/>
                </a:cubicBezTo>
                <a:cubicBezTo>
                  <a:pt x="128897" y="869088"/>
                  <a:pt x="106281" y="880490"/>
                  <a:pt x="80866" y="895739"/>
                </a:cubicBezTo>
                <a:cubicBezTo>
                  <a:pt x="17684" y="811494"/>
                  <a:pt x="40534" y="855016"/>
                  <a:pt x="111968" y="640702"/>
                </a:cubicBezTo>
                <a:cubicBezTo>
                  <a:pt x="114041" y="634482"/>
                  <a:pt x="119778" y="615680"/>
                  <a:pt x="118188" y="622041"/>
                </a:cubicBezTo>
                <a:cubicBezTo>
                  <a:pt x="112454" y="644976"/>
                  <a:pt x="111372" y="670005"/>
                  <a:pt x="99527" y="690465"/>
                </a:cubicBezTo>
                <a:cubicBezTo>
                  <a:pt x="76719" y="729861"/>
                  <a:pt x="51981" y="768201"/>
                  <a:pt x="31103" y="808653"/>
                </a:cubicBezTo>
                <a:cubicBezTo>
                  <a:pt x="18740" y="832606"/>
                  <a:pt x="10368" y="858416"/>
                  <a:pt x="0" y="883298"/>
                </a:cubicBezTo>
                <a:cubicBezTo>
                  <a:pt x="12441" y="887445"/>
                  <a:pt x="24274" y="894434"/>
                  <a:pt x="37323" y="895739"/>
                </a:cubicBezTo>
                <a:cubicBezTo>
                  <a:pt x="45830" y="896590"/>
                  <a:pt x="53822" y="891195"/>
                  <a:pt x="62205" y="889518"/>
                </a:cubicBezTo>
                <a:cubicBezTo>
                  <a:pt x="74572" y="887044"/>
                  <a:pt x="87086" y="885371"/>
                  <a:pt x="99527" y="883298"/>
                </a:cubicBezTo>
                <a:cubicBezTo>
                  <a:pt x="106778" y="880881"/>
                  <a:pt x="296614" y="815201"/>
                  <a:pt x="335903" y="808653"/>
                </a:cubicBezTo>
                <a:cubicBezTo>
                  <a:pt x="356356" y="805244"/>
                  <a:pt x="377372" y="808653"/>
                  <a:pt x="398107" y="80865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260979" y="1903445"/>
            <a:ext cx="547396" cy="1168729"/>
            <a:chOff x="4285861" y="889518"/>
            <a:chExt cx="547396" cy="1168729"/>
          </a:xfrm>
        </p:grpSpPr>
        <p:sp>
          <p:nvSpPr>
            <p:cNvPr id="9" name="Freeform 8"/>
            <p:cNvSpPr/>
            <p:nvPr/>
          </p:nvSpPr>
          <p:spPr>
            <a:xfrm>
              <a:off x="4285861" y="889518"/>
              <a:ext cx="547396" cy="870858"/>
            </a:xfrm>
            <a:custGeom>
              <a:avLst/>
              <a:gdLst>
                <a:gd name="connsiteX0" fmla="*/ 12441 w 547396"/>
                <a:gd name="connsiteY0" fmla="*/ 360784 h 870858"/>
                <a:gd name="connsiteX1" fmla="*/ 0 w 547396"/>
                <a:gd name="connsiteY1" fmla="*/ 192833 h 870858"/>
                <a:gd name="connsiteX2" fmla="*/ 37323 w 547396"/>
                <a:gd name="connsiteY2" fmla="*/ 136849 h 870858"/>
                <a:gd name="connsiteX3" fmla="*/ 49763 w 547396"/>
                <a:gd name="connsiteY3" fmla="*/ 118188 h 870858"/>
                <a:gd name="connsiteX4" fmla="*/ 174172 w 547396"/>
                <a:gd name="connsiteY4" fmla="*/ 31102 h 870858"/>
                <a:gd name="connsiteX5" fmla="*/ 261257 w 547396"/>
                <a:gd name="connsiteY5" fmla="*/ 0 h 870858"/>
                <a:gd name="connsiteX6" fmla="*/ 522515 w 547396"/>
                <a:gd name="connsiteY6" fmla="*/ 74645 h 870858"/>
                <a:gd name="connsiteX7" fmla="*/ 547396 w 547396"/>
                <a:gd name="connsiteY7" fmla="*/ 130629 h 870858"/>
                <a:gd name="connsiteX8" fmla="*/ 522515 w 547396"/>
                <a:gd name="connsiteY8" fmla="*/ 317241 h 870858"/>
                <a:gd name="connsiteX9" fmla="*/ 510074 w 547396"/>
                <a:gd name="connsiteY9" fmla="*/ 379445 h 870858"/>
                <a:gd name="connsiteX10" fmla="*/ 385666 w 547396"/>
                <a:gd name="connsiteY10" fmla="*/ 566058 h 870858"/>
                <a:gd name="connsiteX11" fmla="*/ 348343 w 547396"/>
                <a:gd name="connsiteY11" fmla="*/ 640702 h 870858"/>
                <a:gd name="connsiteX12" fmla="*/ 323461 w 547396"/>
                <a:gd name="connsiteY12" fmla="*/ 758890 h 870858"/>
                <a:gd name="connsiteX13" fmla="*/ 323461 w 547396"/>
                <a:gd name="connsiteY13" fmla="*/ 870858 h 87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7396" h="870858">
                  <a:moveTo>
                    <a:pt x="12441" y="360784"/>
                  </a:moveTo>
                  <a:cubicBezTo>
                    <a:pt x="8294" y="304800"/>
                    <a:pt x="0" y="248970"/>
                    <a:pt x="0" y="192833"/>
                  </a:cubicBezTo>
                  <a:cubicBezTo>
                    <a:pt x="0" y="178795"/>
                    <a:pt x="32962" y="142664"/>
                    <a:pt x="37323" y="136849"/>
                  </a:cubicBezTo>
                  <a:cubicBezTo>
                    <a:pt x="41808" y="130868"/>
                    <a:pt x="44977" y="123931"/>
                    <a:pt x="49763" y="118188"/>
                  </a:cubicBezTo>
                  <a:cubicBezTo>
                    <a:pt x="79431" y="82586"/>
                    <a:pt x="150200" y="43475"/>
                    <a:pt x="174172" y="31102"/>
                  </a:cubicBezTo>
                  <a:cubicBezTo>
                    <a:pt x="201563" y="16965"/>
                    <a:pt x="232229" y="10367"/>
                    <a:pt x="261257" y="0"/>
                  </a:cubicBezTo>
                  <a:cubicBezTo>
                    <a:pt x="335078" y="12655"/>
                    <a:pt x="465318" y="-3352"/>
                    <a:pt x="522515" y="74645"/>
                  </a:cubicBezTo>
                  <a:cubicBezTo>
                    <a:pt x="534591" y="91113"/>
                    <a:pt x="539102" y="111968"/>
                    <a:pt x="547396" y="130629"/>
                  </a:cubicBezTo>
                  <a:cubicBezTo>
                    <a:pt x="539102" y="192833"/>
                    <a:pt x="531824" y="255181"/>
                    <a:pt x="522515" y="317241"/>
                  </a:cubicBezTo>
                  <a:cubicBezTo>
                    <a:pt x="519378" y="338152"/>
                    <a:pt x="517384" y="359603"/>
                    <a:pt x="510074" y="379445"/>
                  </a:cubicBezTo>
                  <a:cubicBezTo>
                    <a:pt x="490632" y="432216"/>
                    <a:pt x="397016" y="543359"/>
                    <a:pt x="385666" y="566058"/>
                  </a:cubicBezTo>
                  <a:lnTo>
                    <a:pt x="348343" y="640702"/>
                  </a:lnTo>
                  <a:cubicBezTo>
                    <a:pt x="340079" y="673759"/>
                    <a:pt x="325675" y="726786"/>
                    <a:pt x="323461" y="758890"/>
                  </a:cubicBezTo>
                  <a:cubicBezTo>
                    <a:pt x="320893" y="796124"/>
                    <a:pt x="323461" y="833535"/>
                    <a:pt x="323461" y="87085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58455" y="1934547"/>
              <a:ext cx="63308" cy="123700"/>
            </a:xfrm>
            <a:custGeom>
              <a:avLst/>
              <a:gdLst>
                <a:gd name="connsiteX0" fmla="*/ 50867 w 63308"/>
                <a:gd name="connsiteY0" fmla="*/ 0 h 123700"/>
                <a:gd name="connsiteX1" fmla="*/ 1104 w 63308"/>
                <a:gd name="connsiteY1" fmla="*/ 118188 h 123700"/>
                <a:gd name="connsiteX2" fmla="*/ 63308 w 63308"/>
                <a:gd name="connsiteY2" fmla="*/ 62204 h 123700"/>
              </a:gdLst>
              <a:ahLst/>
              <a:cxnLst>
                <a:cxn ang="0">
                  <a:pos x="connsiteX0" y="connsiteY0"/>
                </a:cxn>
                <a:cxn ang="0">
                  <a:pos x="connsiteX1" y="connsiteY1"/>
                </a:cxn>
                <a:cxn ang="0">
                  <a:pos x="connsiteX2" y="connsiteY2"/>
                </a:cxn>
              </a:cxnLst>
              <a:rect l="l" t="t" r="r" b="b"/>
              <a:pathLst>
                <a:path w="63308" h="123700">
                  <a:moveTo>
                    <a:pt x="50867" y="0"/>
                  </a:moveTo>
                  <a:cubicBezTo>
                    <a:pt x="34279" y="39396"/>
                    <a:pt x="-7279" y="76272"/>
                    <a:pt x="1104" y="118188"/>
                  </a:cubicBezTo>
                  <a:cubicBezTo>
                    <a:pt x="6575" y="145542"/>
                    <a:pt x="63308" y="62204"/>
                    <a:pt x="63308" y="6220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925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Cyrl-RS" dirty="0" smtClean="0"/>
              <a:t>Винске „сузе“ - спонтано нарушење континуалне симетрије</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094" y="1772815"/>
            <a:ext cx="6440196" cy="48301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Freeform 4"/>
          <p:cNvSpPr/>
          <p:nvPr/>
        </p:nvSpPr>
        <p:spPr>
          <a:xfrm rot="19427666" flipV="1">
            <a:off x="4916257" y="4086810"/>
            <a:ext cx="1509426" cy="2096277"/>
          </a:xfrm>
          <a:custGeom>
            <a:avLst/>
            <a:gdLst>
              <a:gd name="connsiteX0" fmla="*/ 1509426 w 1509426"/>
              <a:gd name="connsiteY0" fmla="*/ 0 h 2351315"/>
              <a:gd name="connsiteX1" fmla="*/ 1385017 w 1509426"/>
              <a:gd name="connsiteY1" fmla="*/ 118188 h 2351315"/>
              <a:gd name="connsiteX2" fmla="*/ 1353915 w 1509426"/>
              <a:gd name="connsiteY2" fmla="*/ 143070 h 2351315"/>
              <a:gd name="connsiteX3" fmla="*/ 408413 w 1509426"/>
              <a:gd name="connsiteY3" fmla="*/ 1306286 h 2351315"/>
              <a:gd name="connsiteX4" fmla="*/ 327548 w 1509426"/>
              <a:gd name="connsiteY4" fmla="*/ 1461796 h 2351315"/>
              <a:gd name="connsiteX5" fmla="*/ 308887 w 1509426"/>
              <a:gd name="connsiteY5" fmla="*/ 1486678 h 2351315"/>
              <a:gd name="connsiteX6" fmla="*/ 302666 w 1509426"/>
              <a:gd name="connsiteY6" fmla="*/ 1505339 h 2351315"/>
              <a:gd name="connsiteX7" fmla="*/ 209360 w 1509426"/>
              <a:gd name="connsiteY7" fmla="*/ 1691951 h 2351315"/>
              <a:gd name="connsiteX8" fmla="*/ 153377 w 1509426"/>
              <a:gd name="connsiteY8" fmla="*/ 1884784 h 2351315"/>
              <a:gd name="connsiteX9" fmla="*/ 140936 w 1509426"/>
              <a:gd name="connsiteY9" fmla="*/ 1946988 h 2351315"/>
              <a:gd name="connsiteX10" fmla="*/ 122275 w 1509426"/>
              <a:gd name="connsiteY10" fmla="*/ 2096278 h 2351315"/>
              <a:gd name="connsiteX11" fmla="*/ 91173 w 1509426"/>
              <a:gd name="connsiteY11" fmla="*/ 2183363 h 2351315"/>
              <a:gd name="connsiteX12" fmla="*/ 47630 w 1509426"/>
              <a:gd name="connsiteY12" fmla="*/ 2258008 h 2351315"/>
              <a:gd name="connsiteX13" fmla="*/ 10307 w 1509426"/>
              <a:gd name="connsiteY13" fmla="*/ 2202025 h 2351315"/>
              <a:gd name="connsiteX14" fmla="*/ 4087 w 1509426"/>
              <a:gd name="connsiteY14" fmla="*/ 2164702 h 2351315"/>
              <a:gd name="connsiteX15" fmla="*/ 22748 w 1509426"/>
              <a:gd name="connsiteY15" fmla="*/ 2208245 h 2351315"/>
              <a:gd name="connsiteX16" fmla="*/ 35189 w 1509426"/>
              <a:gd name="connsiteY16" fmla="*/ 2226906 h 2351315"/>
              <a:gd name="connsiteX17" fmla="*/ 66291 w 1509426"/>
              <a:gd name="connsiteY17" fmla="*/ 2282890 h 2351315"/>
              <a:gd name="connsiteX18" fmla="*/ 91173 w 1509426"/>
              <a:gd name="connsiteY18" fmla="*/ 2351315 h 2351315"/>
              <a:gd name="connsiteX19" fmla="*/ 122275 w 1509426"/>
              <a:gd name="connsiteY19" fmla="*/ 2282890 h 2351315"/>
              <a:gd name="connsiteX20" fmla="*/ 165817 w 1509426"/>
              <a:gd name="connsiteY20" fmla="*/ 2214466 h 2351315"/>
              <a:gd name="connsiteX21" fmla="*/ 172038 w 1509426"/>
              <a:gd name="connsiteY21" fmla="*/ 2183363 h 2351315"/>
              <a:gd name="connsiteX22" fmla="*/ 196919 w 1509426"/>
              <a:gd name="connsiteY22" fmla="*/ 2164702 h 2351315"/>
              <a:gd name="connsiteX23" fmla="*/ 234242 w 1509426"/>
              <a:gd name="connsiteY23" fmla="*/ 2152261 h 235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9426" h="2351315">
                <a:moveTo>
                  <a:pt x="1509426" y="0"/>
                </a:moveTo>
                <a:cubicBezTo>
                  <a:pt x="1467956" y="39396"/>
                  <a:pt x="1427112" y="79461"/>
                  <a:pt x="1385017" y="118188"/>
                </a:cubicBezTo>
                <a:cubicBezTo>
                  <a:pt x="1375246" y="127177"/>
                  <a:pt x="1362346" y="132814"/>
                  <a:pt x="1353915" y="143070"/>
                </a:cubicBezTo>
                <a:cubicBezTo>
                  <a:pt x="1036624" y="529073"/>
                  <a:pt x="715310" y="911969"/>
                  <a:pt x="408413" y="1306286"/>
                </a:cubicBezTo>
                <a:cubicBezTo>
                  <a:pt x="372528" y="1352393"/>
                  <a:pt x="355772" y="1410639"/>
                  <a:pt x="327548" y="1461796"/>
                </a:cubicBezTo>
                <a:cubicBezTo>
                  <a:pt x="322540" y="1470873"/>
                  <a:pt x="315107" y="1478384"/>
                  <a:pt x="308887" y="1486678"/>
                </a:cubicBezTo>
                <a:cubicBezTo>
                  <a:pt x="306813" y="1492898"/>
                  <a:pt x="305527" y="1499439"/>
                  <a:pt x="302666" y="1505339"/>
                </a:cubicBezTo>
                <a:cubicBezTo>
                  <a:pt x="272325" y="1567918"/>
                  <a:pt x="234822" y="1627234"/>
                  <a:pt x="209360" y="1691951"/>
                </a:cubicBezTo>
                <a:cubicBezTo>
                  <a:pt x="184855" y="1754235"/>
                  <a:pt x="166504" y="1819152"/>
                  <a:pt x="153377" y="1884784"/>
                </a:cubicBezTo>
                <a:cubicBezTo>
                  <a:pt x="149230" y="1905519"/>
                  <a:pt x="144073" y="1926077"/>
                  <a:pt x="140936" y="1946988"/>
                </a:cubicBezTo>
                <a:cubicBezTo>
                  <a:pt x="123805" y="2061191"/>
                  <a:pt x="148908" y="1956450"/>
                  <a:pt x="122275" y="2096278"/>
                </a:cubicBezTo>
                <a:cubicBezTo>
                  <a:pt x="115564" y="2131512"/>
                  <a:pt x="105248" y="2150521"/>
                  <a:pt x="91173" y="2183363"/>
                </a:cubicBezTo>
                <a:cubicBezTo>
                  <a:pt x="72906" y="2286869"/>
                  <a:pt x="93868" y="2322741"/>
                  <a:pt x="47630" y="2258008"/>
                </a:cubicBezTo>
                <a:cubicBezTo>
                  <a:pt x="34594" y="2239758"/>
                  <a:pt x="22748" y="2220686"/>
                  <a:pt x="10307" y="2202025"/>
                </a:cubicBezTo>
                <a:cubicBezTo>
                  <a:pt x="8234" y="2189584"/>
                  <a:pt x="-7194" y="2159062"/>
                  <a:pt x="4087" y="2164702"/>
                </a:cubicBezTo>
                <a:cubicBezTo>
                  <a:pt x="18211" y="2171764"/>
                  <a:pt x="15686" y="2194121"/>
                  <a:pt x="22748" y="2208245"/>
                </a:cubicBezTo>
                <a:cubicBezTo>
                  <a:pt x="26091" y="2214932"/>
                  <a:pt x="31422" y="2220448"/>
                  <a:pt x="35189" y="2226906"/>
                </a:cubicBezTo>
                <a:cubicBezTo>
                  <a:pt x="45946" y="2245346"/>
                  <a:pt x="57531" y="2263423"/>
                  <a:pt x="66291" y="2282890"/>
                </a:cubicBezTo>
                <a:cubicBezTo>
                  <a:pt x="76250" y="2305022"/>
                  <a:pt x="82879" y="2328507"/>
                  <a:pt x="91173" y="2351315"/>
                </a:cubicBezTo>
                <a:cubicBezTo>
                  <a:pt x="130662" y="2292076"/>
                  <a:pt x="60176" y="2400877"/>
                  <a:pt x="122275" y="2282890"/>
                </a:cubicBezTo>
                <a:cubicBezTo>
                  <a:pt x="134866" y="2258967"/>
                  <a:pt x="151303" y="2237274"/>
                  <a:pt x="165817" y="2214466"/>
                </a:cubicBezTo>
                <a:cubicBezTo>
                  <a:pt x="167891" y="2204098"/>
                  <a:pt x="166434" y="2192329"/>
                  <a:pt x="172038" y="2183363"/>
                </a:cubicBezTo>
                <a:cubicBezTo>
                  <a:pt x="177533" y="2174572"/>
                  <a:pt x="187445" y="2168912"/>
                  <a:pt x="196919" y="2164702"/>
                </a:cubicBezTo>
                <a:cubicBezTo>
                  <a:pt x="245847" y="2142956"/>
                  <a:pt x="216398" y="2170105"/>
                  <a:pt x="234242" y="215226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8518500">
            <a:off x="5766317" y="4385386"/>
            <a:ext cx="348342" cy="1324947"/>
          </a:xfrm>
          <a:custGeom>
            <a:avLst/>
            <a:gdLst>
              <a:gd name="connsiteX0" fmla="*/ 0 w 348342"/>
              <a:gd name="connsiteY0" fmla="*/ 0 h 1324947"/>
              <a:gd name="connsiteX1" fmla="*/ 248816 w 348342"/>
              <a:gd name="connsiteY1" fmla="*/ 995265 h 1324947"/>
              <a:gd name="connsiteX2" fmla="*/ 242596 w 348342"/>
              <a:gd name="connsiteY2" fmla="*/ 1188098 h 1324947"/>
              <a:gd name="connsiteX3" fmla="*/ 199053 w 348342"/>
              <a:gd name="connsiteY3" fmla="*/ 1138335 h 1324947"/>
              <a:gd name="connsiteX4" fmla="*/ 161730 w 348342"/>
              <a:gd name="connsiteY4" fmla="*/ 1113453 h 1324947"/>
              <a:gd name="connsiteX5" fmla="*/ 167951 w 348342"/>
              <a:gd name="connsiteY5" fmla="*/ 1132114 h 1324947"/>
              <a:gd name="connsiteX6" fmla="*/ 236375 w 348342"/>
              <a:gd name="connsiteY6" fmla="*/ 1324947 h 1324947"/>
              <a:gd name="connsiteX7" fmla="*/ 242596 w 348342"/>
              <a:gd name="connsiteY7" fmla="*/ 1306286 h 1324947"/>
              <a:gd name="connsiteX8" fmla="*/ 317240 w 348342"/>
              <a:gd name="connsiteY8" fmla="*/ 1150776 h 1324947"/>
              <a:gd name="connsiteX9" fmla="*/ 348342 w 348342"/>
              <a:gd name="connsiteY9" fmla="*/ 1150776 h 13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342" h="1324947">
                <a:moveTo>
                  <a:pt x="0" y="0"/>
                </a:moveTo>
                <a:cubicBezTo>
                  <a:pt x="129295" y="371725"/>
                  <a:pt x="132453" y="364653"/>
                  <a:pt x="248816" y="995265"/>
                </a:cubicBezTo>
                <a:cubicBezTo>
                  <a:pt x="260486" y="1058508"/>
                  <a:pt x="244669" y="1123820"/>
                  <a:pt x="242596" y="1188098"/>
                </a:cubicBezTo>
                <a:cubicBezTo>
                  <a:pt x="228082" y="1171510"/>
                  <a:pt x="215249" y="1153285"/>
                  <a:pt x="199053" y="1138335"/>
                </a:cubicBezTo>
                <a:cubicBezTo>
                  <a:pt x="188066" y="1128193"/>
                  <a:pt x="176392" y="1116386"/>
                  <a:pt x="161730" y="1113453"/>
                </a:cubicBezTo>
                <a:cubicBezTo>
                  <a:pt x="155300" y="1112167"/>
                  <a:pt x="165597" y="1125994"/>
                  <a:pt x="167951" y="1132114"/>
                </a:cubicBezTo>
                <a:cubicBezTo>
                  <a:pt x="232138" y="1299001"/>
                  <a:pt x="210854" y="1222866"/>
                  <a:pt x="236375" y="1324947"/>
                </a:cubicBezTo>
                <a:cubicBezTo>
                  <a:pt x="238449" y="1318727"/>
                  <a:pt x="240113" y="1312355"/>
                  <a:pt x="242596" y="1306286"/>
                </a:cubicBezTo>
                <a:cubicBezTo>
                  <a:pt x="247401" y="1294541"/>
                  <a:pt x="286403" y="1181613"/>
                  <a:pt x="317240" y="1150776"/>
                </a:cubicBezTo>
                <a:cubicBezTo>
                  <a:pt x="330052" y="1137964"/>
                  <a:pt x="337283" y="1145246"/>
                  <a:pt x="348342" y="115077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98432" y="5187821"/>
            <a:ext cx="1934547" cy="707886"/>
          </a:xfrm>
          <a:prstGeom prst="rect">
            <a:avLst/>
          </a:prstGeom>
          <a:noFill/>
        </p:spPr>
        <p:txBody>
          <a:bodyPr wrap="square" rtlCol="0">
            <a:spAutoFit/>
          </a:bodyPr>
          <a:lstStyle/>
          <a:p>
            <a:r>
              <a:rPr lang="sr-Cyrl-RS" sz="2000" dirty="0" smtClean="0">
                <a:solidFill>
                  <a:srgbClr val="FF0000"/>
                </a:solidFill>
              </a:rPr>
              <a:t>Зашто баш овде?</a:t>
            </a:r>
            <a:endParaRPr lang="en-US" sz="2000" dirty="0">
              <a:solidFill>
                <a:srgbClr val="FF0000"/>
              </a:solidFill>
            </a:endParaRPr>
          </a:p>
        </p:txBody>
      </p:sp>
      <p:sp>
        <p:nvSpPr>
          <p:cNvPr id="8" name="TextBox 7"/>
          <p:cNvSpPr txBox="1"/>
          <p:nvPr/>
        </p:nvSpPr>
        <p:spPr>
          <a:xfrm>
            <a:off x="351452" y="1968760"/>
            <a:ext cx="4948335"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400" b="1" dirty="0" smtClean="0">
                <a:solidFill>
                  <a:srgbClr val="FF0000"/>
                </a:solidFill>
              </a:rPr>
              <a:t>Веровали или не, слични ефекти везани за нарушење симетрије, али не „вина“ већ „Хигсовог поља“, оговорни су за постојање масе!</a:t>
            </a:r>
            <a:endParaRPr lang="en-US" sz="2400" b="1" dirty="0">
              <a:solidFill>
                <a:srgbClr val="FF0000"/>
              </a:solidFill>
            </a:endParaRPr>
          </a:p>
        </p:txBody>
      </p:sp>
    </p:spTree>
    <p:extLst>
      <p:ext uri="{BB962C8B-B14F-4D97-AF65-F5344CB8AC3E}">
        <p14:creationId xmlns:p14="http://schemas.microsoft.com/office/powerpoint/2010/main" val="28648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Свети Валентин – дан заљубљених</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063" y="1667069"/>
            <a:ext cx="6774365" cy="3812382"/>
          </a:xfrm>
          <a:prstGeom prst="rect">
            <a:avLst/>
          </a:prstGeom>
        </p:spPr>
      </p:pic>
    </p:spTree>
    <p:extLst>
      <p:ext uri="{BB962C8B-B14F-4D97-AF65-F5344CB8AC3E}">
        <p14:creationId xmlns:p14="http://schemas.microsoft.com/office/powerpoint/2010/main" val="16968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091" y="178514"/>
            <a:ext cx="7886700" cy="1325563"/>
          </a:xfrm>
        </p:spPr>
        <p:txBody>
          <a:bodyPr/>
          <a:lstStyle/>
          <a:p>
            <a:r>
              <a:rPr lang="sr-Cyrl-RS" dirty="0" smtClean="0"/>
              <a:t>У симетрију се и заљубљујемо</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587" y="1419878"/>
            <a:ext cx="4683968" cy="36286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3"/>
          <a:srcRect l="1342" t="719" r="1955" b="414"/>
          <a:stretch/>
        </p:blipFill>
        <p:spPr>
          <a:xfrm>
            <a:off x="4161452" y="2152261"/>
            <a:ext cx="4509797" cy="42796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97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395"/>
            <a:ext cx="7886700" cy="1325563"/>
          </a:xfrm>
        </p:spPr>
        <p:txBody>
          <a:bodyPr/>
          <a:lstStyle/>
          <a:p>
            <a:r>
              <a:rPr lang="sr-Cyrl-RS" dirty="0" smtClean="0"/>
              <a:t>Огледалска симетрија</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55" y="1457128"/>
            <a:ext cx="5128726" cy="25643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166" y="4204996"/>
            <a:ext cx="2583648" cy="2373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903167" y="4316964"/>
            <a:ext cx="2973355" cy="1323439"/>
          </a:xfrm>
          <a:prstGeom prst="rect">
            <a:avLst/>
          </a:prstGeom>
          <a:noFill/>
        </p:spPr>
        <p:txBody>
          <a:bodyPr wrap="square" rtlCol="0">
            <a:spAutoFit/>
          </a:bodyPr>
          <a:lstStyle/>
          <a:p>
            <a:r>
              <a:rPr lang="sr-Cyrl-RS" sz="2000" dirty="0" smtClean="0">
                <a:solidFill>
                  <a:srgbClr val="FF0000"/>
                </a:solidFill>
              </a:rPr>
              <a:t>Огледалска симетрија (симетрија парности) има само једну трансформацију </a:t>
            </a:r>
            <a:endParaRPr lang="en-US" sz="2000" dirty="0">
              <a:solidFill>
                <a:srgbClr val="FF0000"/>
              </a:solidFill>
            </a:endParaRPr>
          </a:p>
        </p:txBody>
      </p:sp>
    </p:spTree>
    <p:extLst>
      <p:ext uri="{BB962C8B-B14F-4D97-AF65-F5344CB8AC3E}">
        <p14:creationId xmlns:p14="http://schemas.microsoft.com/office/powerpoint/2010/main" val="12683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060" y="196450"/>
            <a:ext cx="7886700" cy="1325563"/>
          </a:xfrm>
        </p:spPr>
        <p:txBody>
          <a:bodyPr/>
          <a:lstStyle/>
          <a:p>
            <a:r>
              <a:rPr lang="sr-Cyrl-RS" dirty="0"/>
              <a:t>З</a:t>
            </a:r>
            <a:r>
              <a:rPr lang="sr-Cyrl-RS" dirty="0" smtClean="0"/>
              <a:t>латни пресек, фрактали и дилатациона симетрија</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4160" y="1706880"/>
            <a:ext cx="3751772" cy="232358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65" y="2192784"/>
            <a:ext cx="3209278" cy="32092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529" y="4136994"/>
            <a:ext cx="2654071" cy="24369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864" y="4589755"/>
            <a:ext cx="1989596" cy="1151554"/>
          </a:xfrm>
          <a:prstGeom prst="rect">
            <a:avLst/>
          </a:prstGeom>
        </p:spPr>
      </p:pic>
      <p:sp>
        <p:nvSpPr>
          <p:cNvPr id="9" name="Freeform 8"/>
          <p:cNvSpPr/>
          <p:nvPr/>
        </p:nvSpPr>
        <p:spPr>
          <a:xfrm>
            <a:off x="7368040" y="1374710"/>
            <a:ext cx="867780" cy="841655"/>
          </a:xfrm>
          <a:custGeom>
            <a:avLst/>
            <a:gdLst>
              <a:gd name="connsiteX0" fmla="*/ 867780 w 867780"/>
              <a:gd name="connsiteY0" fmla="*/ 0 h 841655"/>
              <a:gd name="connsiteX1" fmla="*/ 674948 w 867780"/>
              <a:gd name="connsiteY1" fmla="*/ 186612 h 841655"/>
              <a:gd name="connsiteX2" fmla="*/ 84009 w 867780"/>
              <a:gd name="connsiteY2" fmla="*/ 746449 h 841655"/>
              <a:gd name="connsiteX3" fmla="*/ 59127 w 867780"/>
              <a:gd name="connsiteY3" fmla="*/ 702906 h 841655"/>
              <a:gd name="connsiteX4" fmla="*/ 52907 w 867780"/>
              <a:gd name="connsiteY4" fmla="*/ 684245 h 841655"/>
              <a:gd name="connsiteX5" fmla="*/ 46687 w 867780"/>
              <a:gd name="connsiteY5" fmla="*/ 702906 h 841655"/>
              <a:gd name="connsiteX6" fmla="*/ 34246 w 867780"/>
              <a:gd name="connsiteY6" fmla="*/ 771331 h 841655"/>
              <a:gd name="connsiteX7" fmla="*/ 9364 w 867780"/>
              <a:gd name="connsiteY7" fmla="*/ 808653 h 841655"/>
              <a:gd name="connsiteX8" fmla="*/ 3144 w 867780"/>
              <a:gd name="connsiteY8" fmla="*/ 839755 h 841655"/>
              <a:gd name="connsiteX9" fmla="*/ 40466 w 867780"/>
              <a:gd name="connsiteY9" fmla="*/ 827314 h 841655"/>
              <a:gd name="connsiteX10" fmla="*/ 171095 w 867780"/>
              <a:gd name="connsiteY10" fmla="*/ 765110 h 84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7780" h="841655">
                <a:moveTo>
                  <a:pt x="867780" y="0"/>
                </a:moveTo>
                <a:lnTo>
                  <a:pt x="674948" y="186612"/>
                </a:lnTo>
                <a:lnTo>
                  <a:pt x="84009" y="746449"/>
                </a:lnTo>
                <a:cubicBezTo>
                  <a:pt x="75715" y="731935"/>
                  <a:pt x="66603" y="717858"/>
                  <a:pt x="59127" y="702906"/>
                </a:cubicBezTo>
                <a:cubicBezTo>
                  <a:pt x="56195" y="697041"/>
                  <a:pt x="59464" y="684245"/>
                  <a:pt x="52907" y="684245"/>
                </a:cubicBezTo>
                <a:cubicBezTo>
                  <a:pt x="46350" y="684245"/>
                  <a:pt x="48061" y="696495"/>
                  <a:pt x="46687" y="702906"/>
                </a:cubicBezTo>
                <a:cubicBezTo>
                  <a:pt x="41830" y="725574"/>
                  <a:pt x="41962" y="749470"/>
                  <a:pt x="34246" y="771331"/>
                </a:cubicBezTo>
                <a:cubicBezTo>
                  <a:pt x="29270" y="785431"/>
                  <a:pt x="17658" y="796212"/>
                  <a:pt x="9364" y="808653"/>
                </a:cubicBezTo>
                <a:cubicBezTo>
                  <a:pt x="7291" y="819020"/>
                  <a:pt x="-5922" y="834315"/>
                  <a:pt x="3144" y="839755"/>
                </a:cubicBezTo>
                <a:cubicBezTo>
                  <a:pt x="14389" y="846502"/>
                  <a:pt x="28954" y="833594"/>
                  <a:pt x="40466" y="827314"/>
                </a:cubicBezTo>
                <a:cubicBezTo>
                  <a:pt x="164580" y="759615"/>
                  <a:pt x="96685" y="765110"/>
                  <a:pt x="171095" y="76511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60164" y="2245567"/>
            <a:ext cx="534954" cy="354564"/>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43061" y="1704392"/>
            <a:ext cx="3741575" cy="2317103"/>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86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Дилатациона симетрија - </a:t>
            </a:r>
            <a:r>
              <a:rPr lang="en-US" dirty="0" err="1"/>
              <a:t>Aeonium</a:t>
            </a:r>
            <a:r>
              <a:rPr lang="en-US" dirty="0"/>
              <a:t> </a:t>
            </a:r>
            <a:r>
              <a:rPr lang="en-US" dirty="0" err="1"/>
              <a:t>tabuliforme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6192" y="1790114"/>
            <a:ext cx="3021762" cy="4351338"/>
          </a:xfrm>
        </p:spPr>
      </p:pic>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6753" t="14524" r="34478" b="36919"/>
          <a:stretch/>
        </p:blipFill>
        <p:spPr>
          <a:xfrm>
            <a:off x="1313896" y="2423603"/>
            <a:ext cx="1473693" cy="2112887"/>
          </a:xfrm>
          <a:prstGeom prst="rect">
            <a:avLst/>
          </a:prstGeom>
        </p:spPr>
      </p:pic>
      <p:pic>
        <p:nvPicPr>
          <p:cNvPr id="7"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6753" t="14524" r="34478" b="36919"/>
          <a:stretch/>
        </p:blipFill>
        <p:spPr>
          <a:xfrm>
            <a:off x="5107618" y="1796248"/>
            <a:ext cx="2982472" cy="4276078"/>
          </a:xfrm>
          <a:prstGeom prst="rect">
            <a:avLst/>
          </a:prstGeom>
        </p:spPr>
      </p:pic>
    </p:spTree>
    <p:extLst>
      <p:ext uri="{BB962C8B-B14F-4D97-AF65-F5344CB8AC3E}">
        <p14:creationId xmlns:p14="http://schemas.microsoft.com/office/powerpoint/2010/main" val="409575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5"/>
                                        </p:tgtEl>
                                        <p:attrNameLst>
                                          <p:attrName>stroke.color</p:attrName>
                                        </p:attrNameLst>
                                      </p:cBhvr>
                                      <p:to>
                                        <a:srgbClr val="F92525"/>
                                      </p:to>
                                    </p:animClr>
                                    <p:set>
                                      <p:cBhvr>
                                        <p:cTn id="7" dur="2000" fill="hold"/>
                                        <p:tgtEl>
                                          <p:spTgt spid="5"/>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4444E-6 2.59259E-6 L 0.49618 0.0662 " pathEditMode="relative" rAng="0" ptsTypes="AA">
                                      <p:cBhvr>
                                        <p:cTn id="11" dur="2000" fill="hold"/>
                                        <p:tgtEl>
                                          <p:spTgt spid="5"/>
                                        </p:tgtEl>
                                        <p:attrNameLst>
                                          <p:attrName>ppt_x</p:attrName>
                                          <p:attrName>ppt_y</p:attrName>
                                        </p:attrNameLst>
                                      </p:cBhvr>
                                      <p:rCtr x="24809" y="3310"/>
                                    </p:animMotion>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5"/>
                                        </p:tgtEl>
                                      </p:cBhvr>
                                      <p:by x="200000" y="200000"/>
                                    </p:animScale>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a:t>Дилатациона симетрија </a:t>
            </a:r>
            <a:r>
              <a:rPr lang="sr-Cyrl-RS" dirty="0" smtClean="0"/>
              <a:t>– Манделбротов скуп</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3302" y="1986064"/>
            <a:ext cx="3799642" cy="37996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659" y="1952033"/>
            <a:ext cx="3799642" cy="3799642"/>
          </a:xfrm>
          <a:prstGeom prst="rect">
            <a:avLst/>
          </a:prstGeom>
        </p:spPr>
      </p:pic>
    </p:spTree>
    <p:extLst>
      <p:ext uri="{BB962C8B-B14F-4D97-AF65-F5344CB8AC3E}">
        <p14:creationId xmlns:p14="http://schemas.microsoft.com/office/powerpoint/2010/main" val="5209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Симетрија је неодвојива од естетике</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83" y="1635967"/>
            <a:ext cx="4382278" cy="4382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37" y="1756230"/>
            <a:ext cx="3905898" cy="3905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32" y="1909665"/>
            <a:ext cx="3685109" cy="4604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968" y="2034074"/>
            <a:ext cx="4381985" cy="4381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0994" t="-802" r="20744" b="1"/>
          <a:stretch/>
        </p:blipFill>
        <p:spPr>
          <a:xfrm>
            <a:off x="1604865" y="2158482"/>
            <a:ext cx="4018384" cy="3910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4546" y="2287005"/>
            <a:ext cx="6737574" cy="2727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5436" y="2419740"/>
            <a:ext cx="5544717" cy="3696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44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5" name="Rectangle 4"/>
          <p:cNvSpPr/>
          <p:nvPr/>
        </p:nvSpPr>
        <p:spPr bwMode="auto">
          <a:xfrm>
            <a:off x="2006471" y="0"/>
            <a:ext cx="5130124" cy="6858000"/>
          </a:xfrm>
          <a:prstGeom prst="rect">
            <a:avLst/>
          </a:prstGeom>
          <a:solidFill>
            <a:schemeClr val="bg1">
              <a:alpha val="73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rebuchet MS"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71" t="17279" r="12327" b="68208"/>
          <a:stretch/>
        </p:blipFill>
        <p:spPr>
          <a:xfrm>
            <a:off x="2649894" y="1188099"/>
            <a:ext cx="3862873" cy="995265"/>
          </a:xfrm>
          <a:prstGeom prst="roundRect">
            <a:avLst/>
          </a:prstGeom>
          <a:effectLst>
            <a:softEdge rad="889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449" t="31429" r="11723" b="50068"/>
          <a:stretch/>
        </p:blipFill>
        <p:spPr>
          <a:xfrm>
            <a:off x="2637451" y="2133598"/>
            <a:ext cx="3900197" cy="1268965"/>
          </a:xfrm>
          <a:prstGeom prst="roundRect">
            <a:avLst/>
          </a:prstGeom>
          <a:effectLst>
            <a:softEdge rad="88900"/>
          </a:effectLst>
        </p:spPr>
      </p:pic>
      <p:sp>
        <p:nvSpPr>
          <p:cNvPr id="8" name="Freeform 7"/>
          <p:cNvSpPr/>
          <p:nvPr/>
        </p:nvSpPr>
        <p:spPr>
          <a:xfrm>
            <a:off x="4428931" y="3023119"/>
            <a:ext cx="529775" cy="348343"/>
          </a:xfrm>
          <a:custGeom>
            <a:avLst/>
            <a:gdLst>
              <a:gd name="connsiteX0" fmla="*/ 230155 w 529775"/>
              <a:gd name="connsiteY0" fmla="*/ 0 h 348343"/>
              <a:gd name="connsiteX1" fmla="*/ 68425 w 529775"/>
              <a:gd name="connsiteY1" fmla="*/ 12441 h 348343"/>
              <a:gd name="connsiteX2" fmla="*/ 49763 w 529775"/>
              <a:gd name="connsiteY2" fmla="*/ 24882 h 348343"/>
              <a:gd name="connsiteX3" fmla="*/ 0 w 529775"/>
              <a:gd name="connsiteY3" fmla="*/ 99527 h 348343"/>
              <a:gd name="connsiteX4" fmla="*/ 12441 w 529775"/>
              <a:gd name="connsiteY4" fmla="*/ 248816 h 348343"/>
              <a:gd name="connsiteX5" fmla="*/ 49763 w 529775"/>
              <a:gd name="connsiteY5" fmla="*/ 298580 h 348343"/>
              <a:gd name="connsiteX6" fmla="*/ 248817 w 529775"/>
              <a:gd name="connsiteY6" fmla="*/ 348343 h 348343"/>
              <a:gd name="connsiteX7" fmla="*/ 379445 w 529775"/>
              <a:gd name="connsiteY7" fmla="*/ 335902 h 348343"/>
              <a:gd name="connsiteX8" fmla="*/ 522514 w 529775"/>
              <a:gd name="connsiteY8" fmla="*/ 217714 h 348343"/>
              <a:gd name="connsiteX9" fmla="*/ 528735 w 529775"/>
              <a:gd name="connsiteY9" fmla="*/ 161731 h 348343"/>
              <a:gd name="connsiteX10" fmla="*/ 497633 w 529775"/>
              <a:gd name="connsiteY10" fmla="*/ 99527 h 348343"/>
              <a:gd name="connsiteX11" fmla="*/ 373225 w 529775"/>
              <a:gd name="connsiteY11" fmla="*/ 12441 h 348343"/>
              <a:gd name="connsiteX12" fmla="*/ 292359 w 529775"/>
              <a:gd name="connsiteY12" fmla="*/ 6220 h 348343"/>
              <a:gd name="connsiteX13" fmla="*/ 223935 w 529775"/>
              <a:gd name="connsiteY13" fmla="*/ 18661 h 348343"/>
              <a:gd name="connsiteX14" fmla="*/ 149290 w 529775"/>
              <a:gd name="connsiteY14" fmla="*/ 497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775" h="348343">
                <a:moveTo>
                  <a:pt x="230155" y="0"/>
                </a:moveTo>
                <a:cubicBezTo>
                  <a:pt x="176245" y="4147"/>
                  <a:pt x="121987" y="5053"/>
                  <a:pt x="68425" y="12441"/>
                </a:cubicBezTo>
                <a:cubicBezTo>
                  <a:pt x="61019" y="13463"/>
                  <a:pt x="54382" y="19003"/>
                  <a:pt x="49763" y="24882"/>
                </a:cubicBezTo>
                <a:cubicBezTo>
                  <a:pt x="31288" y="48396"/>
                  <a:pt x="16588" y="74645"/>
                  <a:pt x="0" y="99527"/>
                </a:cubicBezTo>
                <a:cubicBezTo>
                  <a:pt x="4147" y="149290"/>
                  <a:pt x="330" y="200371"/>
                  <a:pt x="12441" y="248816"/>
                </a:cubicBezTo>
                <a:cubicBezTo>
                  <a:pt x="17470" y="268932"/>
                  <a:pt x="32631" y="286899"/>
                  <a:pt x="49763" y="298580"/>
                </a:cubicBezTo>
                <a:cubicBezTo>
                  <a:pt x="128464" y="352240"/>
                  <a:pt x="160221" y="342805"/>
                  <a:pt x="248817" y="348343"/>
                </a:cubicBezTo>
                <a:cubicBezTo>
                  <a:pt x="292360" y="344196"/>
                  <a:pt x="337585" y="348587"/>
                  <a:pt x="379445" y="335902"/>
                </a:cubicBezTo>
                <a:cubicBezTo>
                  <a:pt x="427982" y="321194"/>
                  <a:pt x="490055" y="250174"/>
                  <a:pt x="522514" y="217714"/>
                </a:cubicBezTo>
                <a:cubicBezTo>
                  <a:pt x="524588" y="199053"/>
                  <a:pt x="532603" y="180104"/>
                  <a:pt x="528735" y="161731"/>
                </a:cubicBezTo>
                <a:cubicBezTo>
                  <a:pt x="523959" y="139046"/>
                  <a:pt x="511206" y="118320"/>
                  <a:pt x="497633" y="99527"/>
                </a:cubicBezTo>
                <a:cubicBezTo>
                  <a:pt x="468435" y="59098"/>
                  <a:pt x="421139" y="25857"/>
                  <a:pt x="373225" y="12441"/>
                </a:cubicBezTo>
                <a:cubicBezTo>
                  <a:pt x="347191" y="5152"/>
                  <a:pt x="319314" y="8294"/>
                  <a:pt x="292359" y="6220"/>
                </a:cubicBezTo>
                <a:cubicBezTo>
                  <a:pt x="269551" y="10367"/>
                  <a:pt x="246113" y="11911"/>
                  <a:pt x="223935" y="18661"/>
                </a:cubicBezTo>
                <a:cubicBezTo>
                  <a:pt x="198148" y="26509"/>
                  <a:pt x="149290" y="49763"/>
                  <a:pt x="149290" y="4976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79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Шта смо видели из ових примера</a:t>
            </a:r>
            <a:endParaRPr lang="en-US" dirty="0"/>
          </a:p>
        </p:txBody>
      </p:sp>
      <p:sp>
        <p:nvSpPr>
          <p:cNvPr id="3" name="Content Placeholder 2"/>
          <p:cNvSpPr>
            <a:spLocks noGrp="1"/>
          </p:cNvSpPr>
          <p:nvPr>
            <p:ph idx="1"/>
          </p:nvPr>
        </p:nvSpPr>
        <p:spPr/>
        <p:txBody>
          <a:bodyPr/>
          <a:lstStyle/>
          <a:p>
            <a:r>
              <a:rPr lang="sr-Cyrl-RS" dirty="0" smtClean="0"/>
              <a:t>СИМЕТРИЈА = правилност, хармонија, ред (гр. слагање димензија, распореда)</a:t>
            </a:r>
          </a:p>
          <a:p>
            <a:r>
              <a:rPr lang="sr-Cyrl-RS" dirty="0" smtClean="0"/>
              <a:t>Изглед (систем) се не мења када променимо угао гледања или пређемо из једне у другу тачку</a:t>
            </a:r>
          </a:p>
          <a:p>
            <a:endParaRPr lang="sr-Cyrl-RS" dirty="0"/>
          </a:p>
          <a:p>
            <a:endParaRPr lang="sr-Cyrl-RS" dirty="0" smtClean="0"/>
          </a:p>
          <a:p>
            <a:r>
              <a:rPr lang="sr-Cyrl-RS" dirty="0" smtClean="0"/>
              <a:t>Симетријске трансформације можемо да комбинујемо, а и да се „враћамо уназад“</a:t>
            </a:r>
          </a:p>
          <a:p>
            <a:r>
              <a:rPr lang="sr-Cyrl-RS" dirty="0" smtClean="0"/>
              <a:t>Математички, оне чине „ГРУПУ“!</a:t>
            </a:r>
            <a:endParaRPr lang="en-US" dirty="0"/>
          </a:p>
        </p:txBody>
      </p:sp>
      <p:grpSp>
        <p:nvGrpSpPr>
          <p:cNvPr id="7" name="Group 6"/>
          <p:cNvGrpSpPr/>
          <p:nvPr/>
        </p:nvGrpSpPr>
        <p:grpSpPr>
          <a:xfrm>
            <a:off x="839755" y="3433665"/>
            <a:ext cx="7620047" cy="559837"/>
            <a:chOff x="839755" y="3433665"/>
            <a:chExt cx="7620047" cy="559837"/>
          </a:xfrm>
        </p:grpSpPr>
        <p:sp>
          <p:nvSpPr>
            <p:cNvPr id="5" name="Freeform 4"/>
            <p:cNvSpPr/>
            <p:nvPr/>
          </p:nvSpPr>
          <p:spPr>
            <a:xfrm>
              <a:off x="839755" y="3452327"/>
              <a:ext cx="3484694" cy="528734"/>
            </a:xfrm>
            <a:custGeom>
              <a:avLst/>
              <a:gdLst>
                <a:gd name="connsiteX0" fmla="*/ 0 w 3484694"/>
                <a:gd name="connsiteY0" fmla="*/ 0 h 528734"/>
                <a:gd name="connsiteX1" fmla="*/ 18661 w 3484694"/>
                <a:gd name="connsiteY1" fmla="*/ 242595 h 528734"/>
                <a:gd name="connsiteX2" fmla="*/ 31102 w 3484694"/>
                <a:gd name="connsiteY2" fmla="*/ 279918 h 528734"/>
                <a:gd name="connsiteX3" fmla="*/ 93306 w 3484694"/>
                <a:gd name="connsiteY3" fmla="*/ 348342 h 528734"/>
                <a:gd name="connsiteX4" fmla="*/ 186612 w 3484694"/>
                <a:gd name="connsiteY4" fmla="*/ 373224 h 528734"/>
                <a:gd name="connsiteX5" fmla="*/ 447869 w 3484694"/>
                <a:gd name="connsiteY5" fmla="*/ 348342 h 528734"/>
                <a:gd name="connsiteX6" fmla="*/ 547396 w 3484694"/>
                <a:gd name="connsiteY6" fmla="*/ 317240 h 528734"/>
                <a:gd name="connsiteX7" fmla="*/ 771331 w 3484694"/>
                <a:gd name="connsiteY7" fmla="*/ 248816 h 528734"/>
                <a:gd name="connsiteX8" fmla="*/ 982825 w 3484694"/>
                <a:gd name="connsiteY8" fmla="*/ 217714 h 528734"/>
                <a:gd name="connsiteX9" fmla="*/ 1094792 w 3484694"/>
                <a:gd name="connsiteY9" fmla="*/ 199053 h 528734"/>
                <a:gd name="connsiteX10" fmla="*/ 1219200 w 3484694"/>
                <a:gd name="connsiteY10" fmla="*/ 186612 h 528734"/>
                <a:gd name="connsiteX11" fmla="*/ 1324947 w 3484694"/>
                <a:gd name="connsiteY11" fmla="*/ 174171 h 528734"/>
                <a:gd name="connsiteX12" fmla="*/ 1430694 w 3484694"/>
                <a:gd name="connsiteY12" fmla="*/ 192832 h 528734"/>
                <a:gd name="connsiteX13" fmla="*/ 1555102 w 3484694"/>
                <a:gd name="connsiteY13" fmla="*/ 199053 h 528734"/>
                <a:gd name="connsiteX14" fmla="*/ 1691951 w 3484694"/>
                <a:gd name="connsiteY14" fmla="*/ 211493 h 528734"/>
                <a:gd name="connsiteX15" fmla="*/ 1859902 w 3484694"/>
                <a:gd name="connsiteY15" fmla="*/ 205273 h 528734"/>
                <a:gd name="connsiteX16" fmla="*/ 2040294 w 3484694"/>
                <a:gd name="connsiteY16" fmla="*/ 192832 h 528734"/>
                <a:gd name="connsiteX17" fmla="*/ 2401078 w 3484694"/>
                <a:gd name="connsiteY17" fmla="*/ 186612 h 528734"/>
                <a:gd name="connsiteX18" fmla="*/ 2693437 w 3484694"/>
                <a:gd name="connsiteY18" fmla="*/ 199053 h 528734"/>
                <a:gd name="connsiteX19" fmla="*/ 3091543 w 3484694"/>
                <a:gd name="connsiteY19" fmla="*/ 261257 h 528734"/>
                <a:gd name="connsiteX20" fmla="*/ 3178629 w 3484694"/>
                <a:gd name="connsiteY20" fmla="*/ 273697 h 528734"/>
                <a:gd name="connsiteX21" fmla="*/ 3309257 w 3484694"/>
                <a:gd name="connsiteY21" fmla="*/ 317240 h 528734"/>
                <a:gd name="connsiteX22" fmla="*/ 3452327 w 3484694"/>
                <a:gd name="connsiteY22" fmla="*/ 435428 h 528734"/>
                <a:gd name="connsiteX23" fmla="*/ 3470988 w 3484694"/>
                <a:gd name="connsiteY23" fmla="*/ 466530 h 528734"/>
                <a:gd name="connsiteX24" fmla="*/ 3483429 w 3484694"/>
                <a:gd name="connsiteY24" fmla="*/ 485191 h 528734"/>
                <a:gd name="connsiteX25" fmla="*/ 3483429 w 3484694"/>
                <a:gd name="connsiteY25" fmla="*/ 528734 h 52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4694" h="528734">
                  <a:moveTo>
                    <a:pt x="0" y="0"/>
                  </a:moveTo>
                  <a:cubicBezTo>
                    <a:pt x="6220" y="80865"/>
                    <a:pt x="9705" y="161987"/>
                    <a:pt x="18661" y="242595"/>
                  </a:cubicBezTo>
                  <a:cubicBezTo>
                    <a:pt x="20109" y="255629"/>
                    <a:pt x="25237" y="268189"/>
                    <a:pt x="31102" y="279918"/>
                  </a:cubicBezTo>
                  <a:cubicBezTo>
                    <a:pt x="45061" y="307836"/>
                    <a:pt x="66057" y="332447"/>
                    <a:pt x="93306" y="348342"/>
                  </a:cubicBezTo>
                  <a:cubicBezTo>
                    <a:pt x="110369" y="358296"/>
                    <a:pt x="173796" y="370376"/>
                    <a:pt x="186612" y="373224"/>
                  </a:cubicBezTo>
                  <a:cubicBezTo>
                    <a:pt x="273698" y="364930"/>
                    <a:pt x="361424" y="361756"/>
                    <a:pt x="447869" y="348342"/>
                  </a:cubicBezTo>
                  <a:cubicBezTo>
                    <a:pt x="482216" y="343012"/>
                    <a:pt x="514252" y="327707"/>
                    <a:pt x="547396" y="317240"/>
                  </a:cubicBezTo>
                  <a:cubicBezTo>
                    <a:pt x="576913" y="307919"/>
                    <a:pt x="724052" y="259492"/>
                    <a:pt x="771331" y="248816"/>
                  </a:cubicBezTo>
                  <a:cubicBezTo>
                    <a:pt x="871653" y="226163"/>
                    <a:pt x="881566" y="232180"/>
                    <a:pt x="982825" y="217714"/>
                  </a:cubicBezTo>
                  <a:cubicBezTo>
                    <a:pt x="1020282" y="212363"/>
                    <a:pt x="1057278" y="203989"/>
                    <a:pt x="1094792" y="199053"/>
                  </a:cubicBezTo>
                  <a:cubicBezTo>
                    <a:pt x="1136112" y="193616"/>
                    <a:pt x="1177765" y="191091"/>
                    <a:pt x="1219200" y="186612"/>
                  </a:cubicBezTo>
                  <a:lnTo>
                    <a:pt x="1324947" y="174171"/>
                  </a:lnTo>
                  <a:cubicBezTo>
                    <a:pt x="1360196" y="180391"/>
                    <a:pt x="1395108" y="188985"/>
                    <a:pt x="1430694" y="192832"/>
                  </a:cubicBezTo>
                  <a:cubicBezTo>
                    <a:pt x="1471975" y="197295"/>
                    <a:pt x="1513686" y="196095"/>
                    <a:pt x="1555102" y="199053"/>
                  </a:cubicBezTo>
                  <a:cubicBezTo>
                    <a:pt x="1600790" y="202316"/>
                    <a:pt x="1646335" y="207346"/>
                    <a:pt x="1691951" y="211493"/>
                  </a:cubicBezTo>
                  <a:lnTo>
                    <a:pt x="1859902" y="205273"/>
                  </a:lnTo>
                  <a:cubicBezTo>
                    <a:pt x="1920089" y="202049"/>
                    <a:pt x="1980056" y="194909"/>
                    <a:pt x="2040294" y="192832"/>
                  </a:cubicBezTo>
                  <a:cubicBezTo>
                    <a:pt x="2160502" y="188687"/>
                    <a:pt x="2280817" y="188685"/>
                    <a:pt x="2401078" y="186612"/>
                  </a:cubicBezTo>
                  <a:lnTo>
                    <a:pt x="2693437" y="199053"/>
                  </a:lnTo>
                  <a:cubicBezTo>
                    <a:pt x="2887200" y="220929"/>
                    <a:pt x="2925332" y="234304"/>
                    <a:pt x="3091543" y="261257"/>
                  </a:cubicBezTo>
                  <a:cubicBezTo>
                    <a:pt x="3120488" y="265951"/>
                    <a:pt x="3149875" y="267946"/>
                    <a:pt x="3178629" y="273697"/>
                  </a:cubicBezTo>
                  <a:cubicBezTo>
                    <a:pt x="3217084" y="281388"/>
                    <a:pt x="3273763" y="299493"/>
                    <a:pt x="3309257" y="317240"/>
                  </a:cubicBezTo>
                  <a:cubicBezTo>
                    <a:pt x="3360504" y="342864"/>
                    <a:pt x="3423167" y="386828"/>
                    <a:pt x="3452327" y="435428"/>
                  </a:cubicBezTo>
                  <a:cubicBezTo>
                    <a:pt x="3458547" y="445795"/>
                    <a:pt x="3464580" y="456278"/>
                    <a:pt x="3470988" y="466530"/>
                  </a:cubicBezTo>
                  <a:cubicBezTo>
                    <a:pt x="3474950" y="472870"/>
                    <a:pt x="3481963" y="477860"/>
                    <a:pt x="3483429" y="485191"/>
                  </a:cubicBezTo>
                  <a:cubicBezTo>
                    <a:pt x="3486276" y="499423"/>
                    <a:pt x="3483429" y="514220"/>
                    <a:pt x="3483429" y="52873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335624" y="3433665"/>
              <a:ext cx="4124178" cy="559837"/>
            </a:xfrm>
            <a:custGeom>
              <a:avLst/>
              <a:gdLst>
                <a:gd name="connsiteX0" fmla="*/ 0 w 4124178"/>
                <a:gd name="connsiteY0" fmla="*/ 559837 h 559837"/>
                <a:gd name="connsiteX1" fmla="*/ 74645 w 4124178"/>
                <a:gd name="connsiteY1" fmla="*/ 379445 h 559837"/>
                <a:gd name="connsiteX2" fmla="*/ 410547 w 4124178"/>
                <a:gd name="connsiteY2" fmla="*/ 292359 h 559837"/>
                <a:gd name="connsiteX3" fmla="*/ 454090 w 4124178"/>
                <a:gd name="connsiteY3" fmla="*/ 286139 h 559837"/>
                <a:gd name="connsiteX4" fmla="*/ 628262 w 4124178"/>
                <a:gd name="connsiteY4" fmla="*/ 267478 h 559837"/>
                <a:gd name="connsiteX5" fmla="*/ 989045 w 4124178"/>
                <a:gd name="connsiteY5" fmla="*/ 273698 h 559837"/>
                <a:gd name="connsiteX6" fmla="*/ 1094792 w 4124178"/>
                <a:gd name="connsiteY6" fmla="*/ 298580 h 559837"/>
                <a:gd name="connsiteX7" fmla="*/ 1156996 w 4124178"/>
                <a:gd name="connsiteY7" fmla="*/ 311021 h 559837"/>
                <a:gd name="connsiteX8" fmla="*/ 1250303 w 4124178"/>
                <a:gd name="connsiteY8" fmla="*/ 335902 h 559837"/>
                <a:gd name="connsiteX9" fmla="*/ 1704392 w 4124178"/>
                <a:gd name="connsiteY9" fmla="*/ 367004 h 559837"/>
                <a:gd name="connsiteX10" fmla="*/ 1872343 w 4124178"/>
                <a:gd name="connsiteY10" fmla="*/ 385666 h 559837"/>
                <a:gd name="connsiteX11" fmla="*/ 1978090 w 4124178"/>
                <a:gd name="connsiteY11" fmla="*/ 398106 h 559837"/>
                <a:gd name="connsiteX12" fmla="*/ 2226907 w 4124178"/>
                <a:gd name="connsiteY12" fmla="*/ 404327 h 559837"/>
                <a:gd name="connsiteX13" fmla="*/ 3172409 w 4124178"/>
                <a:gd name="connsiteY13" fmla="*/ 398106 h 559837"/>
                <a:gd name="connsiteX14" fmla="*/ 3271935 w 4124178"/>
                <a:gd name="connsiteY14" fmla="*/ 429208 h 559837"/>
                <a:gd name="connsiteX15" fmla="*/ 3371462 w 4124178"/>
                <a:gd name="connsiteY15" fmla="*/ 441649 h 559837"/>
                <a:gd name="connsiteX16" fmla="*/ 3545633 w 4124178"/>
                <a:gd name="connsiteY16" fmla="*/ 391886 h 559837"/>
                <a:gd name="connsiteX17" fmla="*/ 3862874 w 4124178"/>
                <a:gd name="connsiteY17" fmla="*/ 279919 h 559837"/>
                <a:gd name="connsiteX18" fmla="*/ 3900196 w 4124178"/>
                <a:gd name="connsiteY18" fmla="*/ 255037 h 559837"/>
                <a:gd name="connsiteX19" fmla="*/ 3993503 w 4124178"/>
                <a:gd name="connsiteY19" fmla="*/ 161731 h 559837"/>
                <a:gd name="connsiteX20" fmla="*/ 4030825 w 4124178"/>
                <a:gd name="connsiteY20" fmla="*/ 124408 h 559837"/>
                <a:gd name="connsiteX21" fmla="*/ 4074368 w 4124178"/>
                <a:gd name="connsiteY21" fmla="*/ 87086 h 559837"/>
                <a:gd name="connsiteX22" fmla="*/ 4117911 w 4124178"/>
                <a:gd name="connsiteY22" fmla="*/ 37323 h 559837"/>
                <a:gd name="connsiteX23" fmla="*/ 4124131 w 4124178"/>
                <a:gd name="connsiteY23" fmla="*/ 0 h 55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24178" h="559837">
                  <a:moveTo>
                    <a:pt x="0" y="559837"/>
                  </a:moveTo>
                  <a:cubicBezTo>
                    <a:pt x="24882" y="499706"/>
                    <a:pt x="20121" y="414968"/>
                    <a:pt x="74645" y="379445"/>
                  </a:cubicBezTo>
                  <a:cubicBezTo>
                    <a:pt x="171560" y="316303"/>
                    <a:pt x="298224" y="319979"/>
                    <a:pt x="410547" y="292359"/>
                  </a:cubicBezTo>
                  <a:cubicBezTo>
                    <a:pt x="424785" y="288858"/>
                    <a:pt x="439512" y="287701"/>
                    <a:pt x="454090" y="286139"/>
                  </a:cubicBezTo>
                  <a:cubicBezTo>
                    <a:pt x="647723" y="265393"/>
                    <a:pt x="525192" y="282201"/>
                    <a:pt x="628262" y="267478"/>
                  </a:cubicBezTo>
                  <a:lnTo>
                    <a:pt x="989045" y="273698"/>
                  </a:lnTo>
                  <a:cubicBezTo>
                    <a:pt x="1032572" y="275037"/>
                    <a:pt x="1050209" y="287434"/>
                    <a:pt x="1094792" y="298580"/>
                  </a:cubicBezTo>
                  <a:cubicBezTo>
                    <a:pt x="1115306" y="303708"/>
                    <a:pt x="1136435" y="306086"/>
                    <a:pt x="1156996" y="311021"/>
                  </a:cubicBezTo>
                  <a:cubicBezTo>
                    <a:pt x="1188296" y="318533"/>
                    <a:pt x="1218710" y="329737"/>
                    <a:pt x="1250303" y="335902"/>
                  </a:cubicBezTo>
                  <a:cubicBezTo>
                    <a:pt x="1447107" y="374303"/>
                    <a:pt x="1466991" y="361953"/>
                    <a:pt x="1704392" y="367004"/>
                  </a:cubicBezTo>
                  <a:cubicBezTo>
                    <a:pt x="1829111" y="377398"/>
                    <a:pt x="1730656" y="367956"/>
                    <a:pt x="1872343" y="385666"/>
                  </a:cubicBezTo>
                  <a:cubicBezTo>
                    <a:pt x="1907561" y="390068"/>
                    <a:pt x="1942647" y="396241"/>
                    <a:pt x="1978090" y="398106"/>
                  </a:cubicBezTo>
                  <a:cubicBezTo>
                    <a:pt x="2060940" y="402466"/>
                    <a:pt x="2143968" y="402253"/>
                    <a:pt x="2226907" y="404327"/>
                  </a:cubicBezTo>
                  <a:cubicBezTo>
                    <a:pt x="2534951" y="395267"/>
                    <a:pt x="2865783" y="379709"/>
                    <a:pt x="3172409" y="398106"/>
                  </a:cubicBezTo>
                  <a:cubicBezTo>
                    <a:pt x="3207104" y="400188"/>
                    <a:pt x="3237980" y="421780"/>
                    <a:pt x="3271935" y="429208"/>
                  </a:cubicBezTo>
                  <a:cubicBezTo>
                    <a:pt x="3304597" y="436353"/>
                    <a:pt x="3338286" y="437502"/>
                    <a:pt x="3371462" y="441649"/>
                  </a:cubicBezTo>
                  <a:cubicBezTo>
                    <a:pt x="3519494" y="426847"/>
                    <a:pt x="3325882" y="451817"/>
                    <a:pt x="3545633" y="391886"/>
                  </a:cubicBezTo>
                  <a:cubicBezTo>
                    <a:pt x="3640751" y="365945"/>
                    <a:pt x="3782635" y="333413"/>
                    <a:pt x="3862874" y="279919"/>
                  </a:cubicBezTo>
                  <a:cubicBezTo>
                    <a:pt x="3875315" y="271625"/>
                    <a:pt x="3889109" y="265068"/>
                    <a:pt x="3900196" y="255037"/>
                  </a:cubicBezTo>
                  <a:cubicBezTo>
                    <a:pt x="3932813" y="225527"/>
                    <a:pt x="3962401" y="192833"/>
                    <a:pt x="3993503" y="161731"/>
                  </a:cubicBezTo>
                  <a:cubicBezTo>
                    <a:pt x="4005944" y="149290"/>
                    <a:pt x="4016750" y="134964"/>
                    <a:pt x="4030825" y="124408"/>
                  </a:cubicBezTo>
                  <a:cubicBezTo>
                    <a:pt x="4050491" y="109659"/>
                    <a:pt x="4058773" y="105280"/>
                    <a:pt x="4074368" y="87086"/>
                  </a:cubicBezTo>
                  <a:cubicBezTo>
                    <a:pt x="4125759" y="27129"/>
                    <a:pt x="4056631" y="98601"/>
                    <a:pt x="4117911" y="37323"/>
                  </a:cubicBezTo>
                  <a:cubicBezTo>
                    <a:pt x="4125137" y="8418"/>
                    <a:pt x="4124131" y="20990"/>
                    <a:pt x="4124131"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755641" y="3987283"/>
            <a:ext cx="2973355" cy="400110"/>
          </a:xfrm>
          <a:prstGeom prst="rect">
            <a:avLst/>
          </a:prstGeom>
          <a:noFill/>
        </p:spPr>
        <p:txBody>
          <a:bodyPr wrap="square" rtlCol="0">
            <a:spAutoFit/>
          </a:bodyPr>
          <a:lstStyle/>
          <a:p>
            <a:pPr algn="ctr"/>
            <a:r>
              <a:rPr lang="sr-Cyrl-RS" sz="2000" b="1" dirty="0" smtClean="0">
                <a:solidFill>
                  <a:srgbClr val="FF0000"/>
                </a:solidFill>
              </a:rPr>
              <a:t>„ТРАНСФОРМАЦИЈА“</a:t>
            </a:r>
            <a:endParaRPr lang="en-US" sz="2000" b="1" dirty="0">
              <a:solidFill>
                <a:srgbClr val="FF0000"/>
              </a:solidFill>
            </a:endParaRPr>
          </a:p>
        </p:txBody>
      </p:sp>
      <p:sp>
        <p:nvSpPr>
          <p:cNvPr id="9" name="TextBox 8"/>
          <p:cNvSpPr txBox="1"/>
          <p:nvPr/>
        </p:nvSpPr>
        <p:spPr>
          <a:xfrm>
            <a:off x="2136709" y="1648961"/>
            <a:ext cx="4948335"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Теорија група = моћна област математичке физике која се бави симетријама и њиховим последицама</a:t>
            </a:r>
            <a:endParaRPr lang="en-US" sz="2800" b="1" dirty="0">
              <a:solidFill>
                <a:srgbClr val="FF0000"/>
              </a:solidFill>
            </a:endParaRPr>
          </a:p>
        </p:txBody>
      </p:sp>
    </p:spTree>
    <p:extLst>
      <p:ext uri="{BB962C8B-B14F-4D97-AF65-F5344CB8AC3E}">
        <p14:creationId xmlns:p14="http://schemas.microsoft.com/office/powerpoint/2010/main" val="29385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Илустровали смо просторне симетрије</a:t>
            </a:r>
            <a:endParaRPr lang="en-US" dirty="0"/>
          </a:p>
        </p:txBody>
      </p:sp>
      <p:sp>
        <p:nvSpPr>
          <p:cNvPr id="6" name="Content Placeholder 5"/>
          <p:cNvSpPr>
            <a:spLocks noGrp="1"/>
          </p:cNvSpPr>
          <p:nvPr>
            <p:ph idx="1"/>
          </p:nvPr>
        </p:nvSpPr>
        <p:spPr>
          <a:xfrm>
            <a:off x="323850" y="1782082"/>
            <a:ext cx="8092362" cy="4351338"/>
          </a:xfrm>
        </p:spPr>
        <p:txBody>
          <a:bodyPr/>
          <a:lstStyle/>
          <a:p>
            <a:pPr marL="0" indent="0">
              <a:buNone/>
            </a:pPr>
            <a:r>
              <a:rPr lang="sr-Cyrl-RS" dirty="0" smtClean="0"/>
              <a:t>Типови:</a:t>
            </a:r>
          </a:p>
          <a:p>
            <a:pPr lvl="1"/>
            <a:r>
              <a:rPr lang="sr-Cyrl-RS" dirty="0" smtClean="0"/>
              <a:t>Транслациона</a:t>
            </a:r>
          </a:p>
          <a:p>
            <a:pPr lvl="1"/>
            <a:endParaRPr lang="sr-Cyrl-RS" dirty="0" smtClean="0"/>
          </a:p>
          <a:p>
            <a:pPr lvl="1"/>
            <a:r>
              <a:rPr lang="sr-Cyrl-RS" dirty="0" smtClean="0"/>
              <a:t>Ротациона</a:t>
            </a:r>
          </a:p>
          <a:p>
            <a:pPr lvl="1"/>
            <a:endParaRPr lang="sr-Cyrl-RS" dirty="0" smtClean="0"/>
          </a:p>
          <a:p>
            <a:pPr lvl="1"/>
            <a:r>
              <a:rPr lang="sr-Cyrl-RS" dirty="0" smtClean="0"/>
              <a:t>Дилатациона (на промену скале)</a:t>
            </a:r>
          </a:p>
          <a:p>
            <a:pPr lvl="1"/>
            <a:endParaRPr lang="sr-Cyrl-RS" dirty="0" smtClean="0"/>
          </a:p>
          <a:p>
            <a:pPr lvl="1"/>
            <a:r>
              <a:rPr lang="sr-Cyrl-RS" dirty="0" smtClean="0"/>
              <a:t>Комбинације – нпр. златна спирала, или хеликоидална = транслација + ротација</a:t>
            </a:r>
          </a:p>
          <a:p>
            <a:pPr lvl="1"/>
            <a:endParaRPr lang="sr-Cyrl-RS" dirty="0" smtClean="0"/>
          </a:p>
          <a:p>
            <a:pPr lvl="1"/>
            <a:r>
              <a:rPr lang="sr-Cyrl-RS" dirty="0" smtClean="0"/>
              <a:t>Огледалска симетрија – група са само два елемента</a:t>
            </a:r>
            <a:endParaRPr lang="en-US" dirty="0"/>
          </a:p>
        </p:txBody>
      </p:sp>
      <p:pic>
        <p:nvPicPr>
          <p:cNvPr id="1028" name="Picture 4" descr="Image result for helic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678" y="1518081"/>
            <a:ext cx="1741732" cy="25867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Freeform 3"/>
          <p:cNvSpPr/>
          <p:nvPr/>
        </p:nvSpPr>
        <p:spPr>
          <a:xfrm>
            <a:off x="2917371" y="2225794"/>
            <a:ext cx="5430647" cy="2576361"/>
          </a:xfrm>
          <a:custGeom>
            <a:avLst/>
            <a:gdLst>
              <a:gd name="connsiteX0" fmla="*/ 0 w 5430647"/>
              <a:gd name="connsiteY0" fmla="*/ 7333 h 2576361"/>
              <a:gd name="connsiteX1" fmla="*/ 286139 w 5430647"/>
              <a:gd name="connsiteY1" fmla="*/ 57096 h 2576361"/>
              <a:gd name="connsiteX2" fmla="*/ 367005 w 5430647"/>
              <a:gd name="connsiteY2" fmla="*/ 206386 h 2576361"/>
              <a:gd name="connsiteX3" fmla="*/ 429209 w 5430647"/>
              <a:gd name="connsiteY3" fmla="*/ 337014 h 2576361"/>
              <a:gd name="connsiteX4" fmla="*/ 572278 w 5430647"/>
              <a:gd name="connsiteY4" fmla="*/ 517406 h 2576361"/>
              <a:gd name="connsiteX5" fmla="*/ 634482 w 5430647"/>
              <a:gd name="connsiteY5" fmla="*/ 579610 h 2576361"/>
              <a:gd name="connsiteX6" fmla="*/ 709127 w 5430647"/>
              <a:gd name="connsiteY6" fmla="*/ 585830 h 2576361"/>
              <a:gd name="connsiteX7" fmla="*/ 839756 w 5430647"/>
              <a:gd name="connsiteY7" fmla="*/ 579610 h 2576361"/>
              <a:gd name="connsiteX8" fmla="*/ 945502 w 5430647"/>
              <a:gd name="connsiteY8" fmla="*/ 498745 h 2576361"/>
              <a:gd name="connsiteX9" fmla="*/ 970384 w 5430647"/>
              <a:gd name="connsiteY9" fmla="*/ 486304 h 2576361"/>
              <a:gd name="connsiteX10" fmla="*/ 989045 w 5430647"/>
              <a:gd name="connsiteY10" fmla="*/ 735120 h 2576361"/>
              <a:gd name="connsiteX11" fmla="*/ 1013927 w 5430647"/>
              <a:gd name="connsiteY11" fmla="*/ 809765 h 2576361"/>
              <a:gd name="connsiteX12" fmla="*/ 1094792 w 5430647"/>
              <a:gd name="connsiteY12" fmla="*/ 853308 h 2576361"/>
              <a:gd name="connsiteX13" fmla="*/ 1150776 w 5430647"/>
              <a:gd name="connsiteY13" fmla="*/ 890630 h 2576361"/>
              <a:gd name="connsiteX14" fmla="*/ 1231641 w 5430647"/>
              <a:gd name="connsiteY14" fmla="*/ 934173 h 2576361"/>
              <a:gd name="connsiteX15" fmla="*/ 1306286 w 5430647"/>
              <a:gd name="connsiteY15" fmla="*/ 990157 h 2576361"/>
              <a:gd name="connsiteX16" fmla="*/ 1542662 w 5430647"/>
              <a:gd name="connsiteY16" fmla="*/ 1095904 h 2576361"/>
              <a:gd name="connsiteX17" fmla="*/ 1779037 w 5430647"/>
              <a:gd name="connsiteY17" fmla="*/ 1238973 h 2576361"/>
              <a:gd name="connsiteX18" fmla="*/ 1866123 w 5430647"/>
              <a:gd name="connsiteY18" fmla="*/ 1270075 h 2576361"/>
              <a:gd name="connsiteX19" fmla="*/ 1996751 w 5430647"/>
              <a:gd name="connsiteY19" fmla="*/ 1344720 h 2576361"/>
              <a:gd name="connsiteX20" fmla="*/ 2307772 w 5430647"/>
              <a:gd name="connsiteY20" fmla="*/ 1444247 h 2576361"/>
              <a:gd name="connsiteX21" fmla="*/ 2450841 w 5430647"/>
              <a:gd name="connsiteY21" fmla="*/ 1481569 h 2576361"/>
              <a:gd name="connsiteX22" fmla="*/ 2786743 w 5430647"/>
              <a:gd name="connsiteY22" fmla="*/ 1593537 h 2576361"/>
              <a:gd name="connsiteX23" fmla="*/ 2954694 w 5430647"/>
              <a:gd name="connsiteY23" fmla="*/ 1624639 h 2576361"/>
              <a:gd name="connsiteX24" fmla="*/ 3103984 w 5430647"/>
              <a:gd name="connsiteY24" fmla="*/ 1661961 h 2576361"/>
              <a:gd name="connsiteX25" fmla="*/ 3222172 w 5430647"/>
              <a:gd name="connsiteY25" fmla="*/ 1724165 h 2576361"/>
              <a:gd name="connsiteX26" fmla="*/ 3346580 w 5430647"/>
              <a:gd name="connsiteY26" fmla="*/ 1773928 h 2576361"/>
              <a:gd name="connsiteX27" fmla="*/ 3452327 w 5430647"/>
              <a:gd name="connsiteY27" fmla="*/ 1836133 h 2576361"/>
              <a:gd name="connsiteX28" fmla="*/ 3582956 w 5430647"/>
              <a:gd name="connsiteY28" fmla="*/ 1892116 h 2576361"/>
              <a:gd name="connsiteX29" fmla="*/ 3763347 w 5430647"/>
              <a:gd name="connsiteY29" fmla="*/ 1979202 h 2576361"/>
              <a:gd name="connsiteX30" fmla="*/ 4012164 w 5430647"/>
              <a:gd name="connsiteY30" fmla="*/ 2109830 h 2576361"/>
              <a:gd name="connsiteX31" fmla="*/ 4130351 w 5430647"/>
              <a:gd name="connsiteY31" fmla="*/ 2147153 h 2576361"/>
              <a:gd name="connsiteX32" fmla="*/ 4180115 w 5430647"/>
              <a:gd name="connsiteY32" fmla="*/ 2172035 h 2576361"/>
              <a:gd name="connsiteX33" fmla="*/ 4285862 w 5430647"/>
              <a:gd name="connsiteY33" fmla="*/ 2196916 h 2576361"/>
              <a:gd name="connsiteX34" fmla="*/ 4472474 w 5430647"/>
              <a:gd name="connsiteY34" fmla="*/ 2252900 h 2576361"/>
              <a:gd name="connsiteX35" fmla="*/ 4634205 w 5430647"/>
              <a:gd name="connsiteY35" fmla="*/ 2308884 h 2576361"/>
              <a:gd name="connsiteX36" fmla="*/ 4907902 w 5430647"/>
              <a:gd name="connsiteY36" fmla="*/ 2346206 h 2576361"/>
              <a:gd name="connsiteX37" fmla="*/ 5013649 w 5430647"/>
              <a:gd name="connsiteY37" fmla="*/ 2377308 h 2576361"/>
              <a:gd name="connsiteX38" fmla="*/ 5231364 w 5430647"/>
              <a:gd name="connsiteY38" fmla="*/ 2402190 h 2576361"/>
              <a:gd name="connsiteX39" fmla="*/ 5355772 w 5430647"/>
              <a:gd name="connsiteY39" fmla="*/ 2439512 h 2576361"/>
              <a:gd name="connsiteX40" fmla="*/ 5374433 w 5430647"/>
              <a:gd name="connsiteY40" fmla="*/ 2451953 h 2576361"/>
              <a:gd name="connsiteX41" fmla="*/ 5411756 w 5430647"/>
              <a:gd name="connsiteY41" fmla="*/ 2514157 h 2576361"/>
              <a:gd name="connsiteX42" fmla="*/ 5430417 w 5430647"/>
              <a:gd name="connsiteY42" fmla="*/ 2576361 h 257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30647" h="2576361">
                <a:moveTo>
                  <a:pt x="0" y="7333"/>
                </a:moveTo>
                <a:cubicBezTo>
                  <a:pt x="98117" y="3408"/>
                  <a:pt x="203462" y="-23150"/>
                  <a:pt x="286139" y="57096"/>
                </a:cubicBezTo>
                <a:cubicBezTo>
                  <a:pt x="326750" y="96513"/>
                  <a:pt x="341248" y="155992"/>
                  <a:pt x="367005" y="206386"/>
                </a:cubicBezTo>
                <a:cubicBezTo>
                  <a:pt x="388954" y="249329"/>
                  <a:pt x="404909" y="295356"/>
                  <a:pt x="429209" y="337014"/>
                </a:cubicBezTo>
                <a:cubicBezTo>
                  <a:pt x="456809" y="384328"/>
                  <a:pt x="535415" y="477191"/>
                  <a:pt x="572278" y="517406"/>
                </a:cubicBezTo>
                <a:cubicBezTo>
                  <a:pt x="592092" y="539022"/>
                  <a:pt x="608254" y="566496"/>
                  <a:pt x="634482" y="579610"/>
                </a:cubicBezTo>
                <a:cubicBezTo>
                  <a:pt x="656814" y="590776"/>
                  <a:pt x="684245" y="583757"/>
                  <a:pt x="709127" y="585830"/>
                </a:cubicBezTo>
                <a:cubicBezTo>
                  <a:pt x="752670" y="583757"/>
                  <a:pt x="797935" y="591910"/>
                  <a:pt x="839756" y="579610"/>
                </a:cubicBezTo>
                <a:cubicBezTo>
                  <a:pt x="924882" y="554573"/>
                  <a:pt x="899364" y="533348"/>
                  <a:pt x="945502" y="498745"/>
                </a:cubicBezTo>
                <a:cubicBezTo>
                  <a:pt x="952920" y="493181"/>
                  <a:pt x="962090" y="490451"/>
                  <a:pt x="970384" y="486304"/>
                </a:cubicBezTo>
                <a:cubicBezTo>
                  <a:pt x="963699" y="640057"/>
                  <a:pt x="952390" y="602246"/>
                  <a:pt x="989045" y="735120"/>
                </a:cubicBezTo>
                <a:cubicBezTo>
                  <a:pt x="996020" y="760403"/>
                  <a:pt x="996439" y="790219"/>
                  <a:pt x="1013927" y="809765"/>
                </a:cubicBezTo>
                <a:cubicBezTo>
                  <a:pt x="1034340" y="832580"/>
                  <a:pt x="1068435" y="837734"/>
                  <a:pt x="1094792" y="853308"/>
                </a:cubicBezTo>
                <a:cubicBezTo>
                  <a:pt x="1114101" y="864718"/>
                  <a:pt x="1131467" y="879220"/>
                  <a:pt x="1150776" y="890630"/>
                </a:cubicBezTo>
                <a:cubicBezTo>
                  <a:pt x="1177133" y="906204"/>
                  <a:pt x="1205855" y="917670"/>
                  <a:pt x="1231641" y="934173"/>
                </a:cubicBezTo>
                <a:cubicBezTo>
                  <a:pt x="1257837" y="950939"/>
                  <a:pt x="1278692" y="975808"/>
                  <a:pt x="1306286" y="990157"/>
                </a:cubicBezTo>
                <a:cubicBezTo>
                  <a:pt x="1382868" y="1029980"/>
                  <a:pt x="1468818" y="1051209"/>
                  <a:pt x="1542662" y="1095904"/>
                </a:cubicBezTo>
                <a:cubicBezTo>
                  <a:pt x="1621454" y="1143594"/>
                  <a:pt x="1692302" y="1207997"/>
                  <a:pt x="1779037" y="1238973"/>
                </a:cubicBezTo>
                <a:cubicBezTo>
                  <a:pt x="1808066" y="1249340"/>
                  <a:pt x="1838396" y="1256608"/>
                  <a:pt x="1866123" y="1270075"/>
                </a:cubicBezTo>
                <a:cubicBezTo>
                  <a:pt x="1911234" y="1291986"/>
                  <a:pt x="1950963" y="1324262"/>
                  <a:pt x="1996751" y="1344720"/>
                </a:cubicBezTo>
                <a:cubicBezTo>
                  <a:pt x="2062976" y="1374310"/>
                  <a:pt x="2235005" y="1424120"/>
                  <a:pt x="2307772" y="1444247"/>
                </a:cubicBezTo>
                <a:cubicBezTo>
                  <a:pt x="2355274" y="1457386"/>
                  <a:pt x="2403900" y="1466548"/>
                  <a:pt x="2450841" y="1481569"/>
                </a:cubicBezTo>
                <a:cubicBezTo>
                  <a:pt x="2653687" y="1546479"/>
                  <a:pt x="2580976" y="1544000"/>
                  <a:pt x="2786743" y="1593537"/>
                </a:cubicBezTo>
                <a:cubicBezTo>
                  <a:pt x="2842097" y="1606863"/>
                  <a:pt x="2899038" y="1612635"/>
                  <a:pt x="2954694" y="1624639"/>
                </a:cubicBezTo>
                <a:cubicBezTo>
                  <a:pt x="3004836" y="1635454"/>
                  <a:pt x="3054221" y="1649520"/>
                  <a:pt x="3103984" y="1661961"/>
                </a:cubicBezTo>
                <a:cubicBezTo>
                  <a:pt x="3143380" y="1682696"/>
                  <a:pt x="3181750" y="1705509"/>
                  <a:pt x="3222172" y="1724165"/>
                </a:cubicBezTo>
                <a:cubicBezTo>
                  <a:pt x="3262725" y="1742882"/>
                  <a:pt x="3306417" y="1754389"/>
                  <a:pt x="3346580" y="1773928"/>
                </a:cubicBezTo>
                <a:cubicBezTo>
                  <a:pt x="3383355" y="1791818"/>
                  <a:pt x="3415749" y="1817844"/>
                  <a:pt x="3452327" y="1836133"/>
                </a:cubicBezTo>
                <a:cubicBezTo>
                  <a:pt x="3494699" y="1857319"/>
                  <a:pt x="3539918" y="1872318"/>
                  <a:pt x="3582956" y="1892116"/>
                </a:cubicBezTo>
                <a:cubicBezTo>
                  <a:pt x="3643617" y="1920020"/>
                  <a:pt x="3704127" y="1948358"/>
                  <a:pt x="3763347" y="1979202"/>
                </a:cubicBezTo>
                <a:cubicBezTo>
                  <a:pt x="3897979" y="2049323"/>
                  <a:pt x="3867232" y="2051857"/>
                  <a:pt x="4012164" y="2109830"/>
                </a:cubicBezTo>
                <a:cubicBezTo>
                  <a:pt x="4050522" y="2125173"/>
                  <a:pt x="4091609" y="2132804"/>
                  <a:pt x="4130351" y="2147153"/>
                </a:cubicBezTo>
                <a:cubicBezTo>
                  <a:pt x="4147742" y="2153594"/>
                  <a:pt x="4162451" y="2166383"/>
                  <a:pt x="4180115" y="2172035"/>
                </a:cubicBezTo>
                <a:cubicBezTo>
                  <a:pt x="4214604" y="2183071"/>
                  <a:pt x="4250961" y="2187263"/>
                  <a:pt x="4285862" y="2196916"/>
                </a:cubicBezTo>
                <a:cubicBezTo>
                  <a:pt x="4348455" y="2214229"/>
                  <a:pt x="4410647" y="2233027"/>
                  <a:pt x="4472474" y="2252900"/>
                </a:cubicBezTo>
                <a:cubicBezTo>
                  <a:pt x="4526786" y="2270358"/>
                  <a:pt x="4578799" y="2295294"/>
                  <a:pt x="4634205" y="2308884"/>
                </a:cubicBezTo>
                <a:cubicBezTo>
                  <a:pt x="4682721" y="2320784"/>
                  <a:pt x="4842867" y="2338555"/>
                  <a:pt x="4907902" y="2346206"/>
                </a:cubicBezTo>
                <a:cubicBezTo>
                  <a:pt x="4943151" y="2356573"/>
                  <a:pt x="4977445" y="2371042"/>
                  <a:pt x="5013649" y="2377308"/>
                </a:cubicBezTo>
                <a:cubicBezTo>
                  <a:pt x="5085623" y="2389765"/>
                  <a:pt x="5231364" y="2402190"/>
                  <a:pt x="5231364" y="2402190"/>
                </a:cubicBezTo>
                <a:cubicBezTo>
                  <a:pt x="5272833" y="2414631"/>
                  <a:pt x="5314880" y="2425289"/>
                  <a:pt x="5355772" y="2439512"/>
                </a:cubicBezTo>
                <a:cubicBezTo>
                  <a:pt x="5362833" y="2441968"/>
                  <a:pt x="5369947" y="2445972"/>
                  <a:pt x="5374433" y="2451953"/>
                </a:cubicBezTo>
                <a:cubicBezTo>
                  <a:pt x="5388941" y="2471298"/>
                  <a:pt x="5399901" y="2493082"/>
                  <a:pt x="5411756" y="2514157"/>
                </a:cubicBezTo>
                <a:cubicBezTo>
                  <a:pt x="5434126" y="2553926"/>
                  <a:pt x="5430417" y="2540534"/>
                  <a:pt x="5430417" y="257636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43738" y="2096278"/>
            <a:ext cx="2973355" cy="707886"/>
          </a:xfrm>
          <a:prstGeom prst="rect">
            <a:avLst/>
          </a:prstGeom>
          <a:noFill/>
        </p:spPr>
        <p:txBody>
          <a:bodyPr wrap="square" rtlCol="0">
            <a:spAutoFit/>
          </a:bodyPr>
          <a:lstStyle/>
          <a:p>
            <a:r>
              <a:rPr lang="sr-Cyrl-RS" sz="2000" dirty="0" smtClean="0">
                <a:solidFill>
                  <a:srgbClr val="FF0000"/>
                </a:solidFill>
              </a:rPr>
              <a:t>Могу бити и континуалне и дискретне </a:t>
            </a:r>
            <a:endParaRPr lang="en-US" sz="2000" dirty="0">
              <a:solidFill>
                <a:srgbClr val="FF0000"/>
              </a:solidFill>
            </a:endParaRPr>
          </a:p>
        </p:txBody>
      </p:sp>
      <p:sp>
        <p:nvSpPr>
          <p:cNvPr id="5" name="Freeform 4"/>
          <p:cNvSpPr/>
          <p:nvPr/>
        </p:nvSpPr>
        <p:spPr>
          <a:xfrm>
            <a:off x="4185524" y="2438400"/>
            <a:ext cx="1294655" cy="416767"/>
          </a:xfrm>
          <a:custGeom>
            <a:avLst/>
            <a:gdLst>
              <a:gd name="connsiteX0" fmla="*/ 1101822 w 1184122"/>
              <a:gd name="connsiteY0" fmla="*/ 18686 h 348367"/>
              <a:gd name="connsiteX1" fmla="*/ 1052059 w 1184122"/>
              <a:gd name="connsiteY1" fmla="*/ 12465 h 348367"/>
              <a:gd name="connsiteX2" fmla="*/ 1033397 w 1184122"/>
              <a:gd name="connsiteY2" fmla="*/ 24 h 348367"/>
              <a:gd name="connsiteX3" fmla="*/ 672614 w 1184122"/>
              <a:gd name="connsiteY3" fmla="*/ 43567 h 348367"/>
              <a:gd name="connsiteX4" fmla="*/ 473561 w 1184122"/>
              <a:gd name="connsiteY4" fmla="*/ 56008 h 348367"/>
              <a:gd name="connsiteX5" fmla="*/ 249626 w 1184122"/>
              <a:gd name="connsiteY5" fmla="*/ 43567 h 348367"/>
              <a:gd name="connsiteX6" fmla="*/ 125218 w 1184122"/>
              <a:gd name="connsiteY6" fmla="*/ 37347 h 348367"/>
              <a:gd name="connsiteX7" fmla="*/ 31912 w 1184122"/>
              <a:gd name="connsiteY7" fmla="*/ 80890 h 348367"/>
              <a:gd name="connsiteX8" fmla="*/ 810 w 1184122"/>
              <a:gd name="connsiteY8" fmla="*/ 199078 h 348367"/>
              <a:gd name="connsiteX9" fmla="*/ 143879 w 1184122"/>
              <a:gd name="connsiteY9" fmla="*/ 342147 h 348367"/>
              <a:gd name="connsiteX10" fmla="*/ 280728 w 1184122"/>
              <a:gd name="connsiteY10" fmla="*/ 348367 h 348367"/>
              <a:gd name="connsiteX11" fmla="*/ 703716 w 1184122"/>
              <a:gd name="connsiteY11" fmla="*/ 317265 h 348367"/>
              <a:gd name="connsiteX12" fmla="*/ 964973 w 1184122"/>
              <a:gd name="connsiteY12" fmla="*/ 255061 h 348367"/>
              <a:gd name="connsiteX13" fmla="*/ 1052059 w 1184122"/>
              <a:gd name="connsiteY13" fmla="*/ 217739 h 348367"/>
              <a:gd name="connsiteX14" fmla="*/ 1182687 w 1184122"/>
              <a:gd name="connsiteY14" fmla="*/ 155535 h 348367"/>
              <a:gd name="connsiteX15" fmla="*/ 1170246 w 1184122"/>
              <a:gd name="connsiteY15" fmla="*/ 49788 h 348367"/>
              <a:gd name="connsiteX16" fmla="*/ 1101822 w 1184122"/>
              <a:gd name="connsiteY16" fmla="*/ 18686 h 34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4122" h="348367">
                <a:moveTo>
                  <a:pt x="1101822" y="18686"/>
                </a:moveTo>
                <a:cubicBezTo>
                  <a:pt x="1082124" y="12466"/>
                  <a:pt x="1068187" y="16864"/>
                  <a:pt x="1052059" y="12465"/>
                </a:cubicBezTo>
                <a:cubicBezTo>
                  <a:pt x="1044846" y="10498"/>
                  <a:pt x="1040848" y="-587"/>
                  <a:pt x="1033397" y="24"/>
                </a:cubicBezTo>
                <a:cubicBezTo>
                  <a:pt x="912668" y="9920"/>
                  <a:pt x="793512" y="36011"/>
                  <a:pt x="672614" y="43567"/>
                </a:cubicBezTo>
                <a:lnTo>
                  <a:pt x="473561" y="56008"/>
                </a:lnTo>
                <a:lnTo>
                  <a:pt x="249626" y="43567"/>
                </a:lnTo>
                <a:cubicBezTo>
                  <a:pt x="208164" y="41346"/>
                  <a:pt x="166142" y="30331"/>
                  <a:pt x="125218" y="37347"/>
                </a:cubicBezTo>
                <a:cubicBezTo>
                  <a:pt x="91389" y="43146"/>
                  <a:pt x="63014" y="66376"/>
                  <a:pt x="31912" y="80890"/>
                </a:cubicBezTo>
                <a:cubicBezTo>
                  <a:pt x="21545" y="120286"/>
                  <a:pt x="-4951" y="158750"/>
                  <a:pt x="810" y="199078"/>
                </a:cubicBezTo>
                <a:cubicBezTo>
                  <a:pt x="9951" y="263063"/>
                  <a:pt x="82789" y="328184"/>
                  <a:pt x="143879" y="342147"/>
                </a:cubicBezTo>
                <a:cubicBezTo>
                  <a:pt x="188394" y="352322"/>
                  <a:pt x="235112" y="346294"/>
                  <a:pt x="280728" y="348367"/>
                </a:cubicBezTo>
                <a:cubicBezTo>
                  <a:pt x="550371" y="330972"/>
                  <a:pt x="409360" y="341133"/>
                  <a:pt x="703716" y="317265"/>
                </a:cubicBezTo>
                <a:cubicBezTo>
                  <a:pt x="827239" y="294807"/>
                  <a:pt x="848378" y="296212"/>
                  <a:pt x="964973" y="255061"/>
                </a:cubicBezTo>
                <a:cubicBezTo>
                  <a:pt x="994755" y="244550"/>
                  <a:pt x="1022582" y="229076"/>
                  <a:pt x="1052059" y="217739"/>
                </a:cubicBezTo>
                <a:cubicBezTo>
                  <a:pt x="1165419" y="174139"/>
                  <a:pt x="1089970" y="217347"/>
                  <a:pt x="1182687" y="155535"/>
                </a:cubicBezTo>
                <a:cubicBezTo>
                  <a:pt x="1178540" y="120286"/>
                  <a:pt x="1194655" y="75554"/>
                  <a:pt x="1170246" y="49788"/>
                </a:cubicBezTo>
                <a:cubicBezTo>
                  <a:pt x="1147252" y="25517"/>
                  <a:pt x="1121520" y="24906"/>
                  <a:pt x="1101822" y="18686"/>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01461" y="2873828"/>
            <a:ext cx="367225" cy="485192"/>
          </a:xfrm>
          <a:custGeom>
            <a:avLst/>
            <a:gdLst>
              <a:gd name="connsiteX0" fmla="*/ 367225 w 367225"/>
              <a:gd name="connsiteY0" fmla="*/ 485192 h 485192"/>
              <a:gd name="connsiteX1" fmla="*/ 230376 w 367225"/>
              <a:gd name="connsiteY1" fmla="*/ 329682 h 485192"/>
              <a:gd name="connsiteX2" fmla="*/ 205494 w 367225"/>
              <a:gd name="connsiteY2" fmla="*/ 279919 h 485192"/>
              <a:gd name="connsiteX3" fmla="*/ 137070 w 367225"/>
              <a:gd name="connsiteY3" fmla="*/ 155510 h 485192"/>
              <a:gd name="connsiteX4" fmla="*/ 81086 w 367225"/>
              <a:gd name="connsiteY4" fmla="*/ 87086 h 485192"/>
              <a:gd name="connsiteX5" fmla="*/ 68645 w 367225"/>
              <a:gd name="connsiteY5" fmla="*/ 37323 h 485192"/>
              <a:gd name="connsiteX6" fmla="*/ 49984 w 367225"/>
              <a:gd name="connsiteY6" fmla="*/ 31102 h 485192"/>
              <a:gd name="connsiteX7" fmla="*/ 12661 w 367225"/>
              <a:gd name="connsiteY7" fmla="*/ 155510 h 485192"/>
              <a:gd name="connsiteX8" fmla="*/ 221 w 367225"/>
              <a:gd name="connsiteY8" fmla="*/ 248817 h 485192"/>
              <a:gd name="connsiteX9" fmla="*/ 18882 w 367225"/>
              <a:gd name="connsiteY9" fmla="*/ 49764 h 485192"/>
              <a:gd name="connsiteX10" fmla="*/ 37543 w 367225"/>
              <a:gd name="connsiteY10" fmla="*/ 0 h 485192"/>
              <a:gd name="connsiteX11" fmla="*/ 81086 w 367225"/>
              <a:gd name="connsiteY11" fmla="*/ 12441 h 485192"/>
              <a:gd name="connsiteX12" fmla="*/ 137070 w 367225"/>
              <a:gd name="connsiteY12" fmla="*/ 31102 h 485192"/>
              <a:gd name="connsiteX13" fmla="*/ 236596 w 367225"/>
              <a:gd name="connsiteY13" fmla="*/ 49764 h 48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225" h="485192">
                <a:moveTo>
                  <a:pt x="367225" y="485192"/>
                </a:moveTo>
                <a:cubicBezTo>
                  <a:pt x="321609" y="433355"/>
                  <a:pt x="273109" y="383920"/>
                  <a:pt x="230376" y="329682"/>
                </a:cubicBezTo>
                <a:cubicBezTo>
                  <a:pt x="218899" y="315115"/>
                  <a:pt x="214252" y="296267"/>
                  <a:pt x="205494" y="279919"/>
                </a:cubicBezTo>
                <a:cubicBezTo>
                  <a:pt x="183145" y="238200"/>
                  <a:pt x="167040" y="192140"/>
                  <a:pt x="137070" y="155510"/>
                </a:cubicBezTo>
                <a:lnTo>
                  <a:pt x="81086" y="87086"/>
                </a:lnTo>
                <a:cubicBezTo>
                  <a:pt x="76939" y="70498"/>
                  <a:pt x="76949" y="52270"/>
                  <a:pt x="68645" y="37323"/>
                </a:cubicBezTo>
                <a:cubicBezTo>
                  <a:pt x="65461" y="31591"/>
                  <a:pt x="52791" y="25176"/>
                  <a:pt x="49984" y="31102"/>
                </a:cubicBezTo>
                <a:cubicBezTo>
                  <a:pt x="31450" y="70230"/>
                  <a:pt x="25102" y="114041"/>
                  <a:pt x="12661" y="155510"/>
                </a:cubicBezTo>
                <a:cubicBezTo>
                  <a:pt x="8514" y="186612"/>
                  <a:pt x="-1622" y="280140"/>
                  <a:pt x="221" y="248817"/>
                </a:cubicBezTo>
                <a:cubicBezTo>
                  <a:pt x="4135" y="182290"/>
                  <a:pt x="8996" y="115669"/>
                  <a:pt x="18882" y="49764"/>
                </a:cubicBezTo>
                <a:cubicBezTo>
                  <a:pt x="21510" y="32244"/>
                  <a:pt x="31323" y="16588"/>
                  <a:pt x="37543" y="0"/>
                </a:cubicBezTo>
                <a:cubicBezTo>
                  <a:pt x="52057" y="4147"/>
                  <a:pt x="66678" y="7939"/>
                  <a:pt x="81086" y="12441"/>
                </a:cubicBezTo>
                <a:cubicBezTo>
                  <a:pt x="99861" y="18308"/>
                  <a:pt x="117848" y="26923"/>
                  <a:pt x="137070" y="31102"/>
                </a:cubicBezTo>
                <a:cubicBezTo>
                  <a:pt x="252919" y="56287"/>
                  <a:pt x="194106" y="28517"/>
                  <a:pt x="236596" y="4976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03373" y="2939143"/>
            <a:ext cx="1278294" cy="706015"/>
          </a:xfrm>
          <a:prstGeom prst="rect">
            <a:avLst/>
          </a:prstGeom>
          <a:noFill/>
        </p:spPr>
        <p:txBody>
          <a:bodyPr wrap="square" rtlCol="0">
            <a:spAutoFit/>
          </a:bodyPr>
          <a:lstStyle/>
          <a:p>
            <a:r>
              <a:rPr lang="sr-Cyrl-RS" sz="2000" dirty="0" smtClean="0">
                <a:solidFill>
                  <a:srgbClr val="FF0000"/>
                </a:solidFill>
              </a:rPr>
              <a:t>важне за кристале</a:t>
            </a:r>
            <a:endParaRPr lang="en-US" sz="2000" dirty="0">
              <a:solidFill>
                <a:srgbClr val="FF0000"/>
              </a:solidFill>
            </a:endParaRPr>
          </a:p>
        </p:txBody>
      </p:sp>
    </p:spTree>
    <p:extLst>
      <p:ext uri="{BB962C8B-B14F-4D97-AF65-F5344CB8AC3E}">
        <p14:creationId xmlns:p14="http://schemas.microsoft.com/office/powerpoint/2010/main" val="228285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animBg="1"/>
      <p:bldP spid="7" grpId="0"/>
      <p:bldP spid="5" grpId="0" animBg="1"/>
      <p:bldP spid="10"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Али и време је део 4д простора</a:t>
            </a:r>
            <a:endParaRPr lang="en-US" dirty="0"/>
          </a:p>
        </p:txBody>
      </p:sp>
      <p:sp>
        <p:nvSpPr>
          <p:cNvPr id="3" name="Content Placeholder 2"/>
          <p:cNvSpPr>
            <a:spLocks noGrp="1"/>
          </p:cNvSpPr>
          <p:nvPr>
            <p:ph idx="1"/>
          </p:nvPr>
        </p:nvSpPr>
        <p:spPr/>
        <p:txBody>
          <a:bodyPr/>
          <a:lstStyle/>
          <a:p>
            <a:pPr marL="0" indent="0">
              <a:buNone/>
            </a:pPr>
            <a:r>
              <a:rPr lang="sr-Cyrl-RS" dirty="0" smtClean="0"/>
              <a:t>Када се узме у обзир и време, имамо још и:</a:t>
            </a:r>
          </a:p>
          <a:p>
            <a:pPr lvl="1"/>
            <a:endParaRPr lang="sr-Cyrl-RS" dirty="0" smtClean="0"/>
          </a:p>
          <a:p>
            <a:pPr lvl="1"/>
            <a:r>
              <a:rPr lang="sr-Cyrl-RS" dirty="0" smtClean="0"/>
              <a:t>Временску транслацију</a:t>
            </a:r>
          </a:p>
          <a:p>
            <a:pPr lvl="1"/>
            <a:endParaRPr lang="sr-Cyrl-RS" dirty="0"/>
          </a:p>
          <a:p>
            <a:pPr lvl="1"/>
            <a:r>
              <a:rPr lang="sr-Cyrl-RS" dirty="0" smtClean="0"/>
              <a:t>Квази-ротације временске осе  у просторне и обрнуто = (праве) Лоренцове трансформације СТР</a:t>
            </a:r>
          </a:p>
          <a:p>
            <a:pPr lvl="1"/>
            <a:endParaRPr lang="sr-Cyrl-RS" dirty="0"/>
          </a:p>
          <a:p>
            <a:pPr lvl="1"/>
            <a:r>
              <a:rPr lang="sr-Cyrl-RS" dirty="0" smtClean="0"/>
              <a:t>Инверзију времена (тј. обртање смера протока времена, слично као огледалска симетрија) – основни закони физике су заиста симетрични у односу на временску инверзију</a:t>
            </a:r>
            <a:endParaRPr lang="en-US" dirty="0"/>
          </a:p>
        </p:txBody>
      </p:sp>
    </p:spTree>
    <p:extLst>
      <p:ext uri="{BB962C8B-B14F-4D97-AF65-F5344CB8AC3E}">
        <p14:creationId xmlns:p14="http://schemas.microsoft.com/office/powerpoint/2010/main" val="4107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Која је онда то укупна симетрија равног простор-времена?</a:t>
            </a:r>
            <a:endParaRPr lang="en-US" dirty="0"/>
          </a:p>
        </p:txBody>
      </p:sp>
      <p:sp>
        <p:nvSpPr>
          <p:cNvPr id="3" name="Content Placeholder 2"/>
          <p:cNvSpPr>
            <a:spLocks noGrp="1"/>
          </p:cNvSpPr>
          <p:nvPr>
            <p:ph idx="1"/>
          </p:nvPr>
        </p:nvSpPr>
        <p:spPr>
          <a:xfrm>
            <a:off x="628650" y="1825624"/>
            <a:ext cx="7992836" cy="4506751"/>
          </a:xfrm>
        </p:spPr>
        <p:txBody>
          <a:bodyPr/>
          <a:lstStyle/>
          <a:p>
            <a:r>
              <a:rPr lang="sr-Cyrl-RS" b="1" dirty="0" smtClean="0"/>
              <a:t>Поинкаре симетрија</a:t>
            </a:r>
            <a:r>
              <a:rPr lang="sr-Cyrl-RS" dirty="0" smtClean="0"/>
              <a:t>, укључује трансформације:</a:t>
            </a:r>
          </a:p>
          <a:p>
            <a:pPr lvl="1">
              <a:buFont typeface="Wingdings" panose="05000000000000000000" pitchFamily="2" charset="2"/>
              <a:buChar char="§"/>
            </a:pPr>
            <a:r>
              <a:rPr lang="sr-Cyrl-RS" dirty="0" smtClean="0"/>
              <a:t>(три) просторне и (једну) временску транслацију</a:t>
            </a:r>
          </a:p>
          <a:p>
            <a:pPr lvl="1">
              <a:buFont typeface="Wingdings" panose="05000000000000000000" pitchFamily="2" charset="2"/>
              <a:buChar char="§"/>
            </a:pPr>
            <a:r>
              <a:rPr lang="sr-Cyrl-RS" dirty="0" smtClean="0"/>
              <a:t>ротације у 3д простору</a:t>
            </a:r>
          </a:p>
          <a:p>
            <a:pPr lvl="1">
              <a:buFont typeface="Wingdings" panose="05000000000000000000" pitchFamily="2" charset="2"/>
              <a:buChar char="§"/>
            </a:pPr>
            <a:r>
              <a:rPr lang="sr-Cyrl-RS" dirty="0" smtClean="0"/>
              <a:t>квази-ротације временског у просторне правце (тзв. „</a:t>
            </a:r>
            <a:r>
              <a:rPr lang="en-US" dirty="0" smtClean="0"/>
              <a:t>boost</a:t>
            </a:r>
            <a:r>
              <a:rPr lang="sr-Cyrl-RS" dirty="0" smtClean="0"/>
              <a:t>“-ове)</a:t>
            </a:r>
          </a:p>
          <a:p>
            <a:pPr lvl="1">
              <a:buFont typeface="Wingdings" panose="05000000000000000000" pitchFamily="2" charset="2"/>
              <a:buChar char="§"/>
            </a:pPr>
            <a:r>
              <a:rPr lang="sr-Cyrl-RS" dirty="0" smtClean="0"/>
              <a:t>огледалску симетрију</a:t>
            </a:r>
          </a:p>
          <a:p>
            <a:pPr lvl="1">
              <a:buFont typeface="Wingdings" panose="05000000000000000000" pitchFamily="2" charset="2"/>
              <a:buChar char="§"/>
            </a:pPr>
            <a:r>
              <a:rPr lang="sr-Cyrl-RS" dirty="0" smtClean="0"/>
              <a:t>инверзију времена</a:t>
            </a:r>
          </a:p>
          <a:p>
            <a:r>
              <a:rPr lang="sr-Cyrl-RS" dirty="0" smtClean="0"/>
              <a:t>Ако занемаримо тзв. Хигсов сектор, и дилатације постају трансформације симетрије, а укупна симетра нараста до тзв. конформне групе</a:t>
            </a:r>
            <a:endParaRPr lang="en-US" dirty="0"/>
          </a:p>
        </p:txBody>
      </p:sp>
      <p:sp>
        <p:nvSpPr>
          <p:cNvPr id="5" name="TextBox 4"/>
          <p:cNvSpPr txBox="1"/>
          <p:nvPr/>
        </p:nvSpPr>
        <p:spPr>
          <a:xfrm>
            <a:off x="2310881" y="1607977"/>
            <a:ext cx="4948335" cy="31085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Куриозитет: може се посматрати и да је симетрија примарнија и од самог простора, тј. наше простор-време дефинисати преко симетрије као тзв. „простор косета“</a:t>
            </a:r>
            <a:r>
              <a:rPr lang="en-US" sz="2800" b="1" dirty="0" smtClean="0">
                <a:solidFill>
                  <a:srgbClr val="FF0000"/>
                </a:solidFill>
              </a:rPr>
              <a:t> ISO(1,3)/SO(1,3)</a:t>
            </a:r>
            <a:endParaRPr lang="en-US" sz="2800" b="1" dirty="0">
              <a:solidFill>
                <a:srgbClr val="FF0000"/>
              </a:solidFill>
            </a:endParaRPr>
          </a:p>
        </p:txBody>
      </p:sp>
    </p:spTree>
    <p:extLst>
      <p:ext uri="{BB962C8B-B14F-4D97-AF65-F5344CB8AC3E}">
        <p14:creationId xmlns:p14="http://schemas.microsoft.com/office/powerpoint/2010/main" val="119159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А „неравног“ простор-времена?</a:t>
            </a:r>
            <a:endParaRPr lang="en-US" dirty="0"/>
          </a:p>
        </p:txBody>
      </p:sp>
      <p:sp>
        <p:nvSpPr>
          <p:cNvPr id="3" name="Content Placeholder 2"/>
          <p:cNvSpPr>
            <a:spLocks noGrp="1"/>
          </p:cNvSpPr>
          <p:nvPr>
            <p:ph idx="1"/>
          </p:nvPr>
        </p:nvSpPr>
        <p:spPr/>
        <p:txBody>
          <a:bodyPr/>
          <a:lstStyle/>
          <a:p>
            <a:r>
              <a:rPr lang="sr-Cyrl-RS" dirty="0" smtClean="0"/>
              <a:t>Симетрија Ајнштајнове опште теорије релативитета је тзв. група дифеоморфизама: било каквих глатких и инвертибилних трансформација координата (генералне координатне трансформације)</a:t>
            </a:r>
          </a:p>
          <a:p>
            <a:endParaRPr lang="sr-Cyrl-RS" dirty="0" smtClean="0"/>
          </a:p>
          <a:p>
            <a:r>
              <a:rPr lang="sr-Cyrl-RS" dirty="0" smtClean="0"/>
              <a:t>Физички закони и њихов запис не смеју да зависе од избора координата</a:t>
            </a:r>
            <a:endParaRPr lang="en-US" dirty="0"/>
          </a:p>
        </p:txBody>
      </p:sp>
    </p:spTree>
    <p:extLst>
      <p:ext uri="{BB962C8B-B14F-4D97-AF65-F5344CB8AC3E}">
        <p14:creationId xmlns:p14="http://schemas.microsoft.com/office/powerpoint/2010/main" val="21937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97074" y="1222244"/>
            <a:ext cx="7886700" cy="53465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Cyrl-RS" sz="2400" dirty="0" smtClean="0"/>
              <a:t>Кад дозволимо да у различитим тачкама простора вршимо различите симетријске трансформације:</a:t>
            </a:r>
          </a:p>
          <a:p>
            <a:endParaRPr lang="sr-Cyrl-RS" sz="2400" dirty="0"/>
          </a:p>
          <a:p>
            <a:endParaRPr lang="sr-Cyrl-RS" sz="2400" dirty="0" smtClean="0"/>
          </a:p>
          <a:p>
            <a:endParaRPr lang="sr-Cyrl-RS" sz="2400" dirty="0"/>
          </a:p>
          <a:p>
            <a:endParaRPr lang="sr-Cyrl-RS" sz="2400" dirty="0" smtClean="0"/>
          </a:p>
          <a:p>
            <a:endParaRPr lang="sr-Cyrl-RS" sz="2400" dirty="0"/>
          </a:p>
          <a:p>
            <a:endParaRPr lang="sr-Cyrl-RS" sz="2400" dirty="0" smtClean="0"/>
          </a:p>
          <a:p>
            <a:endParaRPr lang="sr-Cyrl-RS" sz="2400" dirty="0"/>
          </a:p>
          <a:p>
            <a:r>
              <a:rPr lang="sr-Cyrl-RS" sz="2400" dirty="0" smtClean="0"/>
              <a:t>Локализацијом Поинкаре симетрије добијамо теорију гравитације </a:t>
            </a:r>
          </a:p>
          <a:p>
            <a:r>
              <a:rPr lang="sr-Cyrl-RS" sz="2400" dirty="0" smtClean="0"/>
              <a:t>Локалне симетрије зовемо и градијентне, гејџ (</a:t>
            </a:r>
            <a:r>
              <a:rPr lang="sr-Latn-RS" sz="2400" dirty="0" smtClean="0"/>
              <a:t>gauge</a:t>
            </a:r>
            <a:r>
              <a:rPr lang="sr-Cyrl-RS" sz="2400" dirty="0" smtClean="0"/>
              <a:t>)</a:t>
            </a:r>
            <a:endParaRPr lang="en-US" sz="2400" dirty="0"/>
          </a:p>
        </p:txBody>
      </p:sp>
      <p:sp>
        <p:nvSpPr>
          <p:cNvPr id="2" name="Title 1"/>
          <p:cNvSpPr>
            <a:spLocks noGrp="1"/>
          </p:cNvSpPr>
          <p:nvPr>
            <p:ph type="title"/>
          </p:nvPr>
        </p:nvSpPr>
        <p:spPr>
          <a:xfrm>
            <a:off x="647311" y="47885"/>
            <a:ext cx="7886700" cy="1325563"/>
          </a:xfrm>
        </p:spPr>
        <p:txBody>
          <a:bodyPr/>
          <a:lstStyle/>
          <a:p>
            <a:r>
              <a:rPr lang="sr-Cyrl-RS" dirty="0" smtClean="0"/>
              <a:t>Локализација симетрије</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8553" y="2071397"/>
            <a:ext cx="6564206" cy="2833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060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 каква корист од тих симетрија?</a:t>
            </a:r>
            <a:endParaRPr lang="en-US" dirty="0"/>
          </a:p>
        </p:txBody>
      </p:sp>
      <p:sp>
        <p:nvSpPr>
          <p:cNvPr id="3" name="Content Placeholder 2"/>
          <p:cNvSpPr>
            <a:spLocks noGrp="1"/>
          </p:cNvSpPr>
          <p:nvPr>
            <p:ph idx="1"/>
          </p:nvPr>
        </p:nvSpPr>
        <p:spPr/>
        <p:txBody>
          <a:bodyPr>
            <a:normAutofit/>
          </a:bodyPr>
          <a:lstStyle/>
          <a:p>
            <a:r>
              <a:rPr lang="sr-Cyrl-RS" dirty="0" smtClean="0"/>
              <a:t>Само по себи је јасно да симетрија може да нам олакша решавање неких проблема нпр. Шварцшилдово </a:t>
            </a:r>
            <a:r>
              <a:rPr lang="sr-Cyrl-RS" dirty="0"/>
              <a:t>решење А. </a:t>
            </a:r>
            <a:r>
              <a:rPr lang="sr-Cyrl-RS" dirty="0" smtClean="0"/>
              <a:t>једначина, или:</a:t>
            </a:r>
          </a:p>
          <a:p>
            <a:endParaRPr lang="sr-Cyrl-RS" dirty="0"/>
          </a:p>
          <a:p>
            <a:endParaRPr lang="sr-Cyrl-RS" dirty="0" smtClean="0"/>
          </a:p>
          <a:p>
            <a:endParaRPr lang="sr-Cyrl-RS" dirty="0"/>
          </a:p>
          <a:p>
            <a:endParaRPr lang="sr-Cyrl-RS" dirty="0" smtClean="0"/>
          </a:p>
          <a:p>
            <a:endParaRPr lang="sr-Cyrl-RS" dirty="0"/>
          </a:p>
          <a:p>
            <a:r>
              <a:rPr lang="sr-Cyrl-RS" dirty="0" smtClean="0"/>
              <a:t>Локализацијом можемо објаснити интеракције</a:t>
            </a:r>
            <a:endParaRPr lang="en-US" dirty="0"/>
          </a:p>
        </p:txBody>
      </p:sp>
      <p:pic>
        <p:nvPicPr>
          <p:cNvPr id="4" name="Picture 3"/>
          <p:cNvPicPr>
            <a:picLocks noChangeAspect="1"/>
          </p:cNvPicPr>
          <p:nvPr/>
        </p:nvPicPr>
        <p:blipFill>
          <a:blip r:embed="rId2"/>
          <a:stretch>
            <a:fillRect/>
          </a:stretch>
        </p:blipFill>
        <p:spPr>
          <a:xfrm>
            <a:off x="3348019" y="3227401"/>
            <a:ext cx="2630265" cy="218209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14465" y="1551285"/>
            <a:ext cx="4948335"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Али, значај и моћи симетрија су још веће!</a:t>
            </a:r>
            <a:endParaRPr lang="en-US" sz="2800" b="1" dirty="0">
              <a:solidFill>
                <a:srgbClr val="FF0000"/>
              </a:solidFill>
            </a:endParaRPr>
          </a:p>
        </p:txBody>
      </p:sp>
    </p:spTree>
    <p:extLst>
      <p:ext uri="{BB962C8B-B14F-4D97-AF65-F5344CB8AC3E}">
        <p14:creationId xmlns:p14="http://schemas.microsoft.com/office/powerpoint/2010/main" val="31287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Велику улогу у спознаји тог значаја имала је...</a:t>
            </a:r>
            <a:endParaRPr lang="en-US" dirty="0"/>
          </a:p>
        </p:txBody>
      </p:sp>
      <p:sp>
        <p:nvSpPr>
          <p:cNvPr id="3" name="Content Placeholder 2"/>
          <p:cNvSpPr>
            <a:spLocks noGrp="1"/>
          </p:cNvSpPr>
          <p:nvPr>
            <p:ph idx="1"/>
          </p:nvPr>
        </p:nvSpPr>
        <p:spPr/>
        <p:txBody>
          <a:bodyPr/>
          <a:lstStyle/>
          <a:p>
            <a:r>
              <a:rPr lang="sr-Cyrl-RS" dirty="0" smtClean="0"/>
              <a:t>...особа која нам је подарила „засигурно једну од најважнијих доказаних математичких теорема од оних које су водиле развој модерне физике, могуће сличног занчаја као што је то Питагорина теорема“ (Л. Ледерман и К. Хил) </a:t>
            </a:r>
          </a:p>
          <a:p>
            <a:r>
              <a:rPr lang="sr-Cyrl-RS" dirty="0" smtClean="0"/>
              <a:t>...особа чији је рад „променио лице апстрактне алгебре“(А. Дик)</a:t>
            </a:r>
          </a:p>
          <a:p>
            <a:r>
              <a:rPr lang="sr-Cyrl-RS" dirty="0" smtClean="0"/>
              <a:t>...„Најважнија жена у историји математике“ (Вејл, Анјштајн).</a:t>
            </a:r>
            <a:endParaRPr lang="en-US" dirty="0"/>
          </a:p>
        </p:txBody>
      </p:sp>
      <p:sp>
        <p:nvSpPr>
          <p:cNvPr id="4" name="TextBox 3"/>
          <p:cNvSpPr txBox="1"/>
          <p:nvPr/>
        </p:nvSpPr>
        <p:spPr>
          <a:xfrm>
            <a:off x="2102497" y="2272853"/>
            <a:ext cx="4948335"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Но, док нисте прочитали са најаве ових предавања, да ли сте уопште знали за...</a:t>
            </a:r>
            <a:endParaRPr lang="en-US" sz="2800" b="1" dirty="0">
              <a:solidFill>
                <a:srgbClr val="FF0000"/>
              </a:solidFill>
            </a:endParaRPr>
          </a:p>
        </p:txBody>
      </p:sp>
    </p:spTree>
    <p:extLst>
      <p:ext uri="{BB962C8B-B14F-4D97-AF65-F5344CB8AC3E}">
        <p14:creationId xmlns:p14="http://schemas.microsoft.com/office/powerpoint/2010/main" val="607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599"/>
            <a:ext cx="7886700" cy="1325563"/>
          </a:xfrm>
        </p:spPr>
        <p:txBody>
          <a:bodyPr/>
          <a:lstStyle/>
          <a:p>
            <a:r>
              <a:rPr lang="sr-Cyrl-RS" dirty="0" smtClean="0"/>
              <a:t>Еми Нетер</a:t>
            </a:r>
            <a:endParaRPr lang="en-US" dirty="0"/>
          </a:p>
        </p:txBody>
      </p:sp>
      <p:sp>
        <p:nvSpPr>
          <p:cNvPr id="3" name="Content Placeholder 2"/>
          <p:cNvSpPr>
            <a:spLocks noGrp="1"/>
          </p:cNvSpPr>
          <p:nvPr>
            <p:ph idx="1"/>
          </p:nvPr>
        </p:nvSpPr>
        <p:spPr>
          <a:xfrm>
            <a:off x="628650" y="1482436"/>
            <a:ext cx="5314950" cy="5098473"/>
          </a:xfrm>
        </p:spPr>
        <p:txBody>
          <a:bodyPr>
            <a:normAutofit fontScale="85000" lnSpcReduction="20000"/>
          </a:bodyPr>
          <a:lstStyle/>
          <a:p>
            <a:r>
              <a:rPr lang="en-US" dirty="0"/>
              <a:t>Amalie Emmy </a:t>
            </a:r>
            <a:r>
              <a:rPr lang="en-US" dirty="0" err="1" smtClean="0"/>
              <a:t>Noether</a:t>
            </a:r>
            <a:r>
              <a:rPr lang="sr-Cyrl-RS" dirty="0" smtClean="0"/>
              <a:t> (</a:t>
            </a:r>
            <a:r>
              <a:rPr lang="en-US" dirty="0" smtClean="0"/>
              <a:t>1882 </a:t>
            </a:r>
            <a:r>
              <a:rPr lang="en-US" dirty="0"/>
              <a:t>– </a:t>
            </a:r>
            <a:r>
              <a:rPr lang="en-US" dirty="0" smtClean="0"/>
              <a:t>1935)</a:t>
            </a:r>
            <a:r>
              <a:rPr lang="sr-Cyrl-RS" dirty="0" smtClean="0"/>
              <a:t>, рођена у Ерлангену, Немачка</a:t>
            </a:r>
          </a:p>
          <a:p>
            <a:r>
              <a:rPr lang="sr-Cyrl-RS" dirty="0" smtClean="0"/>
              <a:t>Сарађивала са највећим математичарима свог доба, нпр: Хилбертом, Клајном, Вејлом</a:t>
            </a:r>
          </a:p>
          <a:p>
            <a:r>
              <a:rPr lang="sr-Cyrl-RS" dirty="0" smtClean="0"/>
              <a:t>Тежак академски живот као жена: предавала „уместо“ мушкараца, 15 год. радила без плате, никад редован професор</a:t>
            </a:r>
          </a:p>
          <a:p>
            <a:r>
              <a:rPr lang="sr-Cyrl-RS" dirty="0" smtClean="0"/>
              <a:t>Потпуно посвећена науци: није марила за изглед, није се удавала, скромна, предавања=дискусије, када су је нацисти избацили предавала код куће</a:t>
            </a:r>
          </a:p>
          <a:p>
            <a:r>
              <a:rPr lang="sr-Cyrl-RS" dirty="0" smtClean="0"/>
              <a:t>Пребегла у Америку 1933., предавала на Принстону, али убрзо умрла </a:t>
            </a:r>
            <a:endParaRPr lang="en-US" dirty="0"/>
          </a:p>
        </p:txBody>
      </p:sp>
      <p:pic>
        <p:nvPicPr>
          <p:cNvPr id="6" name="Picture 5"/>
          <p:cNvPicPr>
            <a:picLocks noChangeAspect="1"/>
          </p:cNvPicPr>
          <p:nvPr/>
        </p:nvPicPr>
        <p:blipFill>
          <a:blip r:embed="rId2"/>
          <a:stretch>
            <a:fillRect/>
          </a:stretch>
        </p:blipFill>
        <p:spPr>
          <a:xfrm>
            <a:off x="6067256" y="1697181"/>
            <a:ext cx="2941661" cy="4479348"/>
          </a:xfrm>
          <a:prstGeom prst="rect">
            <a:avLst/>
          </a:prstGeom>
        </p:spPr>
      </p:pic>
      <p:sp>
        <p:nvSpPr>
          <p:cNvPr id="7" name="TextBox 6"/>
          <p:cNvSpPr txBox="1"/>
          <p:nvPr/>
        </p:nvSpPr>
        <p:spPr>
          <a:xfrm>
            <a:off x="2164843" y="1046726"/>
            <a:ext cx="4948335" cy="26776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„Потпуно не-егоистична, ослобођена таштине, никад ништа није тражила за себе, већ је само изнад свега промовисала резултате својих студената.“ </a:t>
            </a:r>
            <a:endParaRPr lang="en-US" sz="2800" b="1" dirty="0">
              <a:solidFill>
                <a:srgbClr val="FF0000"/>
              </a:solidFill>
            </a:endParaRPr>
          </a:p>
        </p:txBody>
      </p:sp>
    </p:spTree>
    <p:extLst>
      <p:ext uri="{BB962C8B-B14F-4D97-AF65-F5344CB8AC3E}">
        <p14:creationId xmlns:p14="http://schemas.microsoft.com/office/powerpoint/2010/main" val="35159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Научни доприноси</a:t>
            </a:r>
            <a:endParaRPr lang="en-US" dirty="0"/>
          </a:p>
        </p:txBody>
      </p:sp>
      <p:sp>
        <p:nvSpPr>
          <p:cNvPr id="3" name="Content Placeholder 2"/>
          <p:cNvSpPr>
            <a:spLocks noGrp="1"/>
          </p:cNvSpPr>
          <p:nvPr>
            <p:ph idx="1"/>
          </p:nvPr>
        </p:nvSpPr>
        <p:spPr/>
        <p:txBody>
          <a:bodyPr>
            <a:normAutofit/>
          </a:bodyPr>
          <a:lstStyle/>
          <a:p>
            <a:r>
              <a:rPr lang="sr-Cyrl-RS" dirty="0" smtClean="0"/>
              <a:t>Углавном везани за математику:</a:t>
            </a:r>
          </a:p>
          <a:p>
            <a:pPr marL="971550" lvl="1" indent="-514350">
              <a:buFont typeface="+mj-lt"/>
              <a:buAutoNum type="arabicPeriod"/>
            </a:pPr>
            <a:r>
              <a:rPr lang="sr-Cyrl-RS" dirty="0" smtClean="0"/>
              <a:t>Алгебарске инваријанте и поља бројева</a:t>
            </a:r>
          </a:p>
          <a:p>
            <a:pPr marL="971550" lvl="1" indent="-514350">
              <a:buFont typeface="+mj-lt"/>
              <a:buAutoNum type="arabicPeriod"/>
            </a:pPr>
            <a:r>
              <a:rPr lang="sr-Cyrl-RS" dirty="0" smtClean="0"/>
              <a:t>Теорија идеала комутативних прстенова</a:t>
            </a:r>
          </a:p>
          <a:p>
            <a:pPr marL="971550" lvl="1" indent="-514350">
              <a:buFont typeface="+mj-lt"/>
              <a:buAutoNum type="arabicPeriod"/>
            </a:pPr>
            <a:r>
              <a:rPr lang="sr-Cyrl-RS" dirty="0"/>
              <a:t>Н</a:t>
            </a:r>
            <a:r>
              <a:rPr lang="sr-Cyrl-RS" dirty="0" smtClean="0"/>
              <a:t>екомутативне алгебре, хиперкомплексни бројеви и веза репрезентација група са теоријом модула и идеала</a:t>
            </a:r>
          </a:p>
          <a:p>
            <a:r>
              <a:rPr lang="sr-Cyrl-RS" dirty="0" smtClean="0"/>
              <a:t>За нас овде од значаја:</a:t>
            </a:r>
          </a:p>
          <a:p>
            <a:pPr marL="0" indent="0" algn="ctr">
              <a:buNone/>
            </a:pPr>
            <a:r>
              <a:rPr lang="sr-Cyrl-RS" dirty="0" smtClean="0"/>
              <a:t>НЕТЕР(ИНА) ТЕОРЕМА</a:t>
            </a:r>
            <a:endParaRPr lang="sr-Cyrl-RS" dirty="0"/>
          </a:p>
        </p:txBody>
      </p:sp>
    </p:spTree>
    <p:extLst>
      <p:ext uri="{BB962C8B-B14F-4D97-AF65-F5344CB8AC3E}">
        <p14:creationId xmlns:p14="http://schemas.microsoft.com/office/powerpoint/2010/main" val="41422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smtClean="0"/>
              <a:t>Свети Трифун, заштитник виноградара</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171" y="1928327"/>
            <a:ext cx="3129293" cy="4494244"/>
          </a:xfrm>
          <a:prstGeom prst="rect">
            <a:avLst/>
          </a:prstGeom>
        </p:spPr>
      </p:pic>
    </p:spTree>
    <p:extLst>
      <p:ext uri="{BB962C8B-B14F-4D97-AF65-F5344CB8AC3E}">
        <p14:creationId xmlns:p14="http://schemas.microsoft.com/office/powerpoint/2010/main" val="2783093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Нетер теорема </a:t>
            </a:r>
            <a:br>
              <a:rPr lang="sr-Cyrl-RS" dirty="0" smtClean="0"/>
            </a:br>
            <a:r>
              <a:rPr lang="sr-Cyrl-RS" dirty="0" smtClean="0"/>
              <a:t>(1918.)</a:t>
            </a:r>
            <a:endParaRPr lang="en-US" dirty="0"/>
          </a:p>
        </p:txBody>
      </p:sp>
      <p:sp>
        <p:nvSpPr>
          <p:cNvPr id="3" name="Content Placeholder 2"/>
          <p:cNvSpPr>
            <a:spLocks noGrp="1"/>
          </p:cNvSpPr>
          <p:nvPr>
            <p:ph idx="1"/>
          </p:nvPr>
        </p:nvSpPr>
        <p:spPr/>
        <p:txBody>
          <a:bodyPr>
            <a:normAutofit lnSpcReduction="10000"/>
          </a:bodyPr>
          <a:lstStyle/>
          <a:p>
            <a:r>
              <a:rPr lang="sr-Cyrl-RS" dirty="0" smtClean="0"/>
              <a:t>„Свака диференцијабилна симетрија дејства датог физичког система, повезана је са постојањем одговарајућег закона одржања“.</a:t>
            </a:r>
          </a:p>
          <a:p>
            <a:r>
              <a:rPr lang="sr-Cyrl-RS" dirty="0" smtClean="0"/>
              <a:t>Простије речено: Свака континуална симетрија физичких закона има за резултат постојање одговарајуће физичке величине која је константна у времену.</a:t>
            </a:r>
          </a:p>
          <a:p>
            <a:r>
              <a:rPr lang="sr-Cyrl-RS" dirty="0" smtClean="0"/>
              <a:t>У контексту теорије поља, свакој континуалној симетрији оговара постојање очуваног набоја, односно струје која задовољава једначину континуитета </a:t>
            </a:r>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078961" y="5434786"/>
            <a:ext cx="1448232" cy="512604"/>
          </a:xfrm>
          <a:prstGeom prst="rect">
            <a:avLst/>
          </a:prstGeom>
        </p:spPr>
      </p:pic>
    </p:spTree>
    <p:extLst>
      <p:ext uri="{BB962C8B-B14F-4D97-AF65-F5344CB8AC3E}">
        <p14:creationId xmlns:p14="http://schemas.microsoft.com/office/powerpoint/2010/main" val="261931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Шта ово у пракси значи?</a:t>
            </a:r>
            <a:endParaRPr lang="en-US" dirty="0"/>
          </a:p>
        </p:txBody>
      </p:sp>
      <p:sp>
        <p:nvSpPr>
          <p:cNvPr id="3" name="Content Placeholder 2"/>
          <p:cNvSpPr>
            <a:spLocks noGrp="1"/>
          </p:cNvSpPr>
          <p:nvPr>
            <p:ph idx="1"/>
          </p:nvPr>
        </p:nvSpPr>
        <p:spPr>
          <a:xfrm>
            <a:off x="360783" y="1483501"/>
            <a:ext cx="8528179" cy="4761787"/>
          </a:xfrm>
        </p:spPr>
        <p:txBody>
          <a:bodyPr>
            <a:normAutofit/>
          </a:bodyPr>
          <a:lstStyle/>
          <a:p>
            <a:r>
              <a:rPr lang="sr-Cyrl-RS" dirty="0" smtClean="0"/>
              <a:t>Закони природе су симетрични у односу на транслације у простору</a:t>
            </a:r>
          </a:p>
          <a:p>
            <a:pPr lvl="1">
              <a:buFont typeface="Calibri" panose="020F0502020204030204" pitchFamily="34" charset="0"/>
              <a:buChar char="→"/>
            </a:pPr>
            <a:r>
              <a:rPr lang="sr-Cyrl-RS" dirty="0"/>
              <a:t> </a:t>
            </a:r>
            <a:r>
              <a:rPr lang="sr-Cyrl-RS" sz="2800" dirty="0" smtClean="0"/>
              <a:t>Постоји одговарајућа одржана величина -испоставља се да је то оно што зовемо </a:t>
            </a:r>
            <a:r>
              <a:rPr lang="sr-Cyrl-RS" sz="2800" b="1" dirty="0" smtClean="0"/>
              <a:t>импулс</a:t>
            </a:r>
          </a:p>
          <a:p>
            <a:r>
              <a:rPr lang="sr-Cyrl-RS" dirty="0" smtClean="0"/>
              <a:t>Закони </a:t>
            </a:r>
            <a:r>
              <a:rPr lang="sr-Cyrl-RS" dirty="0"/>
              <a:t>природе су </a:t>
            </a:r>
            <a:r>
              <a:rPr lang="sr-Cyrl-RS" dirty="0" smtClean="0"/>
              <a:t>инваријантни на временске транслације:</a:t>
            </a:r>
            <a:endParaRPr lang="sr-Cyrl-RS" dirty="0"/>
          </a:p>
          <a:p>
            <a:pPr lvl="1">
              <a:buFont typeface="Calibri" panose="020F0502020204030204" pitchFamily="34" charset="0"/>
              <a:buChar char="→"/>
            </a:pPr>
            <a:r>
              <a:rPr lang="sr-Cyrl-RS" dirty="0"/>
              <a:t> </a:t>
            </a:r>
            <a:r>
              <a:rPr lang="sr-Cyrl-RS" sz="2800" dirty="0"/>
              <a:t>Постоји </a:t>
            </a:r>
            <a:r>
              <a:rPr lang="sr-Cyrl-RS" sz="2800" b="1" dirty="0" smtClean="0"/>
              <a:t>енергија</a:t>
            </a:r>
            <a:r>
              <a:rPr lang="sr-Cyrl-RS" sz="2800" dirty="0" smtClean="0"/>
              <a:t> и она је константна</a:t>
            </a:r>
            <a:endParaRPr lang="sr-Cyrl-RS" dirty="0" smtClean="0"/>
          </a:p>
          <a:p>
            <a:pPr lvl="1">
              <a:buFont typeface="Calibri" panose="020F0502020204030204" pitchFamily="34" charset="0"/>
              <a:buChar char="→"/>
            </a:pPr>
            <a:r>
              <a:rPr lang="sr-Cyrl-RS" dirty="0" smtClean="0"/>
              <a:t> </a:t>
            </a:r>
            <a:r>
              <a:rPr lang="sr-Cyrl-RS" sz="2800" dirty="0" smtClean="0"/>
              <a:t>Умемо да израчунамо „тензор енергије-импулса“</a:t>
            </a:r>
            <a:endParaRPr lang="sr-Cyrl-RS" sz="2800" dirty="0"/>
          </a:p>
          <a:p>
            <a:r>
              <a:rPr lang="sr-Cyrl-RS" dirty="0" smtClean="0"/>
              <a:t>Закони су симетрични на ротације:</a:t>
            </a:r>
          </a:p>
          <a:p>
            <a:pPr lvl="1">
              <a:buFont typeface="Calibri" panose="020F0502020204030204" pitchFamily="34" charset="0"/>
              <a:buChar char="→"/>
            </a:pPr>
            <a:r>
              <a:rPr lang="sr-Cyrl-RS" sz="2800" dirty="0"/>
              <a:t> </a:t>
            </a:r>
            <a:r>
              <a:rPr lang="sr-Cyrl-RS" sz="2800" dirty="0" smtClean="0"/>
              <a:t>Постоји одржање </a:t>
            </a:r>
            <a:r>
              <a:rPr lang="sr-Cyrl-RS" sz="2800" b="1" dirty="0" smtClean="0"/>
              <a:t>момента импулса</a:t>
            </a:r>
            <a:endParaRPr lang="en-US" sz="2800" b="1" dirty="0"/>
          </a:p>
        </p:txBody>
      </p:sp>
    </p:spTree>
    <p:extLst>
      <p:ext uri="{BB962C8B-B14F-4D97-AF65-F5344CB8AC3E}">
        <p14:creationId xmlns:p14="http://schemas.microsoft.com/office/powerpoint/2010/main" val="15239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Практична импликација:</a:t>
            </a:r>
            <a:endParaRPr lang="en-US" dirty="0"/>
          </a:p>
        </p:txBody>
      </p:sp>
      <p:sp>
        <p:nvSpPr>
          <p:cNvPr id="3" name="Content Placeholder 2"/>
          <p:cNvSpPr>
            <a:spLocks noGrp="1"/>
          </p:cNvSpPr>
          <p:nvPr>
            <p:ph idx="1"/>
          </p:nvPr>
        </p:nvSpPr>
        <p:spPr>
          <a:xfrm>
            <a:off x="628650" y="1645233"/>
            <a:ext cx="7886700" cy="4351338"/>
          </a:xfrm>
        </p:spPr>
        <p:txBody>
          <a:bodyPr/>
          <a:lstStyle/>
          <a:p>
            <a:pPr marL="0" indent="0" algn="ctr">
              <a:buNone/>
            </a:pPr>
            <a:r>
              <a:rPr lang="sr-Cyrl-RS" dirty="0" smtClean="0"/>
              <a:t>Нисмо ми </a:t>
            </a:r>
            <a:r>
              <a:rPr lang="en-US" dirty="0" smtClean="0"/>
              <a:t>ad-hoc </a:t>
            </a:r>
            <a:r>
              <a:rPr lang="sr-Cyrl-RS" dirty="0" smtClean="0"/>
              <a:t>измислили енергију, њено постојање и константност су математичка последица константности закона природе!</a:t>
            </a:r>
            <a:endParaRPr lang="en-US" dirty="0"/>
          </a:p>
        </p:txBody>
      </p:sp>
      <p:pic>
        <p:nvPicPr>
          <p:cNvPr id="4" name="Picture 3"/>
          <p:cNvPicPr>
            <a:picLocks noChangeAspect="1"/>
          </p:cNvPicPr>
          <p:nvPr/>
        </p:nvPicPr>
        <p:blipFill>
          <a:blip r:embed="rId2"/>
          <a:stretch>
            <a:fillRect/>
          </a:stretch>
        </p:blipFill>
        <p:spPr>
          <a:xfrm>
            <a:off x="5648131" y="3400068"/>
            <a:ext cx="2684029" cy="3103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45" y="3379234"/>
            <a:ext cx="3223727" cy="3223727"/>
          </a:xfrm>
          <a:prstGeom prst="rect">
            <a:avLst/>
          </a:prstGeom>
        </p:spPr>
      </p:pic>
      <p:sp>
        <p:nvSpPr>
          <p:cNvPr id="6" name="TextBox 5"/>
          <p:cNvSpPr txBox="1"/>
          <p:nvPr/>
        </p:nvSpPr>
        <p:spPr>
          <a:xfrm>
            <a:off x="2998237" y="2855168"/>
            <a:ext cx="3526928" cy="523220"/>
          </a:xfrm>
          <a:prstGeom prst="rect">
            <a:avLst/>
          </a:prstGeom>
          <a:noFill/>
        </p:spPr>
        <p:txBody>
          <a:bodyPr wrap="none" rtlCol="0">
            <a:spAutoFit/>
          </a:bodyPr>
          <a:lstStyle/>
          <a:p>
            <a:r>
              <a:rPr lang="en-US" sz="2800" dirty="0" err="1" smtClean="0">
                <a:solidFill>
                  <a:srgbClr val="7030A0"/>
                </a:solidFill>
                <a:latin typeface="Algerian" panose="04020705040A02060702" pitchFamily="82" charset="0"/>
              </a:rPr>
              <a:t>Perpetuum</a:t>
            </a:r>
            <a:r>
              <a:rPr lang="en-US" sz="2800" dirty="0" smtClean="0">
                <a:solidFill>
                  <a:srgbClr val="7030A0"/>
                </a:solidFill>
                <a:latin typeface="Algerian" panose="04020705040A02060702" pitchFamily="82" charset="0"/>
              </a:rPr>
              <a:t> mobile</a:t>
            </a:r>
            <a:endParaRPr lang="en-US" sz="2800" dirty="0">
              <a:solidFill>
                <a:srgbClr val="7030A0"/>
              </a:solidFill>
              <a:latin typeface="Algerian" panose="04020705040A02060702" pitchFamily="82" charset="0"/>
            </a:endParaRPr>
          </a:p>
        </p:txBody>
      </p:sp>
      <p:cxnSp>
        <p:nvCxnSpPr>
          <p:cNvPr id="8" name="Straight Connector 7"/>
          <p:cNvCxnSpPr/>
          <p:nvPr/>
        </p:nvCxnSpPr>
        <p:spPr>
          <a:xfrm>
            <a:off x="478971" y="3502090"/>
            <a:ext cx="8161176" cy="2817845"/>
          </a:xfrm>
          <a:prstGeom prst="line">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22514" y="3508310"/>
            <a:ext cx="8154955" cy="2886270"/>
          </a:xfrm>
          <a:prstGeom prst="line">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14938" y="2179546"/>
            <a:ext cx="4948335"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Пријатељски Нетерин савет:</a:t>
            </a:r>
          </a:p>
          <a:p>
            <a:pPr algn="ctr"/>
            <a:r>
              <a:rPr lang="sr-Cyrl-RS" sz="2800" b="1" dirty="0" smtClean="0">
                <a:solidFill>
                  <a:srgbClr val="FF0000"/>
                </a:solidFill>
              </a:rPr>
              <a:t>НЕ ГУБИТЕ ВРЕМЕ</a:t>
            </a:r>
            <a:endParaRPr lang="en-US" sz="2800" b="1" dirty="0">
              <a:solidFill>
                <a:srgbClr val="FF0000"/>
              </a:solidFill>
            </a:endParaRPr>
          </a:p>
        </p:txBody>
      </p:sp>
    </p:spTree>
    <p:extLst>
      <p:ext uri="{BB962C8B-B14F-4D97-AF65-F5344CB8AC3E}">
        <p14:creationId xmlns:p14="http://schemas.microsoft.com/office/powerpoint/2010/main" val="391199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„Магија“ теорије група</a:t>
            </a:r>
            <a:endParaRPr lang="en-US" dirty="0"/>
          </a:p>
        </p:txBody>
      </p:sp>
      <p:sp>
        <p:nvSpPr>
          <p:cNvPr id="3" name="Content Placeholder 2"/>
          <p:cNvSpPr>
            <a:spLocks noGrp="1"/>
          </p:cNvSpPr>
          <p:nvPr>
            <p:ph idx="1"/>
          </p:nvPr>
        </p:nvSpPr>
        <p:spPr>
          <a:xfrm>
            <a:off x="622429" y="1819405"/>
            <a:ext cx="7955513" cy="4351338"/>
          </a:xfrm>
        </p:spPr>
        <p:txBody>
          <a:bodyPr/>
          <a:lstStyle/>
          <a:p>
            <a:r>
              <a:rPr lang="sr-Cyrl-RS" dirty="0" smtClean="0"/>
              <a:t>Нетер теорема је и дан данас кључна у класичној и квантној теорији поља, но она не исцрпљује значај симетрија</a:t>
            </a:r>
          </a:p>
          <a:p>
            <a:r>
              <a:rPr lang="sr-Cyrl-RS" dirty="0" smtClean="0"/>
              <a:t>Квантна механика уводи у игру теорију „репрезентација група“!</a:t>
            </a:r>
          </a:p>
          <a:p>
            <a:r>
              <a:rPr lang="sr-Cyrl-RS" dirty="0" smtClean="0"/>
              <a:t>Посебно важне репрезентације континуалних (Лијевих група) и појам иредуцибилне репрезентације</a:t>
            </a:r>
          </a:p>
          <a:p>
            <a:r>
              <a:rPr lang="sr-Cyrl-RS" dirty="0" smtClean="0"/>
              <a:t>Нажалост, ради се о прилично математички апстрактним појмовима</a:t>
            </a:r>
            <a:endParaRPr lang="en-US" dirty="0"/>
          </a:p>
        </p:txBody>
      </p:sp>
    </p:spTree>
    <p:extLst>
      <p:ext uri="{BB962C8B-B14F-4D97-AF65-F5344CB8AC3E}">
        <p14:creationId xmlns:p14="http://schemas.microsoft.com/office/powerpoint/2010/main" val="72166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Покушај интуитивног објашњења</a:t>
            </a:r>
            <a:endParaRPr lang="en-US" dirty="0"/>
          </a:p>
        </p:txBody>
      </p:sp>
      <p:sp>
        <p:nvSpPr>
          <p:cNvPr id="3" name="Content Placeholder 2"/>
          <p:cNvSpPr>
            <a:spLocks noGrp="1"/>
          </p:cNvSpPr>
          <p:nvPr>
            <p:ph idx="1"/>
          </p:nvPr>
        </p:nvSpPr>
        <p:spPr>
          <a:xfrm>
            <a:off x="553616" y="1825625"/>
            <a:ext cx="8316686" cy="4649820"/>
          </a:xfrm>
        </p:spPr>
        <p:txBody>
          <a:bodyPr>
            <a:normAutofit lnSpcReduction="10000"/>
          </a:bodyPr>
          <a:lstStyle/>
          <a:p>
            <a:pPr marL="0" indent="0">
              <a:buNone/>
            </a:pPr>
            <a:r>
              <a:rPr lang="sr-Cyrl-RS" sz="2400" dirty="0" smtClean="0"/>
              <a:t>Таласна фунција са максималном</a:t>
            </a:r>
            <a:r>
              <a:rPr lang="en-US" sz="2400" dirty="0"/>
              <a:t> , </a:t>
            </a:r>
            <a:r>
              <a:rPr lang="sr-Cyrl-RS" sz="2400" dirty="0"/>
              <a:t>тзв.</a:t>
            </a:r>
            <a:r>
              <a:rPr lang="en-US" sz="2400" dirty="0"/>
              <a:t> O(3</a:t>
            </a:r>
            <a:r>
              <a:rPr lang="en-US" sz="2400" dirty="0" smtClean="0"/>
              <a:t>)</a:t>
            </a:r>
            <a:r>
              <a:rPr lang="sr-Cyrl-RS" sz="2400" dirty="0" smtClean="0"/>
              <a:t>, ротационом 3д симетријом:</a:t>
            </a:r>
          </a:p>
          <a:p>
            <a:pPr marL="0" indent="0">
              <a:buNone/>
            </a:pPr>
            <a:endParaRPr lang="sr-Cyrl-RS" sz="2400" dirty="0"/>
          </a:p>
          <a:p>
            <a:pPr marL="0" indent="0">
              <a:buNone/>
            </a:pPr>
            <a:endParaRPr lang="sr-Cyrl-RS" sz="2400" dirty="0" smtClean="0"/>
          </a:p>
          <a:p>
            <a:pPr marL="0" indent="0">
              <a:buNone/>
            </a:pPr>
            <a:endParaRPr lang="sr-Cyrl-RS" sz="2400" dirty="0"/>
          </a:p>
          <a:p>
            <a:pPr marL="0" indent="0">
              <a:buNone/>
            </a:pPr>
            <a:endParaRPr lang="sr-Cyrl-RS" sz="2400" dirty="0" smtClean="0"/>
          </a:p>
          <a:p>
            <a:pPr marL="0" indent="0">
              <a:buNone/>
            </a:pPr>
            <a:endParaRPr lang="sr-Cyrl-RS" sz="2400" dirty="0"/>
          </a:p>
          <a:p>
            <a:pPr marL="0" indent="0">
              <a:buNone/>
            </a:pPr>
            <a:endParaRPr lang="sr-Cyrl-RS" sz="2400" dirty="0" smtClean="0"/>
          </a:p>
          <a:p>
            <a:pPr marL="0" indent="0">
              <a:buNone/>
            </a:pPr>
            <a:endParaRPr lang="sr-Cyrl-RS" sz="2400" dirty="0"/>
          </a:p>
          <a:p>
            <a:pPr marL="0" indent="0" algn="ctr">
              <a:buNone/>
            </a:pPr>
            <a:r>
              <a:rPr lang="sr-Cyrl-RS" sz="2400" dirty="0" smtClean="0"/>
              <a:t>Каква функција би имала „за мрвицу мању“ 3д ротациону симетрију од функције која је свуда исте вредности на сфери? </a:t>
            </a:r>
            <a:endParaRPr lang="en-US" sz="24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2985" y="2338873"/>
            <a:ext cx="3346403" cy="2845837"/>
          </a:xfrm>
          <a:prstGeom prst="rect">
            <a:avLst/>
          </a:prstGeom>
        </p:spPr>
      </p:pic>
      <p:sp>
        <p:nvSpPr>
          <p:cNvPr id="5" name="Freeform 4"/>
          <p:cNvSpPr/>
          <p:nvPr/>
        </p:nvSpPr>
        <p:spPr>
          <a:xfrm rot="2154026">
            <a:off x="6124112" y="2899716"/>
            <a:ext cx="591754" cy="474472"/>
          </a:xfrm>
          <a:custGeom>
            <a:avLst/>
            <a:gdLst>
              <a:gd name="connsiteX0" fmla="*/ 867780 w 867780"/>
              <a:gd name="connsiteY0" fmla="*/ 0 h 841655"/>
              <a:gd name="connsiteX1" fmla="*/ 674948 w 867780"/>
              <a:gd name="connsiteY1" fmla="*/ 186612 h 841655"/>
              <a:gd name="connsiteX2" fmla="*/ 84009 w 867780"/>
              <a:gd name="connsiteY2" fmla="*/ 746449 h 841655"/>
              <a:gd name="connsiteX3" fmla="*/ 59127 w 867780"/>
              <a:gd name="connsiteY3" fmla="*/ 702906 h 841655"/>
              <a:gd name="connsiteX4" fmla="*/ 52907 w 867780"/>
              <a:gd name="connsiteY4" fmla="*/ 684245 h 841655"/>
              <a:gd name="connsiteX5" fmla="*/ 46687 w 867780"/>
              <a:gd name="connsiteY5" fmla="*/ 702906 h 841655"/>
              <a:gd name="connsiteX6" fmla="*/ 34246 w 867780"/>
              <a:gd name="connsiteY6" fmla="*/ 771331 h 841655"/>
              <a:gd name="connsiteX7" fmla="*/ 9364 w 867780"/>
              <a:gd name="connsiteY7" fmla="*/ 808653 h 841655"/>
              <a:gd name="connsiteX8" fmla="*/ 3144 w 867780"/>
              <a:gd name="connsiteY8" fmla="*/ 839755 h 841655"/>
              <a:gd name="connsiteX9" fmla="*/ 40466 w 867780"/>
              <a:gd name="connsiteY9" fmla="*/ 827314 h 841655"/>
              <a:gd name="connsiteX10" fmla="*/ 171095 w 867780"/>
              <a:gd name="connsiteY10" fmla="*/ 765110 h 84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7780" h="841655">
                <a:moveTo>
                  <a:pt x="867780" y="0"/>
                </a:moveTo>
                <a:lnTo>
                  <a:pt x="674948" y="186612"/>
                </a:lnTo>
                <a:lnTo>
                  <a:pt x="84009" y="746449"/>
                </a:lnTo>
                <a:cubicBezTo>
                  <a:pt x="75715" y="731935"/>
                  <a:pt x="66603" y="717858"/>
                  <a:pt x="59127" y="702906"/>
                </a:cubicBezTo>
                <a:cubicBezTo>
                  <a:pt x="56195" y="697041"/>
                  <a:pt x="59464" y="684245"/>
                  <a:pt x="52907" y="684245"/>
                </a:cubicBezTo>
                <a:cubicBezTo>
                  <a:pt x="46350" y="684245"/>
                  <a:pt x="48061" y="696495"/>
                  <a:pt x="46687" y="702906"/>
                </a:cubicBezTo>
                <a:cubicBezTo>
                  <a:pt x="41830" y="725574"/>
                  <a:pt x="41962" y="749470"/>
                  <a:pt x="34246" y="771331"/>
                </a:cubicBezTo>
                <a:cubicBezTo>
                  <a:pt x="29270" y="785431"/>
                  <a:pt x="17658" y="796212"/>
                  <a:pt x="9364" y="808653"/>
                </a:cubicBezTo>
                <a:cubicBezTo>
                  <a:pt x="7291" y="819020"/>
                  <a:pt x="-5922" y="834315"/>
                  <a:pt x="3144" y="839755"/>
                </a:cubicBezTo>
                <a:cubicBezTo>
                  <a:pt x="14389" y="846502"/>
                  <a:pt x="28954" y="833594"/>
                  <a:pt x="40466" y="827314"/>
                </a:cubicBezTo>
                <a:cubicBezTo>
                  <a:pt x="164580" y="759615"/>
                  <a:pt x="96685" y="765110"/>
                  <a:pt x="171095" y="76511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63004" y="2270450"/>
            <a:ext cx="2457061" cy="1631216"/>
          </a:xfrm>
          <a:prstGeom prst="rect">
            <a:avLst/>
          </a:prstGeom>
          <a:noFill/>
        </p:spPr>
        <p:txBody>
          <a:bodyPr wrap="square" rtlCol="0">
            <a:spAutoFit/>
          </a:bodyPr>
          <a:lstStyle/>
          <a:p>
            <a:pPr algn="r"/>
            <a:r>
              <a:rPr lang="sr-Cyrl-RS" sz="2000" dirty="0" smtClean="0">
                <a:solidFill>
                  <a:srgbClr val="FF0000"/>
                </a:solidFill>
              </a:rPr>
              <a:t>Бојом приказујемо вредност функције – свуда иста црвена значи да је функција свуда иста</a:t>
            </a:r>
            <a:endParaRPr lang="en-US" sz="2000" dirty="0">
              <a:solidFill>
                <a:srgbClr val="FF0000"/>
              </a:solidFill>
            </a:endParaRPr>
          </a:p>
        </p:txBody>
      </p:sp>
      <p:sp>
        <p:nvSpPr>
          <p:cNvPr id="7" name="TextBox 6"/>
          <p:cNvSpPr txBox="1"/>
          <p:nvPr/>
        </p:nvSpPr>
        <p:spPr>
          <a:xfrm>
            <a:off x="478969" y="2825763"/>
            <a:ext cx="2002974"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400" dirty="0" smtClean="0">
                <a:solidFill>
                  <a:srgbClr val="FF0000"/>
                </a:solidFill>
              </a:rPr>
              <a:t>Како год завртимо, функција се не мења</a:t>
            </a:r>
            <a:endParaRPr lang="en-US" sz="2400" dirty="0">
              <a:solidFill>
                <a:srgbClr val="FF0000"/>
              </a:solidFill>
            </a:endParaRPr>
          </a:p>
        </p:txBody>
      </p:sp>
    </p:spTree>
    <p:extLst>
      <p:ext uri="{BB962C8B-B14F-4D97-AF65-F5344CB8AC3E}">
        <p14:creationId xmlns:p14="http://schemas.microsoft.com/office/powerpoint/2010/main" val="10928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Ако јој променимо вредност само у близини једне тачке?</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415" y="1940767"/>
            <a:ext cx="5149438" cy="4379168"/>
          </a:xfrm>
          <a:prstGeom prst="rect">
            <a:avLst/>
          </a:prstGeom>
        </p:spPr>
      </p:pic>
      <p:sp>
        <p:nvSpPr>
          <p:cNvPr id="9" name="Freeform 8"/>
          <p:cNvSpPr/>
          <p:nvPr/>
        </p:nvSpPr>
        <p:spPr>
          <a:xfrm rot="797510">
            <a:off x="5562736" y="2001520"/>
            <a:ext cx="1377694" cy="823300"/>
          </a:xfrm>
          <a:custGeom>
            <a:avLst/>
            <a:gdLst>
              <a:gd name="connsiteX0" fmla="*/ 1872508 w 1872508"/>
              <a:gd name="connsiteY0" fmla="*/ 0 h 1081240"/>
              <a:gd name="connsiteX1" fmla="*/ 1741880 w 1872508"/>
              <a:gd name="connsiteY1" fmla="*/ 105747 h 1081240"/>
              <a:gd name="connsiteX2" fmla="*/ 1704557 w 1872508"/>
              <a:gd name="connsiteY2" fmla="*/ 130629 h 1081240"/>
              <a:gd name="connsiteX3" fmla="*/ 1685896 w 1872508"/>
              <a:gd name="connsiteY3" fmla="*/ 143069 h 1081240"/>
              <a:gd name="connsiteX4" fmla="*/ 1661015 w 1872508"/>
              <a:gd name="connsiteY4" fmla="*/ 155510 h 1081240"/>
              <a:gd name="connsiteX5" fmla="*/ 1642353 w 1872508"/>
              <a:gd name="connsiteY5" fmla="*/ 174171 h 1081240"/>
              <a:gd name="connsiteX6" fmla="*/ 1126059 w 1872508"/>
              <a:gd name="connsiteY6" fmla="*/ 454090 h 1081240"/>
              <a:gd name="connsiteX7" fmla="*/ 522680 w 1872508"/>
              <a:gd name="connsiteY7" fmla="*/ 796212 h 1081240"/>
              <a:gd name="connsiteX8" fmla="*/ 261423 w 1872508"/>
              <a:gd name="connsiteY8" fmla="*/ 939282 h 1081240"/>
              <a:gd name="connsiteX9" fmla="*/ 273864 w 1872508"/>
              <a:gd name="connsiteY9" fmla="*/ 852196 h 1081240"/>
              <a:gd name="connsiteX10" fmla="*/ 348508 w 1872508"/>
              <a:gd name="connsiteY10" fmla="*/ 702906 h 1081240"/>
              <a:gd name="connsiteX11" fmla="*/ 6386 w 1872508"/>
              <a:gd name="connsiteY11" fmla="*/ 1007706 h 1081240"/>
              <a:gd name="connsiteX12" fmla="*/ 137015 w 1872508"/>
              <a:gd name="connsiteY12" fmla="*/ 1069910 h 1081240"/>
              <a:gd name="connsiteX13" fmla="*/ 367170 w 1872508"/>
              <a:gd name="connsiteY13" fmla="*/ 995265 h 1081240"/>
              <a:gd name="connsiteX14" fmla="*/ 578664 w 1872508"/>
              <a:gd name="connsiteY14" fmla="*/ 939282 h 1081240"/>
              <a:gd name="connsiteX15" fmla="*/ 690631 w 1872508"/>
              <a:gd name="connsiteY15" fmla="*/ 920620 h 10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508" h="1081240">
                <a:moveTo>
                  <a:pt x="1872508" y="0"/>
                </a:moveTo>
                <a:cubicBezTo>
                  <a:pt x="1828965" y="35249"/>
                  <a:pt x="1786101" y="71353"/>
                  <a:pt x="1741880" y="105747"/>
                </a:cubicBezTo>
                <a:cubicBezTo>
                  <a:pt x="1730077" y="114927"/>
                  <a:pt x="1716998" y="122335"/>
                  <a:pt x="1704557" y="130629"/>
                </a:cubicBezTo>
                <a:cubicBezTo>
                  <a:pt x="1698337" y="134776"/>
                  <a:pt x="1692582" y="139726"/>
                  <a:pt x="1685896" y="143069"/>
                </a:cubicBezTo>
                <a:cubicBezTo>
                  <a:pt x="1677602" y="147216"/>
                  <a:pt x="1668560" y="150120"/>
                  <a:pt x="1661015" y="155510"/>
                </a:cubicBezTo>
                <a:cubicBezTo>
                  <a:pt x="1653856" y="160623"/>
                  <a:pt x="1650035" y="169884"/>
                  <a:pt x="1642353" y="174171"/>
                </a:cubicBezTo>
                <a:cubicBezTo>
                  <a:pt x="1471412" y="269580"/>
                  <a:pt x="1293017" y="351871"/>
                  <a:pt x="1126059" y="454090"/>
                </a:cubicBezTo>
                <a:cubicBezTo>
                  <a:pt x="462713" y="860219"/>
                  <a:pt x="1174505" y="434087"/>
                  <a:pt x="522680" y="796212"/>
                </a:cubicBezTo>
                <a:cubicBezTo>
                  <a:pt x="250105" y="947642"/>
                  <a:pt x="405720" y="891180"/>
                  <a:pt x="261423" y="939282"/>
                </a:cubicBezTo>
                <a:cubicBezTo>
                  <a:pt x="265570" y="910253"/>
                  <a:pt x="263727" y="879711"/>
                  <a:pt x="273864" y="852196"/>
                </a:cubicBezTo>
                <a:cubicBezTo>
                  <a:pt x="293098" y="799989"/>
                  <a:pt x="400603" y="683371"/>
                  <a:pt x="348508" y="702906"/>
                </a:cubicBezTo>
                <a:cubicBezTo>
                  <a:pt x="212834" y="753784"/>
                  <a:pt x="101422" y="895390"/>
                  <a:pt x="6386" y="1007706"/>
                </a:cubicBezTo>
                <a:cubicBezTo>
                  <a:pt x="-4311" y="1082587"/>
                  <a:pt x="-20748" y="1093976"/>
                  <a:pt x="137015" y="1069910"/>
                </a:cubicBezTo>
                <a:cubicBezTo>
                  <a:pt x="216745" y="1057748"/>
                  <a:pt x="289830" y="1018140"/>
                  <a:pt x="367170" y="995265"/>
                </a:cubicBezTo>
                <a:cubicBezTo>
                  <a:pt x="437101" y="974581"/>
                  <a:pt x="507831" y="956629"/>
                  <a:pt x="578664" y="939282"/>
                </a:cubicBezTo>
                <a:cubicBezTo>
                  <a:pt x="659849" y="919400"/>
                  <a:pt x="643825" y="920620"/>
                  <a:pt x="690631" y="92062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3934" y="1762072"/>
            <a:ext cx="2376197" cy="19266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000" dirty="0" smtClean="0">
                <a:solidFill>
                  <a:srgbClr val="FF0000"/>
                </a:solidFill>
              </a:rPr>
              <a:t>За квантну механику, ово је безброј сасвим различитих (ортогоналних) функција</a:t>
            </a:r>
            <a:endParaRPr lang="en-US" sz="2000" dirty="0">
              <a:solidFill>
                <a:srgbClr val="FF0000"/>
              </a:solidFill>
            </a:endParaRPr>
          </a:p>
        </p:txBody>
      </p:sp>
      <p:sp>
        <p:nvSpPr>
          <p:cNvPr id="3" name="Oval 2"/>
          <p:cNvSpPr/>
          <p:nvPr/>
        </p:nvSpPr>
        <p:spPr>
          <a:xfrm flipH="1" flipV="1">
            <a:off x="5138057" y="2550366"/>
            <a:ext cx="223934" cy="236375"/>
          </a:xfrm>
          <a:prstGeom prst="ellipse">
            <a:avLst/>
          </a:prstGeom>
          <a:solidFill>
            <a:srgbClr val="0070C0"/>
          </a:solidFill>
          <a:ln w="19050">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85992" y="1660850"/>
            <a:ext cx="2058955" cy="1323439"/>
          </a:xfrm>
          <a:prstGeom prst="rect">
            <a:avLst/>
          </a:prstGeom>
          <a:noFill/>
        </p:spPr>
        <p:txBody>
          <a:bodyPr wrap="square" rtlCol="0">
            <a:spAutoFit/>
          </a:bodyPr>
          <a:lstStyle/>
          <a:p>
            <a:pPr algn="r"/>
            <a:r>
              <a:rPr lang="sr-Cyrl-RS" sz="2000" dirty="0">
                <a:solidFill>
                  <a:srgbClr val="FF0000"/>
                </a:solidFill>
              </a:rPr>
              <a:t>г</a:t>
            </a:r>
            <a:r>
              <a:rPr lang="sr-Cyrl-RS" sz="2000" dirty="0" smtClean="0">
                <a:solidFill>
                  <a:srgbClr val="FF0000"/>
                </a:solidFill>
              </a:rPr>
              <a:t>де је плава боја, ту је функција другачије вредности</a:t>
            </a:r>
            <a:endParaRPr lang="en-US" sz="2000" dirty="0">
              <a:solidFill>
                <a:srgbClr val="FF0000"/>
              </a:solidFill>
            </a:endParaRPr>
          </a:p>
        </p:txBody>
      </p:sp>
    </p:spTree>
    <p:extLst>
      <p:ext uri="{BB962C8B-B14F-4D97-AF65-F5344CB8AC3E}">
        <p14:creationId xmlns:p14="http://schemas.microsoft.com/office/powerpoint/2010/main" val="171465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37" presetClass="path" presetSubtype="0" accel="50000" decel="50000" fill="hold" grpId="0" nodeType="withEffect">
                                  <p:stCondLst>
                                    <p:cond delay="0"/>
                                  </p:stCondLst>
                                  <p:childTnLst>
                                    <p:animMotion origin="layout" path="M -3.33333E-6 4.44444E-6 L 0.0448 0.03842 C 0.05434 0.04606 0.06563 0.06111 0.07587 0.0787 C 0.0875 0.09838 0.09497 0.1155 0.09827 0.13032 L 0.11545 0.19814 " pathEditMode="relative" rAng="3120000" ptsTypes="AAAAA">
                                      <p:cBhvr>
                                        <p:cTn id="14" dur="2000" fill="hold"/>
                                        <p:tgtEl>
                                          <p:spTgt spid="3"/>
                                        </p:tgtEl>
                                        <p:attrNameLst>
                                          <p:attrName>ppt_x</p:attrName>
                                          <p:attrName>ppt_y</p:attrName>
                                        </p:attrNameLst>
                                      </p:cBhvr>
                                      <p:rCtr x="6701" y="8935"/>
                                    </p:animMotion>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1" nodeType="clickEffect">
                                  <p:stCondLst>
                                    <p:cond delay="0"/>
                                  </p:stCondLst>
                                  <p:childTnLst>
                                    <p:animMotion origin="layout" path="M 0.11806 0.19583 L 0.06354 0.22292 C 0.05226 0.22894 0.0349 0.23519 0.0165 0.23982 C -0.00451 0.24537 -0.02135 0.24815 -0.0335 0.24815 L -0.09149 0.25023 " pathEditMode="relative" rAng="20940000" ptsTypes="AAAAA">
                                      <p:cBhvr>
                                        <p:cTn id="18" dur="2000" fill="hold"/>
                                        <p:tgtEl>
                                          <p:spTgt spid="3"/>
                                        </p:tgtEl>
                                        <p:attrNameLst>
                                          <p:attrName>ppt_x</p:attrName>
                                          <p:attrName>ppt_y</p:attrName>
                                        </p:attrNameLst>
                                      </p:cBhvr>
                                      <p:rCtr x="-10365" y="3565"/>
                                    </p:animMotion>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2" nodeType="clickEffect">
                                  <p:stCondLst>
                                    <p:cond delay="0"/>
                                  </p:stCondLst>
                                  <p:childTnLst>
                                    <p:animMotion origin="layout" path="M -0.09149 0.25023 L -0.10295 0.20232 C -0.10555 0.19167 -0.10781 0.17639 -0.10972 0.16042 C -0.11197 0.14213 -0.11319 0.12755 -0.11319 0.11667 L -0.11371 0.06551 " pathEditMode="relative" rAng="15660000" ptsTypes="AAAAA">
                                      <p:cBhvr>
                                        <p:cTn id="22" dur="2000" fill="hold"/>
                                        <p:tgtEl>
                                          <p:spTgt spid="3"/>
                                        </p:tgtEl>
                                        <p:attrNameLst>
                                          <p:attrName>ppt_x</p:attrName>
                                          <p:attrName>ppt_y</p:attrName>
                                        </p:attrNameLst>
                                      </p:cBhvr>
                                      <p:rCtr x="-1476" y="-916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3" grpId="0" animBg="1"/>
      <p:bldP spid="3" grpId="1" animBg="1"/>
      <p:bldP spid="3" grpId="2"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Cyrl-RS" dirty="0" smtClean="0"/>
              <a:t>Шта да урадимо да се ротацијама не добије безброј нових функција?</a:t>
            </a:r>
            <a:endParaRPr lang="en-US" dirty="0"/>
          </a:p>
        </p:txBody>
      </p:sp>
      <p:sp>
        <p:nvSpPr>
          <p:cNvPr id="3" name="Content Placeholder 2"/>
          <p:cNvSpPr>
            <a:spLocks noGrp="1"/>
          </p:cNvSpPr>
          <p:nvPr>
            <p:ph idx="1"/>
          </p:nvPr>
        </p:nvSpPr>
        <p:spPr/>
        <p:txBody>
          <a:bodyPr/>
          <a:lstStyle/>
          <a:p>
            <a:r>
              <a:rPr lang="sr-Cyrl-RS" dirty="0" smtClean="0"/>
              <a:t>Одаберимо специјалне функције – сферне хармонике:</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36" y="2214465"/>
            <a:ext cx="3174482" cy="2777672"/>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563" y="3816997"/>
            <a:ext cx="3155820" cy="2761343"/>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7253" y="3670040"/>
            <a:ext cx="3202918" cy="2802553"/>
          </a:xfrm>
          <a:prstGeom prst="rect">
            <a:avLst/>
          </a:prstGeom>
        </p:spPr>
      </p:pic>
      <p:sp>
        <p:nvSpPr>
          <p:cNvPr id="9" name="TextBox 8"/>
          <p:cNvSpPr txBox="1"/>
          <p:nvPr/>
        </p:nvSpPr>
        <p:spPr>
          <a:xfrm>
            <a:off x="6375918" y="2345095"/>
            <a:ext cx="2457061" cy="1323439"/>
          </a:xfrm>
          <a:prstGeom prst="rect">
            <a:avLst/>
          </a:prstGeom>
          <a:noFill/>
        </p:spPr>
        <p:txBody>
          <a:bodyPr wrap="square" rtlCol="0">
            <a:spAutoFit/>
          </a:bodyPr>
          <a:lstStyle/>
          <a:p>
            <a:pPr algn="r"/>
            <a:r>
              <a:rPr lang="sr-Cyrl-RS" sz="2000" dirty="0" smtClean="0">
                <a:solidFill>
                  <a:srgbClr val="FF0000"/>
                </a:solidFill>
              </a:rPr>
              <a:t>Свака ротација ове функције једнака је (лин.) комбинацији ње и још ове две! </a:t>
            </a:r>
            <a:endParaRPr lang="en-US" sz="2000" dirty="0">
              <a:solidFill>
                <a:srgbClr val="FF0000"/>
              </a:solidFill>
            </a:endParaRPr>
          </a:p>
        </p:txBody>
      </p:sp>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5169159" y="5629988"/>
            <a:ext cx="1078658" cy="736503"/>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4049486" y="4774728"/>
            <a:ext cx="1165354" cy="890023"/>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2985797" y="5594932"/>
            <a:ext cx="967370" cy="715963"/>
          </a:xfrm>
          <a:prstGeom prst="rect">
            <a:avLst/>
          </a:prstGeom>
        </p:spPr>
      </p:pic>
      <p:sp>
        <p:nvSpPr>
          <p:cNvPr id="13" name="TextBox 12"/>
          <p:cNvSpPr txBox="1"/>
          <p:nvPr/>
        </p:nvSpPr>
        <p:spPr>
          <a:xfrm>
            <a:off x="678024" y="2197500"/>
            <a:ext cx="2481944" cy="16312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000" dirty="0" smtClean="0">
                <a:solidFill>
                  <a:srgbClr val="FF0000"/>
                </a:solidFill>
              </a:rPr>
              <a:t>Ротацијама више не добијамо безброј, већ укупно само комбинације три различите функције!</a:t>
            </a:r>
            <a:endParaRPr lang="en-US" sz="2000" dirty="0">
              <a:solidFill>
                <a:srgbClr val="FF0000"/>
              </a:solidFill>
            </a:endParaRPr>
          </a:p>
        </p:txBody>
      </p:sp>
    </p:spTree>
    <p:extLst>
      <p:ext uri="{BB962C8B-B14F-4D97-AF65-F5344CB8AC3E}">
        <p14:creationId xmlns:p14="http://schemas.microsoft.com/office/powerpoint/2010/main" val="271340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r-Cyrl-RS" dirty="0"/>
              <a:t>Иредуцибилне репрезентације ротације = сферни хармоници</a:t>
            </a:r>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1263107" y="1032590"/>
            <a:ext cx="2784045" cy="4786604"/>
          </a:xfrm>
          <a:prstGeom prst="rect">
            <a:avLst/>
          </a:prstGeom>
        </p:spPr>
      </p:pic>
      <p:pic>
        <p:nvPicPr>
          <p:cNvPr id="6" name="Picture 5"/>
          <p:cNvPicPr>
            <a:picLocks noChangeAspect="1"/>
          </p:cNvPicPr>
          <p:nvPr/>
        </p:nvPicPr>
        <p:blipFill>
          <a:blip r:embed="rId3"/>
          <a:stretch>
            <a:fillRect/>
          </a:stretch>
        </p:blipFill>
        <p:spPr>
          <a:xfrm>
            <a:off x="5066852" y="1853682"/>
            <a:ext cx="3814388" cy="238399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45158" y="2253484"/>
            <a:ext cx="2376197"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000" dirty="0" smtClean="0">
                <a:solidFill>
                  <a:srgbClr val="FF0000"/>
                </a:solidFill>
              </a:rPr>
              <a:t>Сферни хармоници „оживљавају“ као стања електрона у атому (орбитале)</a:t>
            </a:r>
            <a:endParaRPr lang="en-US" sz="2000" dirty="0">
              <a:solidFill>
                <a:srgbClr val="FF0000"/>
              </a:solidFill>
            </a:endParaRPr>
          </a:p>
        </p:txBody>
      </p:sp>
      <p:sp>
        <p:nvSpPr>
          <p:cNvPr id="9" name="Content Placeholder 2"/>
          <p:cNvSpPr>
            <a:spLocks noGrp="1"/>
          </p:cNvSpPr>
          <p:nvPr>
            <p:ph idx="1"/>
          </p:nvPr>
        </p:nvSpPr>
        <p:spPr>
          <a:xfrm>
            <a:off x="703295" y="5085119"/>
            <a:ext cx="7886700" cy="1303240"/>
          </a:xfrm>
        </p:spPr>
        <p:txBody>
          <a:bodyPr/>
          <a:lstStyle/>
          <a:p>
            <a:r>
              <a:rPr lang="sr-Cyrl-RS" dirty="0" smtClean="0"/>
              <a:t>Слике познате из хемије?</a:t>
            </a:r>
            <a:endParaRPr lang="en-US" dirty="0"/>
          </a:p>
        </p:txBody>
      </p:sp>
    </p:spTree>
    <p:extLst>
      <p:ext uri="{BB962C8B-B14F-4D97-AF65-F5344CB8AC3E}">
        <p14:creationId xmlns:p14="http://schemas.microsoft.com/office/powerpoint/2010/main" val="37401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Иредуцибилне репрезентације Поинкаре групе</a:t>
            </a:r>
            <a:endParaRPr lang="en-US" dirty="0"/>
          </a:p>
        </p:txBody>
      </p:sp>
      <p:sp>
        <p:nvSpPr>
          <p:cNvPr id="3" name="Content Placeholder 2"/>
          <p:cNvSpPr>
            <a:spLocks noGrp="1"/>
          </p:cNvSpPr>
          <p:nvPr>
            <p:ph idx="1"/>
          </p:nvPr>
        </p:nvSpPr>
        <p:spPr/>
        <p:txBody>
          <a:bodyPr>
            <a:normAutofit lnSpcReduction="10000"/>
          </a:bodyPr>
          <a:lstStyle/>
          <a:p>
            <a:r>
              <a:rPr lang="sr-Cyrl-RS" dirty="0" smtClean="0"/>
              <a:t>Оне одговарају најелементарнијим </a:t>
            </a:r>
            <a:r>
              <a:rPr lang="sr-Cyrl-RS" dirty="0" smtClean="0"/>
              <a:t>објектима </a:t>
            </a:r>
            <a:r>
              <a:rPr lang="sr-Cyrl-RS" dirty="0" smtClean="0"/>
              <a:t>који могу да постоје у нашем простор-времену, то јест – елементарним честицама!</a:t>
            </a:r>
          </a:p>
          <a:p>
            <a:endParaRPr lang="sr-Cyrl-RS" dirty="0"/>
          </a:p>
          <a:p>
            <a:r>
              <a:rPr lang="sr-Cyrl-RS" dirty="0" smtClean="0"/>
              <a:t>Из особина ових </a:t>
            </a:r>
            <a:r>
              <a:rPr lang="sr-Cyrl-RS" smtClean="0"/>
              <a:t>репрезентација </a:t>
            </a:r>
            <a:r>
              <a:rPr lang="sr-Cyrl-RS" smtClean="0"/>
              <a:t>следи </a:t>
            </a:r>
            <a:r>
              <a:rPr lang="sr-Cyrl-RS" dirty="0" smtClean="0"/>
              <a:t>да елементарне честице могу да имају ненулту </a:t>
            </a:r>
            <a:r>
              <a:rPr lang="sr-Cyrl-RS" b="1" dirty="0" smtClean="0"/>
              <a:t>масу </a:t>
            </a:r>
            <a:r>
              <a:rPr lang="sr-Cyrl-RS" dirty="0" smtClean="0"/>
              <a:t>и</a:t>
            </a:r>
            <a:r>
              <a:rPr lang="sr-Cyrl-RS" b="1" dirty="0" smtClean="0"/>
              <a:t> спин!</a:t>
            </a:r>
          </a:p>
          <a:p>
            <a:endParaRPr lang="sr-Cyrl-RS" b="1" dirty="0"/>
          </a:p>
          <a:p>
            <a:r>
              <a:rPr lang="sr-Cyrl-RS" dirty="0" smtClean="0"/>
              <a:t>Али честице се разликују још по нечему, не само по маси и спину...?</a:t>
            </a:r>
            <a:endParaRPr lang="en-US" b="1" dirty="0"/>
          </a:p>
        </p:txBody>
      </p:sp>
    </p:spTree>
    <p:extLst>
      <p:ext uri="{BB962C8B-B14F-4D97-AF65-F5344CB8AC3E}">
        <p14:creationId xmlns:p14="http://schemas.microsoft.com/office/powerpoint/2010/main" val="26492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Унутрашње симетрије</a:t>
            </a:r>
            <a:endParaRPr lang="en-US" dirty="0"/>
          </a:p>
        </p:txBody>
      </p:sp>
      <p:sp>
        <p:nvSpPr>
          <p:cNvPr id="3" name="Content Placeholder 2"/>
          <p:cNvSpPr>
            <a:spLocks noGrp="1"/>
          </p:cNvSpPr>
          <p:nvPr>
            <p:ph idx="1"/>
          </p:nvPr>
        </p:nvSpPr>
        <p:spPr/>
        <p:txBody>
          <a:bodyPr>
            <a:normAutofit fontScale="92500"/>
          </a:bodyPr>
          <a:lstStyle/>
          <a:p>
            <a:r>
              <a:rPr lang="sr-Cyrl-RS" dirty="0" smtClean="0"/>
              <a:t>Из особина честица видимо да постоје неке скривене симетрије, које нису просторно-временске</a:t>
            </a:r>
          </a:p>
          <a:p>
            <a:r>
              <a:rPr lang="sr-Cyrl-RS" dirty="0"/>
              <a:t>И</a:t>
            </a:r>
            <a:r>
              <a:rPr lang="sr-Cyrl-RS" dirty="0" smtClean="0"/>
              <a:t>редуцибилне репрезентације ових симетрија у комбинацији са Поинкаровом одговарају честицама</a:t>
            </a:r>
          </a:p>
          <a:p>
            <a:r>
              <a:rPr lang="sr-Cyrl-RS" dirty="0" smtClean="0"/>
              <a:t>Локализацијом унутрашњих симетрија објашњавамо електромагнетну, слабу и јаку интеракцију</a:t>
            </a:r>
          </a:p>
          <a:p>
            <a:r>
              <a:rPr lang="sr-Cyrl-RS" dirty="0" smtClean="0"/>
              <a:t>Спонтано нарушење унутрашње симетрије слабог изоспина доводи до појаве масе („слило“ се Хигсово поље на једну страну)  </a:t>
            </a:r>
            <a:endParaRPr lang="en-US" dirty="0"/>
          </a:p>
        </p:txBody>
      </p:sp>
    </p:spTree>
    <p:extLst>
      <p:ext uri="{BB962C8B-B14F-4D97-AF65-F5344CB8AC3E}">
        <p14:creationId xmlns:p14="http://schemas.microsoft.com/office/powerpoint/2010/main" val="4503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smtClean="0"/>
              <a:t>Симетрије има свуда, </a:t>
            </a:r>
            <a:br>
              <a:rPr lang="sr-Cyrl-RS" dirty="0" smtClean="0"/>
            </a:br>
            <a:r>
              <a:rPr lang="sr-Cyrl-RS" dirty="0" smtClean="0"/>
              <a:t>наравно и у вину!</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642" y="1723054"/>
            <a:ext cx="3442704" cy="4590272"/>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43" y="1628968"/>
            <a:ext cx="3466906" cy="4848031"/>
          </a:xfrm>
          <a:prstGeom prst="rect">
            <a:avLst/>
          </a:prstGeom>
        </p:spPr>
      </p:pic>
    </p:spTree>
    <p:extLst>
      <p:ext uri="{BB962C8B-B14F-4D97-AF65-F5344CB8AC3E}">
        <p14:creationId xmlns:p14="http://schemas.microsoft.com/office/powerpoint/2010/main" val="134333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5" name="Rectangle 4"/>
          <p:cNvSpPr/>
          <p:nvPr/>
        </p:nvSpPr>
        <p:spPr bwMode="auto">
          <a:xfrm>
            <a:off x="2006471" y="0"/>
            <a:ext cx="5130124" cy="6858000"/>
          </a:xfrm>
          <a:prstGeom prst="rect">
            <a:avLst/>
          </a:prstGeom>
          <a:solidFill>
            <a:schemeClr val="bg1">
              <a:alpha val="73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rebuchet MS"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570" t="48436" r="11965" b="30793"/>
          <a:stretch/>
        </p:blipFill>
        <p:spPr>
          <a:xfrm>
            <a:off x="2643673" y="3290596"/>
            <a:ext cx="3881536" cy="1424473"/>
          </a:xfrm>
          <a:prstGeom prst="roundRect">
            <a:avLst/>
          </a:prstGeom>
          <a:effectLst>
            <a:softEdge rad="63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449" t="68753" r="11602" b="13742"/>
          <a:stretch/>
        </p:blipFill>
        <p:spPr>
          <a:xfrm>
            <a:off x="2649893" y="4715069"/>
            <a:ext cx="3906417" cy="1200540"/>
          </a:xfrm>
          <a:prstGeom prst="roundRect">
            <a:avLst/>
          </a:prstGeom>
          <a:effectLst>
            <a:softEdge rad="38100"/>
          </a:effectLst>
        </p:spPr>
      </p:pic>
      <p:sp>
        <p:nvSpPr>
          <p:cNvPr id="3" name="Freeform 2"/>
          <p:cNvSpPr/>
          <p:nvPr/>
        </p:nvSpPr>
        <p:spPr>
          <a:xfrm>
            <a:off x="3220721" y="2469502"/>
            <a:ext cx="449970" cy="1001487"/>
          </a:xfrm>
          <a:custGeom>
            <a:avLst/>
            <a:gdLst>
              <a:gd name="connsiteX0" fmla="*/ 44993 w 449970"/>
              <a:gd name="connsiteY0" fmla="*/ 0 h 870857"/>
              <a:gd name="connsiteX1" fmla="*/ 1450 w 449970"/>
              <a:gd name="connsiteY1" fmla="*/ 149289 h 870857"/>
              <a:gd name="connsiteX2" fmla="*/ 94757 w 449970"/>
              <a:gd name="connsiteY2" fmla="*/ 541175 h 870857"/>
              <a:gd name="connsiteX3" fmla="*/ 150740 w 449970"/>
              <a:gd name="connsiteY3" fmla="*/ 597159 h 870857"/>
              <a:gd name="connsiteX4" fmla="*/ 188063 w 449970"/>
              <a:gd name="connsiteY4" fmla="*/ 653142 h 870857"/>
              <a:gd name="connsiteX5" fmla="*/ 362234 w 449970"/>
              <a:gd name="connsiteY5" fmla="*/ 821093 h 870857"/>
              <a:gd name="connsiteX6" fmla="*/ 399557 w 449970"/>
              <a:gd name="connsiteY6" fmla="*/ 858416 h 870857"/>
              <a:gd name="connsiteX7" fmla="*/ 374675 w 449970"/>
              <a:gd name="connsiteY7" fmla="*/ 864636 h 870857"/>
              <a:gd name="connsiteX8" fmla="*/ 300030 w 449970"/>
              <a:gd name="connsiteY8" fmla="*/ 852196 h 870857"/>
              <a:gd name="connsiteX9" fmla="*/ 237826 w 449970"/>
              <a:gd name="connsiteY9" fmla="*/ 845975 h 870857"/>
              <a:gd name="connsiteX10" fmla="*/ 430659 w 449970"/>
              <a:gd name="connsiteY10" fmla="*/ 870857 h 870857"/>
              <a:gd name="connsiteX11" fmla="*/ 449320 w 449970"/>
              <a:gd name="connsiteY11" fmla="*/ 721567 h 87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970" h="870857">
                <a:moveTo>
                  <a:pt x="44993" y="0"/>
                </a:moveTo>
                <a:cubicBezTo>
                  <a:pt x="30479" y="49763"/>
                  <a:pt x="3877" y="97509"/>
                  <a:pt x="1450" y="149289"/>
                </a:cubicBezTo>
                <a:cubicBezTo>
                  <a:pt x="-6067" y="309655"/>
                  <a:pt x="14253" y="412368"/>
                  <a:pt x="94757" y="541175"/>
                </a:cubicBezTo>
                <a:cubicBezTo>
                  <a:pt x="108744" y="563554"/>
                  <a:pt x="133845" y="576885"/>
                  <a:pt x="150740" y="597159"/>
                </a:cubicBezTo>
                <a:cubicBezTo>
                  <a:pt x="165098" y="614389"/>
                  <a:pt x="172663" y="636837"/>
                  <a:pt x="188063" y="653142"/>
                </a:cubicBezTo>
                <a:cubicBezTo>
                  <a:pt x="243441" y="711777"/>
                  <a:pt x="304360" y="764921"/>
                  <a:pt x="362234" y="821093"/>
                </a:cubicBezTo>
                <a:cubicBezTo>
                  <a:pt x="374859" y="833347"/>
                  <a:pt x="399557" y="858416"/>
                  <a:pt x="399557" y="858416"/>
                </a:cubicBezTo>
                <a:cubicBezTo>
                  <a:pt x="391263" y="860489"/>
                  <a:pt x="383208" y="865169"/>
                  <a:pt x="374675" y="864636"/>
                </a:cubicBezTo>
                <a:cubicBezTo>
                  <a:pt x="349499" y="863063"/>
                  <a:pt x="325024" y="855604"/>
                  <a:pt x="300030" y="852196"/>
                </a:cubicBezTo>
                <a:cubicBezTo>
                  <a:pt x="279383" y="849381"/>
                  <a:pt x="217197" y="843028"/>
                  <a:pt x="237826" y="845975"/>
                </a:cubicBezTo>
                <a:cubicBezTo>
                  <a:pt x="301985" y="855140"/>
                  <a:pt x="366381" y="862563"/>
                  <a:pt x="430659" y="870857"/>
                </a:cubicBezTo>
                <a:cubicBezTo>
                  <a:pt x="455355" y="772073"/>
                  <a:pt x="449320" y="821859"/>
                  <a:pt x="449320" y="72156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480180" y="1212980"/>
            <a:ext cx="735669" cy="3602629"/>
          </a:xfrm>
          <a:custGeom>
            <a:avLst/>
            <a:gdLst>
              <a:gd name="connsiteX0" fmla="*/ 0 w 735669"/>
              <a:gd name="connsiteY0" fmla="*/ 0 h 3602629"/>
              <a:gd name="connsiteX1" fmla="*/ 111967 w 735669"/>
              <a:gd name="connsiteY1" fmla="*/ 118187 h 3602629"/>
              <a:gd name="connsiteX2" fmla="*/ 130628 w 735669"/>
              <a:gd name="connsiteY2" fmla="*/ 143069 h 3602629"/>
              <a:gd name="connsiteX3" fmla="*/ 391885 w 735669"/>
              <a:gd name="connsiteY3" fmla="*/ 665583 h 3602629"/>
              <a:gd name="connsiteX4" fmla="*/ 559836 w 735669"/>
              <a:gd name="connsiteY4" fmla="*/ 1337387 h 3602629"/>
              <a:gd name="connsiteX5" fmla="*/ 702906 w 735669"/>
              <a:gd name="connsiteY5" fmla="*/ 1909665 h 3602629"/>
              <a:gd name="connsiteX6" fmla="*/ 715347 w 735669"/>
              <a:gd name="connsiteY6" fmla="*/ 2108718 h 3602629"/>
              <a:gd name="connsiteX7" fmla="*/ 727787 w 735669"/>
              <a:gd name="connsiteY7" fmla="*/ 2519265 h 3602629"/>
              <a:gd name="connsiteX8" fmla="*/ 702906 w 735669"/>
              <a:gd name="connsiteY8" fmla="*/ 2705877 h 3602629"/>
              <a:gd name="connsiteX9" fmla="*/ 622040 w 735669"/>
              <a:gd name="connsiteY9" fmla="*/ 2923591 h 3602629"/>
              <a:gd name="connsiteX10" fmla="*/ 597159 w 735669"/>
              <a:gd name="connsiteY10" fmla="*/ 3004457 h 3602629"/>
              <a:gd name="connsiteX11" fmla="*/ 491412 w 735669"/>
              <a:gd name="connsiteY11" fmla="*/ 3191069 h 3602629"/>
              <a:gd name="connsiteX12" fmla="*/ 447869 w 735669"/>
              <a:gd name="connsiteY12" fmla="*/ 3284375 h 3602629"/>
              <a:gd name="connsiteX13" fmla="*/ 385665 w 735669"/>
              <a:gd name="connsiteY13" fmla="*/ 3377681 h 3602629"/>
              <a:gd name="connsiteX14" fmla="*/ 342122 w 735669"/>
              <a:gd name="connsiteY14" fmla="*/ 3452326 h 3602629"/>
              <a:gd name="connsiteX15" fmla="*/ 304800 w 735669"/>
              <a:gd name="connsiteY15" fmla="*/ 3502089 h 3602629"/>
              <a:gd name="connsiteX16" fmla="*/ 267477 w 735669"/>
              <a:gd name="connsiteY16" fmla="*/ 3576734 h 3602629"/>
              <a:gd name="connsiteX17" fmla="*/ 261257 w 735669"/>
              <a:gd name="connsiteY17" fmla="*/ 3601616 h 3602629"/>
              <a:gd name="connsiteX18" fmla="*/ 255036 w 735669"/>
              <a:gd name="connsiteY18" fmla="*/ 3564293 h 3602629"/>
              <a:gd name="connsiteX19" fmla="*/ 273698 w 735669"/>
              <a:gd name="connsiteY19" fmla="*/ 3402563 h 3602629"/>
              <a:gd name="connsiteX20" fmla="*/ 223934 w 735669"/>
              <a:gd name="connsiteY20" fmla="*/ 3452326 h 3602629"/>
              <a:gd name="connsiteX21" fmla="*/ 205273 w 735669"/>
              <a:gd name="connsiteY21" fmla="*/ 3582955 h 3602629"/>
              <a:gd name="connsiteX22" fmla="*/ 217714 w 735669"/>
              <a:gd name="connsiteY22" fmla="*/ 3601616 h 3602629"/>
              <a:gd name="connsiteX23" fmla="*/ 379444 w 735669"/>
              <a:gd name="connsiteY23" fmla="*/ 3551853 h 3602629"/>
              <a:gd name="connsiteX24" fmla="*/ 416767 w 735669"/>
              <a:gd name="connsiteY24" fmla="*/ 3551853 h 360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5669" h="3602629">
                <a:moveTo>
                  <a:pt x="0" y="0"/>
                </a:moveTo>
                <a:cubicBezTo>
                  <a:pt x="37322" y="39396"/>
                  <a:pt x="75376" y="78111"/>
                  <a:pt x="111967" y="118187"/>
                </a:cubicBezTo>
                <a:cubicBezTo>
                  <a:pt x="118957" y="125843"/>
                  <a:pt x="124996" y="134365"/>
                  <a:pt x="130628" y="143069"/>
                </a:cubicBezTo>
                <a:cubicBezTo>
                  <a:pt x="255547" y="336125"/>
                  <a:pt x="316466" y="421227"/>
                  <a:pt x="391885" y="665583"/>
                </a:cubicBezTo>
                <a:cubicBezTo>
                  <a:pt x="459959" y="886143"/>
                  <a:pt x="492628" y="1116561"/>
                  <a:pt x="559836" y="1337387"/>
                </a:cubicBezTo>
                <a:cubicBezTo>
                  <a:pt x="675220" y="1716503"/>
                  <a:pt x="627778" y="1525682"/>
                  <a:pt x="702906" y="1909665"/>
                </a:cubicBezTo>
                <a:cubicBezTo>
                  <a:pt x="707053" y="1976016"/>
                  <a:pt x="710248" y="2042433"/>
                  <a:pt x="715347" y="2108718"/>
                </a:cubicBezTo>
                <a:cubicBezTo>
                  <a:pt x="731625" y="2320327"/>
                  <a:pt x="744639" y="2306929"/>
                  <a:pt x="727787" y="2519265"/>
                </a:cubicBezTo>
                <a:cubicBezTo>
                  <a:pt x="722822" y="2581823"/>
                  <a:pt x="718785" y="2645165"/>
                  <a:pt x="702906" y="2705877"/>
                </a:cubicBezTo>
                <a:cubicBezTo>
                  <a:pt x="683318" y="2780773"/>
                  <a:pt x="644806" y="2849598"/>
                  <a:pt x="622040" y="2923591"/>
                </a:cubicBezTo>
                <a:cubicBezTo>
                  <a:pt x="613746" y="2950546"/>
                  <a:pt x="606954" y="2978010"/>
                  <a:pt x="597159" y="3004457"/>
                </a:cubicBezTo>
                <a:cubicBezTo>
                  <a:pt x="545387" y="3144241"/>
                  <a:pt x="575930" y="3045509"/>
                  <a:pt x="491412" y="3191069"/>
                </a:cubicBezTo>
                <a:cubicBezTo>
                  <a:pt x="474178" y="3220750"/>
                  <a:pt x="464790" y="3254514"/>
                  <a:pt x="447869" y="3284375"/>
                </a:cubicBezTo>
                <a:cubicBezTo>
                  <a:pt x="429440" y="3316896"/>
                  <a:pt x="405582" y="3346049"/>
                  <a:pt x="385665" y="3377681"/>
                </a:cubicBezTo>
                <a:cubicBezTo>
                  <a:pt x="370317" y="3402057"/>
                  <a:pt x="357821" y="3428174"/>
                  <a:pt x="342122" y="3452326"/>
                </a:cubicBezTo>
                <a:cubicBezTo>
                  <a:pt x="330822" y="3469711"/>
                  <a:pt x="315468" y="3484309"/>
                  <a:pt x="304800" y="3502089"/>
                </a:cubicBezTo>
                <a:cubicBezTo>
                  <a:pt x="290487" y="3525943"/>
                  <a:pt x="267477" y="3576734"/>
                  <a:pt x="267477" y="3576734"/>
                </a:cubicBezTo>
                <a:cubicBezTo>
                  <a:pt x="265404" y="3585028"/>
                  <a:pt x="267302" y="3607661"/>
                  <a:pt x="261257" y="3601616"/>
                </a:cubicBezTo>
                <a:cubicBezTo>
                  <a:pt x="252339" y="3592698"/>
                  <a:pt x="254249" y="3576881"/>
                  <a:pt x="255036" y="3564293"/>
                </a:cubicBezTo>
                <a:cubicBezTo>
                  <a:pt x="258421" y="3510131"/>
                  <a:pt x="267477" y="3456473"/>
                  <a:pt x="273698" y="3402563"/>
                </a:cubicBezTo>
                <a:cubicBezTo>
                  <a:pt x="263575" y="3362075"/>
                  <a:pt x="261390" y="3328721"/>
                  <a:pt x="223934" y="3452326"/>
                </a:cubicBezTo>
                <a:cubicBezTo>
                  <a:pt x="211178" y="3494421"/>
                  <a:pt x="211493" y="3539412"/>
                  <a:pt x="205273" y="3582955"/>
                </a:cubicBezTo>
                <a:cubicBezTo>
                  <a:pt x="209420" y="3589175"/>
                  <a:pt x="210246" y="3601972"/>
                  <a:pt x="217714" y="3601616"/>
                </a:cubicBezTo>
                <a:cubicBezTo>
                  <a:pt x="459703" y="3590092"/>
                  <a:pt x="256335" y="3589732"/>
                  <a:pt x="379444" y="3551853"/>
                </a:cubicBezTo>
                <a:cubicBezTo>
                  <a:pt x="391335" y="3548194"/>
                  <a:pt x="404326" y="3551853"/>
                  <a:pt x="416767" y="355185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14938" y="1828800"/>
            <a:ext cx="2457061" cy="707886"/>
          </a:xfrm>
          <a:prstGeom prst="rect">
            <a:avLst/>
          </a:prstGeom>
          <a:noFill/>
        </p:spPr>
        <p:txBody>
          <a:bodyPr wrap="square" rtlCol="0">
            <a:spAutoFit/>
          </a:bodyPr>
          <a:lstStyle/>
          <a:p>
            <a:pPr algn="ctr"/>
            <a:r>
              <a:rPr lang="sr-Cyrl-RS" sz="2000" b="1" dirty="0" smtClean="0">
                <a:solidFill>
                  <a:srgbClr val="FF0000"/>
                </a:solidFill>
              </a:rPr>
              <a:t>Унутрашње симетрије</a:t>
            </a:r>
            <a:endParaRPr lang="en-US" sz="2000" b="1" dirty="0">
              <a:solidFill>
                <a:srgbClr val="FF0000"/>
              </a:solidFill>
            </a:endParaRPr>
          </a:p>
        </p:txBody>
      </p:sp>
      <p:sp>
        <p:nvSpPr>
          <p:cNvPr id="14" name="TextBox 13"/>
          <p:cNvSpPr txBox="1"/>
          <p:nvPr/>
        </p:nvSpPr>
        <p:spPr>
          <a:xfrm>
            <a:off x="2932921" y="419878"/>
            <a:ext cx="3038671" cy="1015663"/>
          </a:xfrm>
          <a:prstGeom prst="rect">
            <a:avLst/>
          </a:prstGeom>
          <a:noFill/>
        </p:spPr>
        <p:txBody>
          <a:bodyPr wrap="square" rtlCol="0">
            <a:spAutoFit/>
          </a:bodyPr>
          <a:lstStyle/>
          <a:p>
            <a:pPr algn="ctr"/>
            <a:r>
              <a:rPr lang="sr-Cyrl-RS" sz="2000" b="1" dirty="0" smtClean="0">
                <a:solidFill>
                  <a:srgbClr val="FF0000"/>
                </a:solidFill>
              </a:rPr>
              <a:t>Настале као покушај повезивања просторних и унутрашњих</a:t>
            </a:r>
            <a:endParaRPr lang="en-US" sz="2000" b="1" dirty="0">
              <a:solidFill>
                <a:srgbClr val="FF0000"/>
              </a:solidFill>
            </a:endParaRPr>
          </a:p>
        </p:txBody>
      </p:sp>
    </p:spTree>
    <p:extLst>
      <p:ext uri="{BB962C8B-B14F-4D97-AF65-F5344CB8AC3E}">
        <p14:creationId xmlns:p14="http://schemas.microsoft.com/office/powerpoint/2010/main" val="4690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Резиме</a:t>
            </a:r>
            <a:endParaRPr lang="en-US" dirty="0"/>
          </a:p>
        </p:txBody>
      </p:sp>
      <p:sp>
        <p:nvSpPr>
          <p:cNvPr id="3" name="Content Placeholder 2"/>
          <p:cNvSpPr>
            <a:spLocks noGrp="1"/>
          </p:cNvSpPr>
          <p:nvPr>
            <p:ph idx="1"/>
          </p:nvPr>
        </p:nvSpPr>
        <p:spPr/>
        <p:txBody>
          <a:bodyPr>
            <a:normAutofit fontScale="92500"/>
          </a:bodyPr>
          <a:lstStyle/>
          <a:p>
            <a:r>
              <a:rPr lang="sr-Cyrl-RS" dirty="0" smtClean="0"/>
              <a:t>Видели смо какве све просторно-временске симетрије постоје</a:t>
            </a:r>
          </a:p>
          <a:p>
            <a:r>
              <a:rPr lang="sr-Cyrl-RS" dirty="0" smtClean="0"/>
              <a:t>Еми Нетер нас је научила да свакој симетрији одговара нека „очувана“ физичка величина, а енергија је последица сталности физичких закона</a:t>
            </a:r>
          </a:p>
          <a:p>
            <a:r>
              <a:rPr lang="sr-Cyrl-RS" dirty="0" smtClean="0"/>
              <a:t>Теорија група проучава симетрије, а иредуцибилне репрезентације симетрија дају особине честица, атома, кристала и много чега још</a:t>
            </a:r>
          </a:p>
          <a:p>
            <a:r>
              <a:rPr lang="sr-Cyrl-RS" dirty="0" smtClean="0"/>
              <a:t>Поменули: локализација даје интеракције, а спонтано нарушење додатно и масе</a:t>
            </a:r>
            <a:endParaRPr lang="en-US" dirty="0"/>
          </a:p>
        </p:txBody>
      </p:sp>
    </p:spTree>
    <p:extLst>
      <p:ext uri="{BB962C8B-B14F-4D97-AF65-F5344CB8AC3E}">
        <p14:creationId xmlns:p14="http://schemas.microsoft.com/office/powerpoint/2010/main" val="55736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956" y="2959036"/>
            <a:ext cx="7886700" cy="1325563"/>
          </a:xfrm>
        </p:spPr>
        <p:txBody>
          <a:bodyPr/>
          <a:lstStyle/>
          <a:p>
            <a:r>
              <a:rPr lang="sr-Cyrl-RS" dirty="0" smtClean="0"/>
              <a:t>Хвала на пажњи!</a:t>
            </a:r>
            <a:endParaRPr lang="en-US" dirty="0"/>
          </a:p>
        </p:txBody>
      </p:sp>
    </p:spTree>
    <p:extLst>
      <p:ext uri="{BB962C8B-B14F-4D97-AF65-F5344CB8AC3E}">
        <p14:creationId xmlns:p14="http://schemas.microsoft.com/office/powerpoint/2010/main" val="339900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8" name="Freeform 7"/>
          <p:cNvSpPr/>
          <p:nvPr/>
        </p:nvSpPr>
        <p:spPr>
          <a:xfrm>
            <a:off x="4422710" y="3048000"/>
            <a:ext cx="529775" cy="348343"/>
          </a:xfrm>
          <a:custGeom>
            <a:avLst/>
            <a:gdLst>
              <a:gd name="connsiteX0" fmla="*/ 230155 w 529775"/>
              <a:gd name="connsiteY0" fmla="*/ 0 h 348343"/>
              <a:gd name="connsiteX1" fmla="*/ 68425 w 529775"/>
              <a:gd name="connsiteY1" fmla="*/ 12441 h 348343"/>
              <a:gd name="connsiteX2" fmla="*/ 49763 w 529775"/>
              <a:gd name="connsiteY2" fmla="*/ 24882 h 348343"/>
              <a:gd name="connsiteX3" fmla="*/ 0 w 529775"/>
              <a:gd name="connsiteY3" fmla="*/ 99527 h 348343"/>
              <a:gd name="connsiteX4" fmla="*/ 12441 w 529775"/>
              <a:gd name="connsiteY4" fmla="*/ 248816 h 348343"/>
              <a:gd name="connsiteX5" fmla="*/ 49763 w 529775"/>
              <a:gd name="connsiteY5" fmla="*/ 298580 h 348343"/>
              <a:gd name="connsiteX6" fmla="*/ 248817 w 529775"/>
              <a:gd name="connsiteY6" fmla="*/ 348343 h 348343"/>
              <a:gd name="connsiteX7" fmla="*/ 379445 w 529775"/>
              <a:gd name="connsiteY7" fmla="*/ 335902 h 348343"/>
              <a:gd name="connsiteX8" fmla="*/ 522514 w 529775"/>
              <a:gd name="connsiteY8" fmla="*/ 217714 h 348343"/>
              <a:gd name="connsiteX9" fmla="*/ 528735 w 529775"/>
              <a:gd name="connsiteY9" fmla="*/ 161731 h 348343"/>
              <a:gd name="connsiteX10" fmla="*/ 497633 w 529775"/>
              <a:gd name="connsiteY10" fmla="*/ 99527 h 348343"/>
              <a:gd name="connsiteX11" fmla="*/ 373225 w 529775"/>
              <a:gd name="connsiteY11" fmla="*/ 12441 h 348343"/>
              <a:gd name="connsiteX12" fmla="*/ 292359 w 529775"/>
              <a:gd name="connsiteY12" fmla="*/ 6220 h 348343"/>
              <a:gd name="connsiteX13" fmla="*/ 223935 w 529775"/>
              <a:gd name="connsiteY13" fmla="*/ 18661 h 348343"/>
              <a:gd name="connsiteX14" fmla="*/ 149290 w 529775"/>
              <a:gd name="connsiteY14" fmla="*/ 497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775" h="348343">
                <a:moveTo>
                  <a:pt x="230155" y="0"/>
                </a:moveTo>
                <a:cubicBezTo>
                  <a:pt x="176245" y="4147"/>
                  <a:pt x="121987" y="5053"/>
                  <a:pt x="68425" y="12441"/>
                </a:cubicBezTo>
                <a:cubicBezTo>
                  <a:pt x="61019" y="13463"/>
                  <a:pt x="54382" y="19003"/>
                  <a:pt x="49763" y="24882"/>
                </a:cubicBezTo>
                <a:cubicBezTo>
                  <a:pt x="31288" y="48396"/>
                  <a:pt x="16588" y="74645"/>
                  <a:pt x="0" y="99527"/>
                </a:cubicBezTo>
                <a:cubicBezTo>
                  <a:pt x="4147" y="149290"/>
                  <a:pt x="330" y="200371"/>
                  <a:pt x="12441" y="248816"/>
                </a:cubicBezTo>
                <a:cubicBezTo>
                  <a:pt x="17470" y="268932"/>
                  <a:pt x="32631" y="286899"/>
                  <a:pt x="49763" y="298580"/>
                </a:cubicBezTo>
                <a:cubicBezTo>
                  <a:pt x="128464" y="352240"/>
                  <a:pt x="160221" y="342805"/>
                  <a:pt x="248817" y="348343"/>
                </a:cubicBezTo>
                <a:cubicBezTo>
                  <a:pt x="292360" y="344196"/>
                  <a:pt x="337585" y="348587"/>
                  <a:pt x="379445" y="335902"/>
                </a:cubicBezTo>
                <a:cubicBezTo>
                  <a:pt x="427982" y="321194"/>
                  <a:pt x="490055" y="250174"/>
                  <a:pt x="522514" y="217714"/>
                </a:cubicBezTo>
                <a:cubicBezTo>
                  <a:pt x="524588" y="199053"/>
                  <a:pt x="532603" y="180104"/>
                  <a:pt x="528735" y="161731"/>
                </a:cubicBezTo>
                <a:cubicBezTo>
                  <a:pt x="523959" y="139046"/>
                  <a:pt x="511206" y="118320"/>
                  <a:pt x="497633" y="99527"/>
                </a:cubicBezTo>
                <a:cubicBezTo>
                  <a:pt x="468435" y="59098"/>
                  <a:pt x="421139" y="25857"/>
                  <a:pt x="373225" y="12441"/>
                </a:cubicBezTo>
                <a:cubicBezTo>
                  <a:pt x="347191" y="5152"/>
                  <a:pt x="319314" y="8294"/>
                  <a:pt x="292359" y="6220"/>
                </a:cubicBezTo>
                <a:cubicBezTo>
                  <a:pt x="269551" y="10367"/>
                  <a:pt x="246113" y="11911"/>
                  <a:pt x="223935" y="18661"/>
                </a:cubicBezTo>
                <a:cubicBezTo>
                  <a:pt x="198148" y="26509"/>
                  <a:pt x="149290" y="49763"/>
                  <a:pt x="149290" y="4976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929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Иредуцибилне репрезентације транслација</a:t>
            </a:r>
            <a:endParaRPr lang="en-US" dirty="0"/>
          </a:p>
        </p:txBody>
      </p:sp>
      <p:sp>
        <p:nvSpPr>
          <p:cNvPr id="3" name="Content Placeholder 2"/>
          <p:cNvSpPr>
            <a:spLocks noGrp="1"/>
          </p:cNvSpPr>
          <p:nvPr>
            <p:ph idx="1"/>
          </p:nvPr>
        </p:nvSpPr>
        <p:spPr/>
        <p:txBody>
          <a:bodyPr/>
          <a:lstStyle/>
          <a:p>
            <a:r>
              <a:rPr lang="sr-Cyrl-RS" dirty="0" smtClean="0"/>
              <a:t>Раван комплексни талас </a:t>
            </a:r>
            <a:endParaRPr lang="en-US" dirty="0"/>
          </a:p>
        </p:txBody>
      </p:sp>
    </p:spTree>
    <p:extLst>
      <p:ext uri="{BB962C8B-B14F-4D97-AF65-F5344CB8AC3E}">
        <p14:creationId xmlns:p14="http://schemas.microsoft.com/office/powerpoint/2010/main" val="224527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Можда ако је врло, врло мало загребемо?</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738" y="1940767"/>
            <a:ext cx="5149438" cy="4379168"/>
          </a:xfrm>
          <a:prstGeom prst="rect">
            <a:avLst/>
          </a:prstGeom>
        </p:spPr>
      </p:pic>
      <p:sp>
        <p:nvSpPr>
          <p:cNvPr id="6" name="Freeform 5"/>
          <p:cNvSpPr/>
          <p:nvPr/>
        </p:nvSpPr>
        <p:spPr>
          <a:xfrm>
            <a:off x="5281127" y="2755642"/>
            <a:ext cx="45719" cy="124407"/>
          </a:xfrm>
          <a:custGeom>
            <a:avLst/>
            <a:gdLst>
              <a:gd name="connsiteX0" fmla="*/ 0 w 305914"/>
              <a:gd name="connsiteY0" fmla="*/ 0 h 321191"/>
              <a:gd name="connsiteX1" fmla="*/ 99526 w 305914"/>
              <a:gd name="connsiteY1" fmla="*/ 24881 h 321191"/>
              <a:gd name="connsiteX2" fmla="*/ 223935 w 305914"/>
              <a:gd name="connsiteY2" fmla="*/ 93306 h 321191"/>
              <a:gd name="connsiteX3" fmla="*/ 298579 w 305914"/>
              <a:gd name="connsiteY3" fmla="*/ 205273 h 321191"/>
              <a:gd name="connsiteX4" fmla="*/ 298579 w 305914"/>
              <a:gd name="connsiteY4" fmla="*/ 317240 h 321191"/>
              <a:gd name="connsiteX5" fmla="*/ 267477 w 305914"/>
              <a:gd name="connsiteY5" fmla="*/ 317240 h 32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914" h="321191">
                <a:moveTo>
                  <a:pt x="0" y="0"/>
                </a:moveTo>
                <a:cubicBezTo>
                  <a:pt x="33175" y="8294"/>
                  <a:pt x="67085" y="14067"/>
                  <a:pt x="99526" y="24881"/>
                </a:cubicBezTo>
                <a:cubicBezTo>
                  <a:pt x="121078" y="32065"/>
                  <a:pt x="217107" y="87916"/>
                  <a:pt x="223935" y="93306"/>
                </a:cubicBezTo>
                <a:cubicBezTo>
                  <a:pt x="265574" y="126179"/>
                  <a:pt x="275677" y="159468"/>
                  <a:pt x="298579" y="205273"/>
                </a:cubicBezTo>
                <a:cubicBezTo>
                  <a:pt x="301932" y="232097"/>
                  <a:pt x="313260" y="292771"/>
                  <a:pt x="298579" y="317240"/>
                </a:cubicBezTo>
                <a:cubicBezTo>
                  <a:pt x="293245" y="326130"/>
                  <a:pt x="277844" y="317240"/>
                  <a:pt x="267477" y="3172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48912" y="1629747"/>
            <a:ext cx="1872508" cy="1081240"/>
          </a:xfrm>
          <a:custGeom>
            <a:avLst/>
            <a:gdLst>
              <a:gd name="connsiteX0" fmla="*/ 1872508 w 1872508"/>
              <a:gd name="connsiteY0" fmla="*/ 0 h 1081240"/>
              <a:gd name="connsiteX1" fmla="*/ 1741880 w 1872508"/>
              <a:gd name="connsiteY1" fmla="*/ 105747 h 1081240"/>
              <a:gd name="connsiteX2" fmla="*/ 1704557 w 1872508"/>
              <a:gd name="connsiteY2" fmla="*/ 130629 h 1081240"/>
              <a:gd name="connsiteX3" fmla="*/ 1685896 w 1872508"/>
              <a:gd name="connsiteY3" fmla="*/ 143069 h 1081240"/>
              <a:gd name="connsiteX4" fmla="*/ 1661015 w 1872508"/>
              <a:gd name="connsiteY4" fmla="*/ 155510 h 1081240"/>
              <a:gd name="connsiteX5" fmla="*/ 1642353 w 1872508"/>
              <a:gd name="connsiteY5" fmla="*/ 174171 h 1081240"/>
              <a:gd name="connsiteX6" fmla="*/ 1126059 w 1872508"/>
              <a:gd name="connsiteY6" fmla="*/ 454090 h 1081240"/>
              <a:gd name="connsiteX7" fmla="*/ 522680 w 1872508"/>
              <a:gd name="connsiteY7" fmla="*/ 796212 h 1081240"/>
              <a:gd name="connsiteX8" fmla="*/ 261423 w 1872508"/>
              <a:gd name="connsiteY8" fmla="*/ 939282 h 1081240"/>
              <a:gd name="connsiteX9" fmla="*/ 273864 w 1872508"/>
              <a:gd name="connsiteY9" fmla="*/ 852196 h 1081240"/>
              <a:gd name="connsiteX10" fmla="*/ 348508 w 1872508"/>
              <a:gd name="connsiteY10" fmla="*/ 702906 h 1081240"/>
              <a:gd name="connsiteX11" fmla="*/ 6386 w 1872508"/>
              <a:gd name="connsiteY11" fmla="*/ 1007706 h 1081240"/>
              <a:gd name="connsiteX12" fmla="*/ 137015 w 1872508"/>
              <a:gd name="connsiteY12" fmla="*/ 1069910 h 1081240"/>
              <a:gd name="connsiteX13" fmla="*/ 367170 w 1872508"/>
              <a:gd name="connsiteY13" fmla="*/ 995265 h 1081240"/>
              <a:gd name="connsiteX14" fmla="*/ 578664 w 1872508"/>
              <a:gd name="connsiteY14" fmla="*/ 939282 h 1081240"/>
              <a:gd name="connsiteX15" fmla="*/ 690631 w 1872508"/>
              <a:gd name="connsiteY15" fmla="*/ 920620 h 10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508" h="1081240">
                <a:moveTo>
                  <a:pt x="1872508" y="0"/>
                </a:moveTo>
                <a:cubicBezTo>
                  <a:pt x="1828965" y="35249"/>
                  <a:pt x="1786101" y="71353"/>
                  <a:pt x="1741880" y="105747"/>
                </a:cubicBezTo>
                <a:cubicBezTo>
                  <a:pt x="1730077" y="114927"/>
                  <a:pt x="1716998" y="122335"/>
                  <a:pt x="1704557" y="130629"/>
                </a:cubicBezTo>
                <a:cubicBezTo>
                  <a:pt x="1698337" y="134776"/>
                  <a:pt x="1692582" y="139726"/>
                  <a:pt x="1685896" y="143069"/>
                </a:cubicBezTo>
                <a:cubicBezTo>
                  <a:pt x="1677602" y="147216"/>
                  <a:pt x="1668560" y="150120"/>
                  <a:pt x="1661015" y="155510"/>
                </a:cubicBezTo>
                <a:cubicBezTo>
                  <a:pt x="1653856" y="160623"/>
                  <a:pt x="1650035" y="169884"/>
                  <a:pt x="1642353" y="174171"/>
                </a:cubicBezTo>
                <a:cubicBezTo>
                  <a:pt x="1471412" y="269580"/>
                  <a:pt x="1293017" y="351871"/>
                  <a:pt x="1126059" y="454090"/>
                </a:cubicBezTo>
                <a:cubicBezTo>
                  <a:pt x="462713" y="860219"/>
                  <a:pt x="1174505" y="434087"/>
                  <a:pt x="522680" y="796212"/>
                </a:cubicBezTo>
                <a:cubicBezTo>
                  <a:pt x="250105" y="947642"/>
                  <a:pt x="405720" y="891180"/>
                  <a:pt x="261423" y="939282"/>
                </a:cubicBezTo>
                <a:cubicBezTo>
                  <a:pt x="265570" y="910253"/>
                  <a:pt x="263727" y="879711"/>
                  <a:pt x="273864" y="852196"/>
                </a:cubicBezTo>
                <a:cubicBezTo>
                  <a:pt x="293098" y="799989"/>
                  <a:pt x="400603" y="683371"/>
                  <a:pt x="348508" y="702906"/>
                </a:cubicBezTo>
                <a:cubicBezTo>
                  <a:pt x="212834" y="753784"/>
                  <a:pt x="101422" y="895390"/>
                  <a:pt x="6386" y="1007706"/>
                </a:cubicBezTo>
                <a:cubicBezTo>
                  <a:pt x="-4311" y="1082587"/>
                  <a:pt x="-20748" y="1093976"/>
                  <a:pt x="137015" y="1069910"/>
                </a:cubicBezTo>
                <a:cubicBezTo>
                  <a:pt x="216745" y="1057748"/>
                  <a:pt x="289830" y="1018140"/>
                  <a:pt x="367170" y="995265"/>
                </a:cubicBezTo>
                <a:cubicBezTo>
                  <a:pt x="437101" y="974581"/>
                  <a:pt x="507831" y="956629"/>
                  <a:pt x="578664" y="939282"/>
                </a:cubicBezTo>
                <a:cubicBezTo>
                  <a:pt x="659849" y="919400"/>
                  <a:pt x="643825" y="920620"/>
                  <a:pt x="690631" y="92062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6517" y="1482154"/>
            <a:ext cx="3184708"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Али, нисмо ми сад добили мало мању симетрију, ми смо је скроз упропастили!</a:t>
            </a:r>
            <a:endParaRPr lang="en-US" sz="2800" b="1" dirty="0">
              <a:solidFill>
                <a:srgbClr val="FF0000"/>
              </a:solidFill>
            </a:endParaRPr>
          </a:p>
        </p:txBody>
      </p:sp>
    </p:spTree>
    <p:extLst>
      <p:ext uri="{BB962C8B-B14F-4D97-AF65-F5344CB8AC3E}">
        <p14:creationId xmlns:p14="http://schemas.microsoft.com/office/powerpoint/2010/main" val="16310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flipV="1">
            <a:off x="3315478" y="640702"/>
            <a:ext cx="3191069" cy="5766318"/>
          </a:xfrm>
          <a:prstGeom prst="line">
            <a:avLst/>
          </a:prstGeom>
          <a:ln w="571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sr-Cyrl-RS" dirty="0" smtClean="0"/>
              <a:t>Ако доцртамо једну тачку?</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415" y="1940767"/>
            <a:ext cx="5149438" cy="4379168"/>
          </a:xfrm>
          <a:prstGeom prst="rect">
            <a:avLst/>
          </a:prstGeom>
        </p:spPr>
      </p:pic>
      <p:sp>
        <p:nvSpPr>
          <p:cNvPr id="9" name="Freeform 8"/>
          <p:cNvSpPr/>
          <p:nvPr/>
        </p:nvSpPr>
        <p:spPr>
          <a:xfrm rot="797510">
            <a:off x="5697729" y="1561322"/>
            <a:ext cx="1872508" cy="1081240"/>
          </a:xfrm>
          <a:custGeom>
            <a:avLst/>
            <a:gdLst>
              <a:gd name="connsiteX0" fmla="*/ 1872508 w 1872508"/>
              <a:gd name="connsiteY0" fmla="*/ 0 h 1081240"/>
              <a:gd name="connsiteX1" fmla="*/ 1741880 w 1872508"/>
              <a:gd name="connsiteY1" fmla="*/ 105747 h 1081240"/>
              <a:gd name="connsiteX2" fmla="*/ 1704557 w 1872508"/>
              <a:gd name="connsiteY2" fmla="*/ 130629 h 1081240"/>
              <a:gd name="connsiteX3" fmla="*/ 1685896 w 1872508"/>
              <a:gd name="connsiteY3" fmla="*/ 143069 h 1081240"/>
              <a:gd name="connsiteX4" fmla="*/ 1661015 w 1872508"/>
              <a:gd name="connsiteY4" fmla="*/ 155510 h 1081240"/>
              <a:gd name="connsiteX5" fmla="*/ 1642353 w 1872508"/>
              <a:gd name="connsiteY5" fmla="*/ 174171 h 1081240"/>
              <a:gd name="connsiteX6" fmla="*/ 1126059 w 1872508"/>
              <a:gd name="connsiteY6" fmla="*/ 454090 h 1081240"/>
              <a:gd name="connsiteX7" fmla="*/ 522680 w 1872508"/>
              <a:gd name="connsiteY7" fmla="*/ 796212 h 1081240"/>
              <a:gd name="connsiteX8" fmla="*/ 261423 w 1872508"/>
              <a:gd name="connsiteY8" fmla="*/ 939282 h 1081240"/>
              <a:gd name="connsiteX9" fmla="*/ 273864 w 1872508"/>
              <a:gd name="connsiteY9" fmla="*/ 852196 h 1081240"/>
              <a:gd name="connsiteX10" fmla="*/ 348508 w 1872508"/>
              <a:gd name="connsiteY10" fmla="*/ 702906 h 1081240"/>
              <a:gd name="connsiteX11" fmla="*/ 6386 w 1872508"/>
              <a:gd name="connsiteY11" fmla="*/ 1007706 h 1081240"/>
              <a:gd name="connsiteX12" fmla="*/ 137015 w 1872508"/>
              <a:gd name="connsiteY12" fmla="*/ 1069910 h 1081240"/>
              <a:gd name="connsiteX13" fmla="*/ 367170 w 1872508"/>
              <a:gd name="connsiteY13" fmla="*/ 995265 h 1081240"/>
              <a:gd name="connsiteX14" fmla="*/ 578664 w 1872508"/>
              <a:gd name="connsiteY14" fmla="*/ 939282 h 1081240"/>
              <a:gd name="connsiteX15" fmla="*/ 690631 w 1872508"/>
              <a:gd name="connsiteY15" fmla="*/ 920620 h 10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2508" h="1081240">
                <a:moveTo>
                  <a:pt x="1872508" y="0"/>
                </a:moveTo>
                <a:cubicBezTo>
                  <a:pt x="1828965" y="35249"/>
                  <a:pt x="1786101" y="71353"/>
                  <a:pt x="1741880" y="105747"/>
                </a:cubicBezTo>
                <a:cubicBezTo>
                  <a:pt x="1730077" y="114927"/>
                  <a:pt x="1716998" y="122335"/>
                  <a:pt x="1704557" y="130629"/>
                </a:cubicBezTo>
                <a:cubicBezTo>
                  <a:pt x="1698337" y="134776"/>
                  <a:pt x="1692582" y="139726"/>
                  <a:pt x="1685896" y="143069"/>
                </a:cubicBezTo>
                <a:cubicBezTo>
                  <a:pt x="1677602" y="147216"/>
                  <a:pt x="1668560" y="150120"/>
                  <a:pt x="1661015" y="155510"/>
                </a:cubicBezTo>
                <a:cubicBezTo>
                  <a:pt x="1653856" y="160623"/>
                  <a:pt x="1650035" y="169884"/>
                  <a:pt x="1642353" y="174171"/>
                </a:cubicBezTo>
                <a:cubicBezTo>
                  <a:pt x="1471412" y="269580"/>
                  <a:pt x="1293017" y="351871"/>
                  <a:pt x="1126059" y="454090"/>
                </a:cubicBezTo>
                <a:cubicBezTo>
                  <a:pt x="462713" y="860219"/>
                  <a:pt x="1174505" y="434087"/>
                  <a:pt x="522680" y="796212"/>
                </a:cubicBezTo>
                <a:cubicBezTo>
                  <a:pt x="250105" y="947642"/>
                  <a:pt x="405720" y="891180"/>
                  <a:pt x="261423" y="939282"/>
                </a:cubicBezTo>
                <a:cubicBezTo>
                  <a:pt x="265570" y="910253"/>
                  <a:pt x="263727" y="879711"/>
                  <a:pt x="273864" y="852196"/>
                </a:cubicBezTo>
                <a:cubicBezTo>
                  <a:pt x="293098" y="799989"/>
                  <a:pt x="400603" y="683371"/>
                  <a:pt x="348508" y="702906"/>
                </a:cubicBezTo>
                <a:cubicBezTo>
                  <a:pt x="212834" y="753784"/>
                  <a:pt x="101422" y="895390"/>
                  <a:pt x="6386" y="1007706"/>
                </a:cubicBezTo>
                <a:cubicBezTo>
                  <a:pt x="-4311" y="1082587"/>
                  <a:pt x="-20748" y="1093976"/>
                  <a:pt x="137015" y="1069910"/>
                </a:cubicBezTo>
                <a:cubicBezTo>
                  <a:pt x="216745" y="1057748"/>
                  <a:pt x="289830" y="1018140"/>
                  <a:pt x="367170" y="995265"/>
                </a:cubicBezTo>
                <a:cubicBezTo>
                  <a:pt x="437101" y="974581"/>
                  <a:pt x="507831" y="956629"/>
                  <a:pt x="578664" y="939282"/>
                </a:cubicBezTo>
                <a:cubicBezTo>
                  <a:pt x="659849" y="919400"/>
                  <a:pt x="643825" y="920620"/>
                  <a:pt x="690631" y="92062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9289" y="362481"/>
            <a:ext cx="3184708" cy="22467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sr-Cyrl-RS" sz="2800" b="1" dirty="0" smtClean="0">
                <a:solidFill>
                  <a:srgbClr val="FF0000"/>
                </a:solidFill>
              </a:rPr>
              <a:t>Но тиме смо заправо смањили симетрију на ротацију око једне осе</a:t>
            </a:r>
            <a:endParaRPr lang="en-US" sz="2800" b="1" dirty="0">
              <a:solidFill>
                <a:srgbClr val="FF0000"/>
              </a:solidFill>
            </a:endParaRPr>
          </a:p>
        </p:txBody>
      </p:sp>
      <p:sp>
        <p:nvSpPr>
          <p:cNvPr id="3" name="Oval 2"/>
          <p:cNvSpPr/>
          <p:nvPr/>
        </p:nvSpPr>
        <p:spPr>
          <a:xfrm flipH="1" flipV="1">
            <a:off x="5471784" y="2428135"/>
            <a:ext cx="45719" cy="45719"/>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677969">
            <a:off x="2743200" y="3906415"/>
            <a:ext cx="3819403" cy="584719"/>
          </a:xfrm>
          <a:custGeom>
            <a:avLst/>
            <a:gdLst>
              <a:gd name="connsiteX0" fmla="*/ 0 w 3819403"/>
              <a:gd name="connsiteY0" fmla="*/ 93306 h 584719"/>
              <a:gd name="connsiteX1" fmla="*/ 74645 w 3819403"/>
              <a:gd name="connsiteY1" fmla="*/ 217715 h 584719"/>
              <a:gd name="connsiteX2" fmla="*/ 87086 w 3819403"/>
              <a:gd name="connsiteY2" fmla="*/ 236376 h 584719"/>
              <a:gd name="connsiteX3" fmla="*/ 124408 w 3819403"/>
              <a:gd name="connsiteY3" fmla="*/ 255037 h 584719"/>
              <a:gd name="connsiteX4" fmla="*/ 485192 w 3819403"/>
              <a:gd name="connsiteY4" fmla="*/ 447870 h 584719"/>
              <a:gd name="connsiteX5" fmla="*/ 721568 w 3819403"/>
              <a:gd name="connsiteY5" fmla="*/ 503853 h 584719"/>
              <a:gd name="connsiteX6" fmla="*/ 933062 w 3819403"/>
              <a:gd name="connsiteY6" fmla="*/ 522515 h 584719"/>
              <a:gd name="connsiteX7" fmla="*/ 1057470 w 3819403"/>
              <a:gd name="connsiteY7" fmla="*/ 541176 h 584719"/>
              <a:gd name="connsiteX8" fmla="*/ 1144555 w 3819403"/>
              <a:gd name="connsiteY8" fmla="*/ 547396 h 584719"/>
              <a:gd name="connsiteX9" fmla="*/ 1380931 w 3819403"/>
              <a:gd name="connsiteY9" fmla="*/ 566057 h 584719"/>
              <a:gd name="connsiteX10" fmla="*/ 1517780 w 3819403"/>
              <a:gd name="connsiteY10" fmla="*/ 584719 h 584719"/>
              <a:gd name="connsiteX11" fmla="*/ 1996751 w 3819403"/>
              <a:gd name="connsiteY11" fmla="*/ 559837 h 584719"/>
              <a:gd name="connsiteX12" fmla="*/ 2264229 w 3819403"/>
              <a:gd name="connsiteY12" fmla="*/ 553617 h 584719"/>
              <a:gd name="connsiteX13" fmla="*/ 2488164 w 3819403"/>
              <a:gd name="connsiteY13" fmla="*/ 522515 h 584719"/>
              <a:gd name="connsiteX14" fmla="*/ 2625013 w 3819403"/>
              <a:gd name="connsiteY14" fmla="*/ 503853 h 584719"/>
              <a:gd name="connsiteX15" fmla="*/ 2749421 w 3819403"/>
              <a:gd name="connsiteY15" fmla="*/ 472751 h 584719"/>
              <a:gd name="connsiteX16" fmla="*/ 2848947 w 3819403"/>
              <a:gd name="connsiteY16" fmla="*/ 441649 h 584719"/>
              <a:gd name="connsiteX17" fmla="*/ 2954694 w 3819403"/>
              <a:gd name="connsiteY17" fmla="*/ 416768 h 584719"/>
              <a:gd name="connsiteX18" fmla="*/ 3110204 w 3819403"/>
              <a:gd name="connsiteY18" fmla="*/ 385666 h 584719"/>
              <a:gd name="connsiteX19" fmla="*/ 3240833 w 3819403"/>
              <a:gd name="connsiteY19" fmla="*/ 335902 h 584719"/>
              <a:gd name="connsiteX20" fmla="*/ 3309257 w 3819403"/>
              <a:gd name="connsiteY20" fmla="*/ 311021 h 584719"/>
              <a:gd name="connsiteX21" fmla="*/ 3396343 w 3819403"/>
              <a:gd name="connsiteY21" fmla="*/ 286139 h 584719"/>
              <a:gd name="connsiteX22" fmla="*/ 3502090 w 3819403"/>
              <a:gd name="connsiteY22" fmla="*/ 242596 h 584719"/>
              <a:gd name="connsiteX23" fmla="*/ 3545633 w 3819403"/>
              <a:gd name="connsiteY23" fmla="*/ 217715 h 584719"/>
              <a:gd name="connsiteX24" fmla="*/ 3582955 w 3819403"/>
              <a:gd name="connsiteY24" fmla="*/ 205274 h 584719"/>
              <a:gd name="connsiteX25" fmla="*/ 3657600 w 3819403"/>
              <a:gd name="connsiteY25" fmla="*/ 167951 h 584719"/>
              <a:gd name="connsiteX26" fmla="*/ 3701143 w 3819403"/>
              <a:gd name="connsiteY26" fmla="*/ 136849 h 584719"/>
              <a:gd name="connsiteX27" fmla="*/ 3757127 w 3819403"/>
              <a:gd name="connsiteY27" fmla="*/ 87086 h 584719"/>
              <a:gd name="connsiteX28" fmla="*/ 3782008 w 3819403"/>
              <a:gd name="connsiteY28" fmla="*/ 37323 h 584719"/>
              <a:gd name="connsiteX29" fmla="*/ 3819331 w 3819403"/>
              <a:gd name="connsiteY29" fmla="*/ 0 h 58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19403" h="584719">
                <a:moveTo>
                  <a:pt x="0" y="93306"/>
                </a:moveTo>
                <a:cubicBezTo>
                  <a:pt x="24882" y="134776"/>
                  <a:pt x="49500" y="176405"/>
                  <a:pt x="74645" y="217715"/>
                </a:cubicBezTo>
                <a:cubicBezTo>
                  <a:pt x="78532" y="224101"/>
                  <a:pt x="81105" y="231890"/>
                  <a:pt x="87086" y="236376"/>
                </a:cubicBezTo>
                <a:cubicBezTo>
                  <a:pt x="98213" y="244721"/>
                  <a:pt x="112394" y="248029"/>
                  <a:pt x="124408" y="255037"/>
                </a:cubicBezTo>
                <a:cubicBezTo>
                  <a:pt x="203149" y="300969"/>
                  <a:pt x="388840" y="423782"/>
                  <a:pt x="485192" y="447870"/>
                </a:cubicBezTo>
                <a:cubicBezTo>
                  <a:pt x="529209" y="458874"/>
                  <a:pt x="672952" y="495969"/>
                  <a:pt x="721568" y="503853"/>
                </a:cubicBezTo>
                <a:cubicBezTo>
                  <a:pt x="781864" y="513631"/>
                  <a:pt x="870177" y="518322"/>
                  <a:pt x="933062" y="522515"/>
                </a:cubicBezTo>
                <a:cubicBezTo>
                  <a:pt x="974531" y="528735"/>
                  <a:pt x="1015824" y="536277"/>
                  <a:pt x="1057470" y="541176"/>
                </a:cubicBezTo>
                <a:cubicBezTo>
                  <a:pt x="1086373" y="544576"/>
                  <a:pt x="1115548" y="545044"/>
                  <a:pt x="1144555" y="547396"/>
                </a:cubicBezTo>
                <a:cubicBezTo>
                  <a:pt x="1389659" y="567269"/>
                  <a:pt x="1193641" y="553572"/>
                  <a:pt x="1380931" y="566057"/>
                </a:cubicBezTo>
                <a:cubicBezTo>
                  <a:pt x="1426547" y="572278"/>
                  <a:pt x="1471741" y="584719"/>
                  <a:pt x="1517780" y="584719"/>
                </a:cubicBezTo>
                <a:cubicBezTo>
                  <a:pt x="2057881" y="584719"/>
                  <a:pt x="1737381" y="568629"/>
                  <a:pt x="1996751" y="559837"/>
                </a:cubicBezTo>
                <a:cubicBezTo>
                  <a:pt x="2085883" y="556816"/>
                  <a:pt x="2175070" y="555690"/>
                  <a:pt x="2264229" y="553617"/>
                </a:cubicBezTo>
                <a:cubicBezTo>
                  <a:pt x="2437284" y="516532"/>
                  <a:pt x="2258212" y="551258"/>
                  <a:pt x="2488164" y="522515"/>
                </a:cubicBezTo>
                <a:cubicBezTo>
                  <a:pt x="2730942" y="492169"/>
                  <a:pt x="2344987" y="527191"/>
                  <a:pt x="2625013" y="503853"/>
                </a:cubicBezTo>
                <a:cubicBezTo>
                  <a:pt x="2666482" y="493486"/>
                  <a:pt x="2708621" y="485501"/>
                  <a:pt x="2749421" y="472751"/>
                </a:cubicBezTo>
                <a:cubicBezTo>
                  <a:pt x="2782596" y="462384"/>
                  <a:pt x="2815414" y="450794"/>
                  <a:pt x="2848947" y="441649"/>
                </a:cubicBezTo>
                <a:cubicBezTo>
                  <a:pt x="2883883" y="432121"/>
                  <a:pt x="2919286" y="424355"/>
                  <a:pt x="2954694" y="416768"/>
                </a:cubicBezTo>
                <a:cubicBezTo>
                  <a:pt x="3006384" y="405692"/>
                  <a:pt x="3060804" y="404485"/>
                  <a:pt x="3110204" y="385666"/>
                </a:cubicBezTo>
                <a:lnTo>
                  <a:pt x="3240833" y="335902"/>
                </a:lnTo>
                <a:cubicBezTo>
                  <a:pt x="3263557" y="327381"/>
                  <a:pt x="3285922" y="317688"/>
                  <a:pt x="3309257" y="311021"/>
                </a:cubicBezTo>
                <a:cubicBezTo>
                  <a:pt x="3338286" y="302727"/>
                  <a:pt x="3369340" y="299641"/>
                  <a:pt x="3396343" y="286139"/>
                </a:cubicBezTo>
                <a:cubicBezTo>
                  <a:pt x="3579272" y="194672"/>
                  <a:pt x="3305928" y="328415"/>
                  <a:pt x="3502090" y="242596"/>
                </a:cubicBezTo>
                <a:cubicBezTo>
                  <a:pt x="3517405" y="235896"/>
                  <a:pt x="3530455" y="224720"/>
                  <a:pt x="3545633" y="217715"/>
                </a:cubicBezTo>
                <a:cubicBezTo>
                  <a:pt x="3557540" y="212220"/>
                  <a:pt x="3571226" y="211139"/>
                  <a:pt x="3582955" y="205274"/>
                </a:cubicBezTo>
                <a:cubicBezTo>
                  <a:pt x="3668476" y="162513"/>
                  <a:pt x="3601283" y="182032"/>
                  <a:pt x="3657600" y="167951"/>
                </a:cubicBezTo>
                <a:cubicBezTo>
                  <a:pt x="3672114" y="157584"/>
                  <a:pt x="3687527" y="148370"/>
                  <a:pt x="3701143" y="136849"/>
                </a:cubicBezTo>
                <a:cubicBezTo>
                  <a:pt x="3780278" y="69890"/>
                  <a:pt x="3708307" y="119634"/>
                  <a:pt x="3757127" y="87086"/>
                </a:cubicBezTo>
                <a:cubicBezTo>
                  <a:pt x="3765421" y="70498"/>
                  <a:pt x="3766577" y="47610"/>
                  <a:pt x="3782008" y="37323"/>
                </a:cubicBezTo>
                <a:cubicBezTo>
                  <a:pt x="3822782" y="10141"/>
                  <a:pt x="3819331" y="27393"/>
                  <a:pt x="3819331"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77969">
            <a:off x="2516502" y="4717717"/>
            <a:ext cx="3528094" cy="486221"/>
          </a:xfrm>
          <a:custGeom>
            <a:avLst/>
            <a:gdLst>
              <a:gd name="connsiteX0" fmla="*/ 0 w 3819403"/>
              <a:gd name="connsiteY0" fmla="*/ 93306 h 584719"/>
              <a:gd name="connsiteX1" fmla="*/ 74645 w 3819403"/>
              <a:gd name="connsiteY1" fmla="*/ 217715 h 584719"/>
              <a:gd name="connsiteX2" fmla="*/ 87086 w 3819403"/>
              <a:gd name="connsiteY2" fmla="*/ 236376 h 584719"/>
              <a:gd name="connsiteX3" fmla="*/ 124408 w 3819403"/>
              <a:gd name="connsiteY3" fmla="*/ 255037 h 584719"/>
              <a:gd name="connsiteX4" fmla="*/ 485192 w 3819403"/>
              <a:gd name="connsiteY4" fmla="*/ 447870 h 584719"/>
              <a:gd name="connsiteX5" fmla="*/ 721568 w 3819403"/>
              <a:gd name="connsiteY5" fmla="*/ 503853 h 584719"/>
              <a:gd name="connsiteX6" fmla="*/ 933062 w 3819403"/>
              <a:gd name="connsiteY6" fmla="*/ 522515 h 584719"/>
              <a:gd name="connsiteX7" fmla="*/ 1057470 w 3819403"/>
              <a:gd name="connsiteY7" fmla="*/ 541176 h 584719"/>
              <a:gd name="connsiteX8" fmla="*/ 1144555 w 3819403"/>
              <a:gd name="connsiteY8" fmla="*/ 547396 h 584719"/>
              <a:gd name="connsiteX9" fmla="*/ 1380931 w 3819403"/>
              <a:gd name="connsiteY9" fmla="*/ 566057 h 584719"/>
              <a:gd name="connsiteX10" fmla="*/ 1517780 w 3819403"/>
              <a:gd name="connsiteY10" fmla="*/ 584719 h 584719"/>
              <a:gd name="connsiteX11" fmla="*/ 1996751 w 3819403"/>
              <a:gd name="connsiteY11" fmla="*/ 559837 h 584719"/>
              <a:gd name="connsiteX12" fmla="*/ 2264229 w 3819403"/>
              <a:gd name="connsiteY12" fmla="*/ 553617 h 584719"/>
              <a:gd name="connsiteX13" fmla="*/ 2488164 w 3819403"/>
              <a:gd name="connsiteY13" fmla="*/ 522515 h 584719"/>
              <a:gd name="connsiteX14" fmla="*/ 2625013 w 3819403"/>
              <a:gd name="connsiteY14" fmla="*/ 503853 h 584719"/>
              <a:gd name="connsiteX15" fmla="*/ 2749421 w 3819403"/>
              <a:gd name="connsiteY15" fmla="*/ 472751 h 584719"/>
              <a:gd name="connsiteX16" fmla="*/ 2848947 w 3819403"/>
              <a:gd name="connsiteY16" fmla="*/ 441649 h 584719"/>
              <a:gd name="connsiteX17" fmla="*/ 2954694 w 3819403"/>
              <a:gd name="connsiteY17" fmla="*/ 416768 h 584719"/>
              <a:gd name="connsiteX18" fmla="*/ 3110204 w 3819403"/>
              <a:gd name="connsiteY18" fmla="*/ 385666 h 584719"/>
              <a:gd name="connsiteX19" fmla="*/ 3240833 w 3819403"/>
              <a:gd name="connsiteY19" fmla="*/ 335902 h 584719"/>
              <a:gd name="connsiteX20" fmla="*/ 3309257 w 3819403"/>
              <a:gd name="connsiteY20" fmla="*/ 311021 h 584719"/>
              <a:gd name="connsiteX21" fmla="*/ 3396343 w 3819403"/>
              <a:gd name="connsiteY21" fmla="*/ 286139 h 584719"/>
              <a:gd name="connsiteX22" fmla="*/ 3502090 w 3819403"/>
              <a:gd name="connsiteY22" fmla="*/ 242596 h 584719"/>
              <a:gd name="connsiteX23" fmla="*/ 3545633 w 3819403"/>
              <a:gd name="connsiteY23" fmla="*/ 217715 h 584719"/>
              <a:gd name="connsiteX24" fmla="*/ 3582955 w 3819403"/>
              <a:gd name="connsiteY24" fmla="*/ 205274 h 584719"/>
              <a:gd name="connsiteX25" fmla="*/ 3657600 w 3819403"/>
              <a:gd name="connsiteY25" fmla="*/ 167951 h 584719"/>
              <a:gd name="connsiteX26" fmla="*/ 3701143 w 3819403"/>
              <a:gd name="connsiteY26" fmla="*/ 136849 h 584719"/>
              <a:gd name="connsiteX27" fmla="*/ 3757127 w 3819403"/>
              <a:gd name="connsiteY27" fmla="*/ 87086 h 584719"/>
              <a:gd name="connsiteX28" fmla="*/ 3782008 w 3819403"/>
              <a:gd name="connsiteY28" fmla="*/ 37323 h 584719"/>
              <a:gd name="connsiteX29" fmla="*/ 3819331 w 3819403"/>
              <a:gd name="connsiteY29" fmla="*/ 0 h 58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19403" h="584719">
                <a:moveTo>
                  <a:pt x="0" y="93306"/>
                </a:moveTo>
                <a:cubicBezTo>
                  <a:pt x="24882" y="134776"/>
                  <a:pt x="49500" y="176405"/>
                  <a:pt x="74645" y="217715"/>
                </a:cubicBezTo>
                <a:cubicBezTo>
                  <a:pt x="78532" y="224101"/>
                  <a:pt x="81105" y="231890"/>
                  <a:pt x="87086" y="236376"/>
                </a:cubicBezTo>
                <a:cubicBezTo>
                  <a:pt x="98213" y="244721"/>
                  <a:pt x="112394" y="248029"/>
                  <a:pt x="124408" y="255037"/>
                </a:cubicBezTo>
                <a:cubicBezTo>
                  <a:pt x="203149" y="300969"/>
                  <a:pt x="388840" y="423782"/>
                  <a:pt x="485192" y="447870"/>
                </a:cubicBezTo>
                <a:cubicBezTo>
                  <a:pt x="529209" y="458874"/>
                  <a:pt x="672952" y="495969"/>
                  <a:pt x="721568" y="503853"/>
                </a:cubicBezTo>
                <a:cubicBezTo>
                  <a:pt x="781864" y="513631"/>
                  <a:pt x="870177" y="518322"/>
                  <a:pt x="933062" y="522515"/>
                </a:cubicBezTo>
                <a:cubicBezTo>
                  <a:pt x="974531" y="528735"/>
                  <a:pt x="1015824" y="536277"/>
                  <a:pt x="1057470" y="541176"/>
                </a:cubicBezTo>
                <a:cubicBezTo>
                  <a:pt x="1086373" y="544576"/>
                  <a:pt x="1115548" y="545044"/>
                  <a:pt x="1144555" y="547396"/>
                </a:cubicBezTo>
                <a:cubicBezTo>
                  <a:pt x="1389659" y="567269"/>
                  <a:pt x="1193641" y="553572"/>
                  <a:pt x="1380931" y="566057"/>
                </a:cubicBezTo>
                <a:cubicBezTo>
                  <a:pt x="1426547" y="572278"/>
                  <a:pt x="1471741" y="584719"/>
                  <a:pt x="1517780" y="584719"/>
                </a:cubicBezTo>
                <a:cubicBezTo>
                  <a:pt x="2057881" y="584719"/>
                  <a:pt x="1737381" y="568629"/>
                  <a:pt x="1996751" y="559837"/>
                </a:cubicBezTo>
                <a:cubicBezTo>
                  <a:pt x="2085883" y="556816"/>
                  <a:pt x="2175070" y="555690"/>
                  <a:pt x="2264229" y="553617"/>
                </a:cubicBezTo>
                <a:cubicBezTo>
                  <a:pt x="2437284" y="516532"/>
                  <a:pt x="2258212" y="551258"/>
                  <a:pt x="2488164" y="522515"/>
                </a:cubicBezTo>
                <a:cubicBezTo>
                  <a:pt x="2730942" y="492169"/>
                  <a:pt x="2344987" y="527191"/>
                  <a:pt x="2625013" y="503853"/>
                </a:cubicBezTo>
                <a:cubicBezTo>
                  <a:pt x="2666482" y="493486"/>
                  <a:pt x="2708621" y="485501"/>
                  <a:pt x="2749421" y="472751"/>
                </a:cubicBezTo>
                <a:cubicBezTo>
                  <a:pt x="2782596" y="462384"/>
                  <a:pt x="2815414" y="450794"/>
                  <a:pt x="2848947" y="441649"/>
                </a:cubicBezTo>
                <a:cubicBezTo>
                  <a:pt x="2883883" y="432121"/>
                  <a:pt x="2919286" y="424355"/>
                  <a:pt x="2954694" y="416768"/>
                </a:cubicBezTo>
                <a:cubicBezTo>
                  <a:pt x="3006384" y="405692"/>
                  <a:pt x="3060804" y="404485"/>
                  <a:pt x="3110204" y="385666"/>
                </a:cubicBezTo>
                <a:lnTo>
                  <a:pt x="3240833" y="335902"/>
                </a:lnTo>
                <a:cubicBezTo>
                  <a:pt x="3263557" y="327381"/>
                  <a:pt x="3285922" y="317688"/>
                  <a:pt x="3309257" y="311021"/>
                </a:cubicBezTo>
                <a:cubicBezTo>
                  <a:pt x="3338286" y="302727"/>
                  <a:pt x="3369340" y="299641"/>
                  <a:pt x="3396343" y="286139"/>
                </a:cubicBezTo>
                <a:cubicBezTo>
                  <a:pt x="3579272" y="194672"/>
                  <a:pt x="3305928" y="328415"/>
                  <a:pt x="3502090" y="242596"/>
                </a:cubicBezTo>
                <a:cubicBezTo>
                  <a:pt x="3517405" y="235896"/>
                  <a:pt x="3530455" y="224720"/>
                  <a:pt x="3545633" y="217715"/>
                </a:cubicBezTo>
                <a:cubicBezTo>
                  <a:pt x="3557540" y="212220"/>
                  <a:pt x="3571226" y="211139"/>
                  <a:pt x="3582955" y="205274"/>
                </a:cubicBezTo>
                <a:cubicBezTo>
                  <a:pt x="3668476" y="162513"/>
                  <a:pt x="3601283" y="182032"/>
                  <a:pt x="3657600" y="167951"/>
                </a:cubicBezTo>
                <a:cubicBezTo>
                  <a:pt x="3672114" y="157584"/>
                  <a:pt x="3687527" y="148370"/>
                  <a:pt x="3701143" y="136849"/>
                </a:cubicBezTo>
                <a:cubicBezTo>
                  <a:pt x="3780278" y="69890"/>
                  <a:pt x="3708307" y="119634"/>
                  <a:pt x="3757127" y="87086"/>
                </a:cubicBezTo>
                <a:cubicBezTo>
                  <a:pt x="3765421" y="70498"/>
                  <a:pt x="3766577" y="47610"/>
                  <a:pt x="3782008" y="37323"/>
                </a:cubicBezTo>
                <a:cubicBezTo>
                  <a:pt x="3822782" y="10141"/>
                  <a:pt x="3819331" y="27393"/>
                  <a:pt x="3819331"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677969">
            <a:off x="3216297" y="3296354"/>
            <a:ext cx="3528094" cy="486221"/>
          </a:xfrm>
          <a:custGeom>
            <a:avLst/>
            <a:gdLst>
              <a:gd name="connsiteX0" fmla="*/ 0 w 3819403"/>
              <a:gd name="connsiteY0" fmla="*/ 93306 h 584719"/>
              <a:gd name="connsiteX1" fmla="*/ 74645 w 3819403"/>
              <a:gd name="connsiteY1" fmla="*/ 217715 h 584719"/>
              <a:gd name="connsiteX2" fmla="*/ 87086 w 3819403"/>
              <a:gd name="connsiteY2" fmla="*/ 236376 h 584719"/>
              <a:gd name="connsiteX3" fmla="*/ 124408 w 3819403"/>
              <a:gd name="connsiteY3" fmla="*/ 255037 h 584719"/>
              <a:gd name="connsiteX4" fmla="*/ 485192 w 3819403"/>
              <a:gd name="connsiteY4" fmla="*/ 447870 h 584719"/>
              <a:gd name="connsiteX5" fmla="*/ 721568 w 3819403"/>
              <a:gd name="connsiteY5" fmla="*/ 503853 h 584719"/>
              <a:gd name="connsiteX6" fmla="*/ 933062 w 3819403"/>
              <a:gd name="connsiteY6" fmla="*/ 522515 h 584719"/>
              <a:gd name="connsiteX7" fmla="*/ 1057470 w 3819403"/>
              <a:gd name="connsiteY7" fmla="*/ 541176 h 584719"/>
              <a:gd name="connsiteX8" fmla="*/ 1144555 w 3819403"/>
              <a:gd name="connsiteY8" fmla="*/ 547396 h 584719"/>
              <a:gd name="connsiteX9" fmla="*/ 1380931 w 3819403"/>
              <a:gd name="connsiteY9" fmla="*/ 566057 h 584719"/>
              <a:gd name="connsiteX10" fmla="*/ 1517780 w 3819403"/>
              <a:gd name="connsiteY10" fmla="*/ 584719 h 584719"/>
              <a:gd name="connsiteX11" fmla="*/ 1996751 w 3819403"/>
              <a:gd name="connsiteY11" fmla="*/ 559837 h 584719"/>
              <a:gd name="connsiteX12" fmla="*/ 2264229 w 3819403"/>
              <a:gd name="connsiteY12" fmla="*/ 553617 h 584719"/>
              <a:gd name="connsiteX13" fmla="*/ 2488164 w 3819403"/>
              <a:gd name="connsiteY13" fmla="*/ 522515 h 584719"/>
              <a:gd name="connsiteX14" fmla="*/ 2625013 w 3819403"/>
              <a:gd name="connsiteY14" fmla="*/ 503853 h 584719"/>
              <a:gd name="connsiteX15" fmla="*/ 2749421 w 3819403"/>
              <a:gd name="connsiteY15" fmla="*/ 472751 h 584719"/>
              <a:gd name="connsiteX16" fmla="*/ 2848947 w 3819403"/>
              <a:gd name="connsiteY16" fmla="*/ 441649 h 584719"/>
              <a:gd name="connsiteX17" fmla="*/ 2954694 w 3819403"/>
              <a:gd name="connsiteY17" fmla="*/ 416768 h 584719"/>
              <a:gd name="connsiteX18" fmla="*/ 3110204 w 3819403"/>
              <a:gd name="connsiteY18" fmla="*/ 385666 h 584719"/>
              <a:gd name="connsiteX19" fmla="*/ 3240833 w 3819403"/>
              <a:gd name="connsiteY19" fmla="*/ 335902 h 584719"/>
              <a:gd name="connsiteX20" fmla="*/ 3309257 w 3819403"/>
              <a:gd name="connsiteY20" fmla="*/ 311021 h 584719"/>
              <a:gd name="connsiteX21" fmla="*/ 3396343 w 3819403"/>
              <a:gd name="connsiteY21" fmla="*/ 286139 h 584719"/>
              <a:gd name="connsiteX22" fmla="*/ 3502090 w 3819403"/>
              <a:gd name="connsiteY22" fmla="*/ 242596 h 584719"/>
              <a:gd name="connsiteX23" fmla="*/ 3545633 w 3819403"/>
              <a:gd name="connsiteY23" fmla="*/ 217715 h 584719"/>
              <a:gd name="connsiteX24" fmla="*/ 3582955 w 3819403"/>
              <a:gd name="connsiteY24" fmla="*/ 205274 h 584719"/>
              <a:gd name="connsiteX25" fmla="*/ 3657600 w 3819403"/>
              <a:gd name="connsiteY25" fmla="*/ 167951 h 584719"/>
              <a:gd name="connsiteX26" fmla="*/ 3701143 w 3819403"/>
              <a:gd name="connsiteY26" fmla="*/ 136849 h 584719"/>
              <a:gd name="connsiteX27" fmla="*/ 3757127 w 3819403"/>
              <a:gd name="connsiteY27" fmla="*/ 87086 h 584719"/>
              <a:gd name="connsiteX28" fmla="*/ 3782008 w 3819403"/>
              <a:gd name="connsiteY28" fmla="*/ 37323 h 584719"/>
              <a:gd name="connsiteX29" fmla="*/ 3819331 w 3819403"/>
              <a:gd name="connsiteY29" fmla="*/ 0 h 58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19403" h="584719">
                <a:moveTo>
                  <a:pt x="0" y="93306"/>
                </a:moveTo>
                <a:cubicBezTo>
                  <a:pt x="24882" y="134776"/>
                  <a:pt x="49500" y="176405"/>
                  <a:pt x="74645" y="217715"/>
                </a:cubicBezTo>
                <a:cubicBezTo>
                  <a:pt x="78532" y="224101"/>
                  <a:pt x="81105" y="231890"/>
                  <a:pt x="87086" y="236376"/>
                </a:cubicBezTo>
                <a:cubicBezTo>
                  <a:pt x="98213" y="244721"/>
                  <a:pt x="112394" y="248029"/>
                  <a:pt x="124408" y="255037"/>
                </a:cubicBezTo>
                <a:cubicBezTo>
                  <a:pt x="203149" y="300969"/>
                  <a:pt x="388840" y="423782"/>
                  <a:pt x="485192" y="447870"/>
                </a:cubicBezTo>
                <a:cubicBezTo>
                  <a:pt x="529209" y="458874"/>
                  <a:pt x="672952" y="495969"/>
                  <a:pt x="721568" y="503853"/>
                </a:cubicBezTo>
                <a:cubicBezTo>
                  <a:pt x="781864" y="513631"/>
                  <a:pt x="870177" y="518322"/>
                  <a:pt x="933062" y="522515"/>
                </a:cubicBezTo>
                <a:cubicBezTo>
                  <a:pt x="974531" y="528735"/>
                  <a:pt x="1015824" y="536277"/>
                  <a:pt x="1057470" y="541176"/>
                </a:cubicBezTo>
                <a:cubicBezTo>
                  <a:pt x="1086373" y="544576"/>
                  <a:pt x="1115548" y="545044"/>
                  <a:pt x="1144555" y="547396"/>
                </a:cubicBezTo>
                <a:cubicBezTo>
                  <a:pt x="1389659" y="567269"/>
                  <a:pt x="1193641" y="553572"/>
                  <a:pt x="1380931" y="566057"/>
                </a:cubicBezTo>
                <a:cubicBezTo>
                  <a:pt x="1426547" y="572278"/>
                  <a:pt x="1471741" y="584719"/>
                  <a:pt x="1517780" y="584719"/>
                </a:cubicBezTo>
                <a:cubicBezTo>
                  <a:pt x="2057881" y="584719"/>
                  <a:pt x="1737381" y="568629"/>
                  <a:pt x="1996751" y="559837"/>
                </a:cubicBezTo>
                <a:cubicBezTo>
                  <a:pt x="2085883" y="556816"/>
                  <a:pt x="2175070" y="555690"/>
                  <a:pt x="2264229" y="553617"/>
                </a:cubicBezTo>
                <a:cubicBezTo>
                  <a:pt x="2437284" y="516532"/>
                  <a:pt x="2258212" y="551258"/>
                  <a:pt x="2488164" y="522515"/>
                </a:cubicBezTo>
                <a:cubicBezTo>
                  <a:pt x="2730942" y="492169"/>
                  <a:pt x="2344987" y="527191"/>
                  <a:pt x="2625013" y="503853"/>
                </a:cubicBezTo>
                <a:cubicBezTo>
                  <a:pt x="2666482" y="493486"/>
                  <a:pt x="2708621" y="485501"/>
                  <a:pt x="2749421" y="472751"/>
                </a:cubicBezTo>
                <a:cubicBezTo>
                  <a:pt x="2782596" y="462384"/>
                  <a:pt x="2815414" y="450794"/>
                  <a:pt x="2848947" y="441649"/>
                </a:cubicBezTo>
                <a:cubicBezTo>
                  <a:pt x="2883883" y="432121"/>
                  <a:pt x="2919286" y="424355"/>
                  <a:pt x="2954694" y="416768"/>
                </a:cubicBezTo>
                <a:cubicBezTo>
                  <a:pt x="3006384" y="405692"/>
                  <a:pt x="3060804" y="404485"/>
                  <a:pt x="3110204" y="385666"/>
                </a:cubicBezTo>
                <a:lnTo>
                  <a:pt x="3240833" y="335902"/>
                </a:lnTo>
                <a:cubicBezTo>
                  <a:pt x="3263557" y="327381"/>
                  <a:pt x="3285922" y="317688"/>
                  <a:pt x="3309257" y="311021"/>
                </a:cubicBezTo>
                <a:cubicBezTo>
                  <a:pt x="3338286" y="302727"/>
                  <a:pt x="3369340" y="299641"/>
                  <a:pt x="3396343" y="286139"/>
                </a:cubicBezTo>
                <a:cubicBezTo>
                  <a:pt x="3579272" y="194672"/>
                  <a:pt x="3305928" y="328415"/>
                  <a:pt x="3502090" y="242596"/>
                </a:cubicBezTo>
                <a:cubicBezTo>
                  <a:pt x="3517405" y="235896"/>
                  <a:pt x="3530455" y="224720"/>
                  <a:pt x="3545633" y="217715"/>
                </a:cubicBezTo>
                <a:cubicBezTo>
                  <a:pt x="3557540" y="212220"/>
                  <a:pt x="3571226" y="211139"/>
                  <a:pt x="3582955" y="205274"/>
                </a:cubicBezTo>
                <a:cubicBezTo>
                  <a:pt x="3668476" y="162513"/>
                  <a:pt x="3601283" y="182032"/>
                  <a:pt x="3657600" y="167951"/>
                </a:cubicBezTo>
                <a:cubicBezTo>
                  <a:pt x="3672114" y="157584"/>
                  <a:pt x="3687527" y="148370"/>
                  <a:pt x="3701143" y="136849"/>
                </a:cubicBezTo>
                <a:cubicBezTo>
                  <a:pt x="3780278" y="69890"/>
                  <a:pt x="3708307" y="119634"/>
                  <a:pt x="3757127" y="87086"/>
                </a:cubicBezTo>
                <a:cubicBezTo>
                  <a:pt x="3765421" y="70498"/>
                  <a:pt x="3766577" y="47610"/>
                  <a:pt x="3782008" y="37323"/>
                </a:cubicBezTo>
                <a:cubicBezTo>
                  <a:pt x="3822782" y="10141"/>
                  <a:pt x="3819331" y="27393"/>
                  <a:pt x="3819331"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96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Исто као да смо сферу деформисали:</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106" y="1928326"/>
            <a:ext cx="4378184" cy="4379168"/>
          </a:xfrm>
          <a:prstGeom prst="rect">
            <a:avLst/>
          </a:prstGeom>
        </p:spPr>
      </p:pic>
      <p:sp>
        <p:nvSpPr>
          <p:cNvPr id="5" name="Rectangle 4"/>
          <p:cNvSpPr/>
          <p:nvPr/>
        </p:nvSpPr>
        <p:spPr>
          <a:xfrm rot="3465462">
            <a:off x="3010676" y="2077617"/>
            <a:ext cx="3209731" cy="3900195"/>
          </a:xfrm>
          <a:prstGeom prst="rect">
            <a:avLst/>
          </a:prstGeom>
          <a:blipFill dpi="0" rotWithShape="1">
            <a:blip r:embed="rId3">
              <a:alphaModFix amt="65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1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mph" presetSubtype="0" fill="hold" grpId="1" nodeType="clickEffect">
                                  <p:stCondLst>
                                    <p:cond delay="0"/>
                                  </p:stCondLst>
                                  <p:childTnLst>
                                    <p:animClr clrSpc="hsl" dir="cw">
                                      <p:cBhvr override="childStyle">
                                        <p:cTn id="11" dur="500" fill="hold"/>
                                        <p:tgtEl>
                                          <p:spTgt spid="5"/>
                                        </p:tgtEl>
                                        <p:attrNameLst>
                                          <p:attrName>style.color</p:attrName>
                                        </p:attrNameLst>
                                      </p:cBhvr>
                                      <p:by>
                                        <p:hsl h="0" s="12549" l="25098"/>
                                      </p:by>
                                    </p:animClr>
                                    <p:animClr clrSpc="hsl" dir="cw">
                                      <p:cBhvr>
                                        <p:cTn id="12" dur="500" fill="hold"/>
                                        <p:tgtEl>
                                          <p:spTgt spid="5"/>
                                        </p:tgtEl>
                                        <p:attrNameLst>
                                          <p:attrName>fillcolor</p:attrName>
                                        </p:attrNameLst>
                                      </p:cBhvr>
                                      <p:by>
                                        <p:hsl h="0" s="12549" l="25098"/>
                                      </p:by>
                                    </p:animClr>
                                    <p:animClr clrSpc="hsl" dir="cw">
                                      <p:cBhvr>
                                        <p:cTn id="13" dur="500" fill="hold"/>
                                        <p:tgtEl>
                                          <p:spTgt spid="5"/>
                                        </p:tgtEl>
                                        <p:attrNameLst>
                                          <p:attrName>stroke.color</p:attrName>
                                        </p:attrNameLst>
                                      </p:cBhvr>
                                      <p:by>
                                        <p:hsl h="0" s="12549" l="25098"/>
                                      </p:by>
                                    </p:animClr>
                                    <p:set>
                                      <p:cBhvr>
                                        <p:cTn id="14"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019" t="2931" r="15309" b="1532"/>
          <a:stretch/>
        </p:blipFill>
        <p:spPr>
          <a:xfrm>
            <a:off x="6306" y="6306"/>
            <a:ext cx="9150306" cy="6861153"/>
          </a:xfrm>
        </p:spPr>
      </p:pic>
      <p:sp>
        <p:nvSpPr>
          <p:cNvPr id="5" name="Rectangle 4"/>
          <p:cNvSpPr/>
          <p:nvPr/>
        </p:nvSpPr>
        <p:spPr bwMode="auto">
          <a:xfrm>
            <a:off x="0" y="0"/>
            <a:ext cx="9144000" cy="6858000"/>
          </a:xfrm>
          <a:prstGeom prst="rect">
            <a:avLst/>
          </a:prstGeom>
          <a:solidFill>
            <a:schemeClr val="bg1">
              <a:alpha val="73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rebuchet MS" pitchFamily="34" charset="0"/>
            </a:endParaRP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16753" t="14524" r="34478" b="36919"/>
          <a:stretch/>
        </p:blipFill>
        <p:spPr>
          <a:xfrm>
            <a:off x="4138475" y="1936811"/>
            <a:ext cx="1473693" cy="2112887"/>
          </a:xfrm>
          <a:prstGeom prst="rect">
            <a:avLst/>
          </a:prstGeom>
        </p:spPr>
      </p:pic>
      <p:sp>
        <p:nvSpPr>
          <p:cNvPr id="7" name="Freeform 6"/>
          <p:cNvSpPr/>
          <p:nvPr/>
        </p:nvSpPr>
        <p:spPr>
          <a:xfrm>
            <a:off x="2394857" y="3856652"/>
            <a:ext cx="5374433" cy="2923592"/>
          </a:xfrm>
          <a:custGeom>
            <a:avLst/>
            <a:gdLst>
              <a:gd name="connsiteX0" fmla="*/ 0 w 5374433"/>
              <a:gd name="connsiteY0" fmla="*/ 192833 h 2923592"/>
              <a:gd name="connsiteX1" fmla="*/ 118188 w 5374433"/>
              <a:gd name="connsiteY1" fmla="*/ 93307 h 2923592"/>
              <a:gd name="connsiteX2" fmla="*/ 342123 w 5374433"/>
              <a:gd name="connsiteY2" fmla="*/ 0 h 2923592"/>
              <a:gd name="connsiteX3" fmla="*/ 422988 w 5374433"/>
              <a:gd name="connsiteY3" fmla="*/ 18662 h 2923592"/>
              <a:gd name="connsiteX4" fmla="*/ 634482 w 5374433"/>
              <a:gd name="connsiteY4" fmla="*/ 167951 h 2923592"/>
              <a:gd name="connsiteX5" fmla="*/ 721568 w 5374433"/>
              <a:gd name="connsiteY5" fmla="*/ 292360 h 2923592"/>
              <a:gd name="connsiteX6" fmla="*/ 895739 w 5374433"/>
              <a:gd name="connsiteY6" fmla="*/ 485192 h 2923592"/>
              <a:gd name="connsiteX7" fmla="*/ 1045029 w 5374433"/>
              <a:gd name="connsiteY7" fmla="*/ 690466 h 2923592"/>
              <a:gd name="connsiteX8" fmla="*/ 1150776 w 5374433"/>
              <a:gd name="connsiteY8" fmla="*/ 740229 h 2923592"/>
              <a:gd name="connsiteX9" fmla="*/ 1244082 w 5374433"/>
              <a:gd name="connsiteY9" fmla="*/ 690466 h 2923592"/>
              <a:gd name="connsiteX10" fmla="*/ 1405812 w 5374433"/>
              <a:gd name="connsiteY10" fmla="*/ 534956 h 2923592"/>
              <a:gd name="connsiteX11" fmla="*/ 1374710 w 5374433"/>
              <a:gd name="connsiteY11" fmla="*/ 771331 h 2923592"/>
              <a:gd name="connsiteX12" fmla="*/ 1492898 w 5374433"/>
              <a:gd name="connsiteY12" fmla="*/ 1001486 h 2923592"/>
              <a:gd name="connsiteX13" fmla="*/ 1654629 w 5374433"/>
              <a:gd name="connsiteY13" fmla="*/ 1119674 h 2923592"/>
              <a:gd name="connsiteX14" fmla="*/ 1835021 w 5374433"/>
              <a:gd name="connsiteY14" fmla="*/ 1237862 h 2923592"/>
              <a:gd name="connsiteX15" fmla="*/ 2121159 w 5374433"/>
              <a:gd name="connsiteY15" fmla="*/ 1380931 h 2923592"/>
              <a:gd name="connsiteX16" fmla="*/ 2500604 w 5374433"/>
              <a:gd name="connsiteY16" fmla="*/ 1412033 h 2923592"/>
              <a:gd name="connsiteX17" fmla="*/ 2743200 w 5374433"/>
              <a:gd name="connsiteY17" fmla="*/ 1455576 h 2923592"/>
              <a:gd name="connsiteX18" fmla="*/ 2936033 w 5374433"/>
              <a:gd name="connsiteY18" fmla="*/ 1604866 h 2923592"/>
              <a:gd name="connsiteX19" fmla="*/ 3141306 w 5374433"/>
              <a:gd name="connsiteY19" fmla="*/ 1710613 h 2923592"/>
              <a:gd name="connsiteX20" fmla="*/ 3390123 w 5374433"/>
              <a:gd name="connsiteY20" fmla="*/ 1878564 h 2923592"/>
              <a:gd name="connsiteX21" fmla="*/ 3651380 w 5374433"/>
              <a:gd name="connsiteY21" fmla="*/ 2009192 h 2923592"/>
              <a:gd name="connsiteX22" fmla="*/ 3900196 w 5374433"/>
              <a:gd name="connsiteY22" fmla="*/ 2077617 h 2923592"/>
              <a:gd name="connsiteX23" fmla="*/ 4422710 w 5374433"/>
              <a:gd name="connsiteY23" fmla="*/ 2270449 h 2923592"/>
              <a:gd name="connsiteX24" fmla="*/ 4603102 w 5374433"/>
              <a:gd name="connsiteY24" fmla="*/ 2307772 h 2923592"/>
              <a:gd name="connsiteX25" fmla="*/ 4883021 w 5374433"/>
              <a:gd name="connsiteY25" fmla="*/ 2376196 h 2923592"/>
              <a:gd name="connsiteX26" fmla="*/ 5019870 w 5374433"/>
              <a:gd name="connsiteY26" fmla="*/ 2432180 h 2923592"/>
              <a:gd name="connsiteX27" fmla="*/ 5088294 w 5374433"/>
              <a:gd name="connsiteY27" fmla="*/ 2463282 h 2923592"/>
              <a:gd name="connsiteX28" fmla="*/ 5156719 w 5374433"/>
              <a:gd name="connsiteY28" fmla="*/ 2475723 h 2923592"/>
              <a:gd name="connsiteX29" fmla="*/ 5206482 w 5374433"/>
              <a:gd name="connsiteY29" fmla="*/ 2500605 h 2923592"/>
              <a:gd name="connsiteX30" fmla="*/ 5293568 w 5374433"/>
              <a:gd name="connsiteY30" fmla="*/ 2537927 h 2923592"/>
              <a:gd name="connsiteX31" fmla="*/ 5330890 w 5374433"/>
              <a:gd name="connsiteY31" fmla="*/ 2593911 h 2923592"/>
              <a:gd name="connsiteX32" fmla="*/ 5374433 w 5374433"/>
              <a:gd name="connsiteY32" fmla="*/ 2705878 h 2923592"/>
              <a:gd name="connsiteX33" fmla="*/ 5368212 w 5374433"/>
              <a:gd name="connsiteY33" fmla="*/ 2923592 h 292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74433" h="2923592">
                <a:moveTo>
                  <a:pt x="0" y="192833"/>
                </a:moveTo>
                <a:cubicBezTo>
                  <a:pt x="39396" y="159658"/>
                  <a:pt x="75884" y="122685"/>
                  <a:pt x="118188" y="93307"/>
                </a:cubicBezTo>
                <a:cubicBezTo>
                  <a:pt x="198446" y="37572"/>
                  <a:pt x="250126" y="29052"/>
                  <a:pt x="342123" y="0"/>
                </a:cubicBezTo>
                <a:cubicBezTo>
                  <a:pt x="369078" y="6221"/>
                  <a:pt x="397190" y="8676"/>
                  <a:pt x="422988" y="18662"/>
                </a:cubicBezTo>
                <a:cubicBezTo>
                  <a:pt x="518465" y="55621"/>
                  <a:pt x="566811" y="89002"/>
                  <a:pt x="634482" y="167951"/>
                </a:cubicBezTo>
                <a:cubicBezTo>
                  <a:pt x="667425" y="206385"/>
                  <a:pt x="689388" y="253285"/>
                  <a:pt x="721568" y="292360"/>
                </a:cubicBezTo>
                <a:cubicBezTo>
                  <a:pt x="776630" y="359221"/>
                  <a:pt x="857004" y="407721"/>
                  <a:pt x="895739" y="485192"/>
                </a:cubicBezTo>
                <a:cubicBezTo>
                  <a:pt x="945818" y="585350"/>
                  <a:pt x="949176" y="621572"/>
                  <a:pt x="1045029" y="690466"/>
                </a:cubicBezTo>
                <a:cubicBezTo>
                  <a:pt x="1076663" y="713203"/>
                  <a:pt x="1115527" y="723641"/>
                  <a:pt x="1150776" y="740229"/>
                </a:cubicBezTo>
                <a:cubicBezTo>
                  <a:pt x="1181878" y="723641"/>
                  <a:pt x="1215786" y="711486"/>
                  <a:pt x="1244082" y="690466"/>
                </a:cubicBezTo>
                <a:cubicBezTo>
                  <a:pt x="1331299" y="625676"/>
                  <a:pt x="1349793" y="600311"/>
                  <a:pt x="1405812" y="534956"/>
                </a:cubicBezTo>
                <a:cubicBezTo>
                  <a:pt x="1389698" y="610154"/>
                  <a:pt x="1367733" y="694581"/>
                  <a:pt x="1374710" y="771331"/>
                </a:cubicBezTo>
                <a:cubicBezTo>
                  <a:pt x="1382696" y="859176"/>
                  <a:pt x="1428870" y="942383"/>
                  <a:pt x="1492898" y="1001486"/>
                </a:cubicBezTo>
                <a:cubicBezTo>
                  <a:pt x="1541962" y="1046775"/>
                  <a:pt x="1599694" y="1081719"/>
                  <a:pt x="1654629" y="1119674"/>
                </a:cubicBezTo>
                <a:cubicBezTo>
                  <a:pt x="1713773" y="1160537"/>
                  <a:pt x="1772299" y="1202738"/>
                  <a:pt x="1835021" y="1237862"/>
                </a:cubicBezTo>
                <a:cubicBezTo>
                  <a:pt x="1928063" y="1289965"/>
                  <a:pt x="2015051" y="1370320"/>
                  <a:pt x="2121159" y="1380931"/>
                </a:cubicBezTo>
                <a:cubicBezTo>
                  <a:pt x="2371863" y="1406001"/>
                  <a:pt x="2245387" y="1395567"/>
                  <a:pt x="2500604" y="1412033"/>
                </a:cubicBezTo>
                <a:cubicBezTo>
                  <a:pt x="2581469" y="1426547"/>
                  <a:pt x="2664968" y="1430483"/>
                  <a:pt x="2743200" y="1455576"/>
                </a:cubicBezTo>
                <a:cubicBezTo>
                  <a:pt x="2774875" y="1465736"/>
                  <a:pt x="2921241" y="1595695"/>
                  <a:pt x="2936033" y="1604866"/>
                </a:cubicBezTo>
                <a:cubicBezTo>
                  <a:pt x="3001450" y="1645425"/>
                  <a:pt x="3077509" y="1667550"/>
                  <a:pt x="3141306" y="1710613"/>
                </a:cubicBezTo>
                <a:cubicBezTo>
                  <a:pt x="3224245" y="1766597"/>
                  <a:pt x="3300622" y="1833814"/>
                  <a:pt x="3390123" y="1878564"/>
                </a:cubicBezTo>
                <a:cubicBezTo>
                  <a:pt x="3477209" y="1922107"/>
                  <a:pt x="3555683" y="1991248"/>
                  <a:pt x="3651380" y="2009192"/>
                </a:cubicBezTo>
                <a:cubicBezTo>
                  <a:pt x="3780396" y="2033384"/>
                  <a:pt x="3753178" y="2023611"/>
                  <a:pt x="3900196" y="2077617"/>
                </a:cubicBezTo>
                <a:cubicBezTo>
                  <a:pt x="4064887" y="2138116"/>
                  <a:pt x="4262173" y="2237234"/>
                  <a:pt x="4422710" y="2270449"/>
                </a:cubicBezTo>
                <a:cubicBezTo>
                  <a:pt x="4482841" y="2282890"/>
                  <a:pt x="4543403" y="2293400"/>
                  <a:pt x="4603102" y="2307772"/>
                </a:cubicBezTo>
                <a:cubicBezTo>
                  <a:pt x="4988392" y="2400528"/>
                  <a:pt x="4557299" y="2311054"/>
                  <a:pt x="4883021" y="2376196"/>
                </a:cubicBezTo>
                <a:lnTo>
                  <a:pt x="5019870" y="2432180"/>
                </a:lnTo>
                <a:cubicBezTo>
                  <a:pt x="5042934" y="2441965"/>
                  <a:pt x="5064420" y="2455686"/>
                  <a:pt x="5088294" y="2463282"/>
                </a:cubicBezTo>
                <a:cubicBezTo>
                  <a:pt x="5110385" y="2470311"/>
                  <a:pt x="5133911" y="2471576"/>
                  <a:pt x="5156719" y="2475723"/>
                </a:cubicBezTo>
                <a:cubicBezTo>
                  <a:pt x="5173307" y="2484017"/>
                  <a:pt x="5189599" y="2492931"/>
                  <a:pt x="5206482" y="2500605"/>
                </a:cubicBezTo>
                <a:cubicBezTo>
                  <a:pt x="5235233" y="2513674"/>
                  <a:pt x="5268302" y="2518978"/>
                  <a:pt x="5293568" y="2537927"/>
                </a:cubicBezTo>
                <a:cubicBezTo>
                  <a:pt x="5311510" y="2551384"/>
                  <a:pt x="5319653" y="2574501"/>
                  <a:pt x="5330890" y="2593911"/>
                </a:cubicBezTo>
                <a:cubicBezTo>
                  <a:pt x="5364989" y="2652809"/>
                  <a:pt x="5359799" y="2647343"/>
                  <a:pt x="5374433" y="2705878"/>
                </a:cubicBezTo>
                <a:cubicBezTo>
                  <a:pt x="5367945" y="2907000"/>
                  <a:pt x="5368212" y="2834400"/>
                  <a:pt x="5368212" y="292359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24508" t="4332" b="7029"/>
          <a:stretch/>
        </p:blipFill>
        <p:spPr>
          <a:xfrm>
            <a:off x="5448905" y="2435289"/>
            <a:ext cx="3305163" cy="3893977"/>
          </a:xfrm>
          <a:prstGeom prst="ellipse">
            <a:avLst/>
          </a:prstGeom>
        </p:spPr>
      </p:pic>
    </p:spTree>
    <p:extLst>
      <p:ext uri="{BB962C8B-B14F-4D97-AF65-F5344CB8AC3E}">
        <p14:creationId xmlns:p14="http://schemas.microsoft.com/office/powerpoint/2010/main" val="26098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5" name="Rectangle 4"/>
          <p:cNvSpPr/>
          <p:nvPr/>
        </p:nvSpPr>
        <p:spPr bwMode="auto">
          <a:xfrm>
            <a:off x="0" y="0"/>
            <a:ext cx="9144000" cy="6858000"/>
          </a:xfrm>
          <a:prstGeom prst="rect">
            <a:avLst/>
          </a:prstGeom>
          <a:solidFill>
            <a:schemeClr val="bg1">
              <a:alpha val="73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rebuchet MS" pitchFamily="34" charset="0"/>
            </a:endParaRPr>
          </a:p>
        </p:txBody>
      </p:sp>
    </p:spTree>
    <p:extLst>
      <p:ext uri="{BB962C8B-B14F-4D97-AF65-F5344CB8AC3E}">
        <p14:creationId xmlns:p14="http://schemas.microsoft.com/office/powerpoint/2010/main" val="28550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Cyrl-RS" dirty="0" smtClean="0"/>
              <a:t>Симетрија винске флаше</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5068" y="1707436"/>
            <a:ext cx="3110126" cy="43513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743" y="1710613"/>
            <a:ext cx="2924465" cy="43488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Freeform 9"/>
          <p:cNvSpPr/>
          <p:nvPr/>
        </p:nvSpPr>
        <p:spPr>
          <a:xfrm>
            <a:off x="5896947" y="2985796"/>
            <a:ext cx="1517780" cy="852196"/>
          </a:xfrm>
          <a:custGeom>
            <a:avLst/>
            <a:gdLst>
              <a:gd name="connsiteX0" fmla="*/ 0 w 1517780"/>
              <a:gd name="connsiteY0" fmla="*/ 441649 h 852196"/>
              <a:gd name="connsiteX1" fmla="*/ 74645 w 1517780"/>
              <a:gd name="connsiteY1" fmla="*/ 298580 h 852196"/>
              <a:gd name="connsiteX2" fmla="*/ 130629 w 1517780"/>
              <a:gd name="connsiteY2" fmla="*/ 236376 h 852196"/>
              <a:gd name="connsiteX3" fmla="*/ 385666 w 1517780"/>
              <a:gd name="connsiteY3" fmla="*/ 74645 h 852196"/>
              <a:gd name="connsiteX4" fmla="*/ 472751 w 1517780"/>
              <a:gd name="connsiteY4" fmla="*/ 37323 h 852196"/>
              <a:gd name="connsiteX5" fmla="*/ 566057 w 1517780"/>
              <a:gd name="connsiteY5" fmla="*/ 18661 h 852196"/>
              <a:gd name="connsiteX6" fmla="*/ 646923 w 1517780"/>
              <a:gd name="connsiteY6" fmla="*/ 0 h 852196"/>
              <a:gd name="connsiteX7" fmla="*/ 920621 w 1517780"/>
              <a:gd name="connsiteY7" fmla="*/ 18661 h 852196"/>
              <a:gd name="connsiteX8" fmla="*/ 995266 w 1517780"/>
              <a:gd name="connsiteY8" fmla="*/ 43543 h 852196"/>
              <a:gd name="connsiteX9" fmla="*/ 1181878 w 1517780"/>
              <a:gd name="connsiteY9" fmla="*/ 167951 h 852196"/>
              <a:gd name="connsiteX10" fmla="*/ 1219200 w 1517780"/>
              <a:gd name="connsiteY10" fmla="*/ 205274 h 852196"/>
              <a:gd name="connsiteX11" fmla="*/ 1324947 w 1517780"/>
              <a:gd name="connsiteY11" fmla="*/ 298580 h 852196"/>
              <a:gd name="connsiteX12" fmla="*/ 1368490 w 1517780"/>
              <a:gd name="connsiteY12" fmla="*/ 373225 h 852196"/>
              <a:gd name="connsiteX13" fmla="*/ 1393372 w 1517780"/>
              <a:gd name="connsiteY13" fmla="*/ 441649 h 852196"/>
              <a:gd name="connsiteX14" fmla="*/ 1430694 w 1517780"/>
              <a:gd name="connsiteY14" fmla="*/ 628261 h 852196"/>
              <a:gd name="connsiteX15" fmla="*/ 1412033 w 1517780"/>
              <a:gd name="connsiteY15" fmla="*/ 827315 h 852196"/>
              <a:gd name="connsiteX16" fmla="*/ 1362270 w 1517780"/>
              <a:gd name="connsiteY16" fmla="*/ 765110 h 852196"/>
              <a:gd name="connsiteX17" fmla="*/ 1349829 w 1517780"/>
              <a:gd name="connsiteY17" fmla="*/ 715347 h 852196"/>
              <a:gd name="connsiteX18" fmla="*/ 1343608 w 1517780"/>
              <a:gd name="connsiteY18" fmla="*/ 696686 h 852196"/>
              <a:gd name="connsiteX19" fmla="*/ 1418253 w 1517780"/>
              <a:gd name="connsiteY19" fmla="*/ 852196 h 852196"/>
              <a:gd name="connsiteX20" fmla="*/ 1486678 w 1517780"/>
              <a:gd name="connsiteY20" fmla="*/ 765110 h 852196"/>
              <a:gd name="connsiteX21" fmla="*/ 1505339 w 1517780"/>
              <a:gd name="connsiteY21" fmla="*/ 746449 h 852196"/>
              <a:gd name="connsiteX22" fmla="*/ 1517780 w 1517780"/>
              <a:gd name="connsiteY22" fmla="*/ 721568 h 85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7780" h="852196">
                <a:moveTo>
                  <a:pt x="0" y="441649"/>
                </a:moveTo>
                <a:cubicBezTo>
                  <a:pt x="24882" y="393959"/>
                  <a:pt x="45766" y="343961"/>
                  <a:pt x="74645" y="298580"/>
                </a:cubicBezTo>
                <a:cubicBezTo>
                  <a:pt x="89622" y="275045"/>
                  <a:pt x="110450" y="255637"/>
                  <a:pt x="130629" y="236376"/>
                </a:cubicBezTo>
                <a:cubicBezTo>
                  <a:pt x="212329" y="158389"/>
                  <a:pt x="272596" y="123103"/>
                  <a:pt x="385666" y="74645"/>
                </a:cubicBezTo>
                <a:cubicBezTo>
                  <a:pt x="414694" y="62204"/>
                  <a:pt x="442588" y="46684"/>
                  <a:pt x="472751" y="37323"/>
                </a:cubicBezTo>
                <a:cubicBezTo>
                  <a:pt x="503044" y="27922"/>
                  <a:pt x="535043" y="25307"/>
                  <a:pt x="566057" y="18661"/>
                </a:cubicBezTo>
                <a:cubicBezTo>
                  <a:pt x="593107" y="12865"/>
                  <a:pt x="619968" y="6220"/>
                  <a:pt x="646923" y="0"/>
                </a:cubicBezTo>
                <a:cubicBezTo>
                  <a:pt x="738156" y="6220"/>
                  <a:pt x="829883" y="7319"/>
                  <a:pt x="920621" y="18661"/>
                </a:cubicBezTo>
                <a:cubicBezTo>
                  <a:pt x="946646" y="21914"/>
                  <a:pt x="971056" y="33455"/>
                  <a:pt x="995266" y="43543"/>
                </a:cubicBezTo>
                <a:cubicBezTo>
                  <a:pt x="1065474" y="72797"/>
                  <a:pt x="1127372" y="113444"/>
                  <a:pt x="1181878" y="167951"/>
                </a:cubicBezTo>
                <a:cubicBezTo>
                  <a:pt x="1194319" y="180392"/>
                  <a:pt x="1206207" y="193411"/>
                  <a:pt x="1219200" y="205274"/>
                </a:cubicBezTo>
                <a:cubicBezTo>
                  <a:pt x="1253915" y="236971"/>
                  <a:pt x="1301261" y="257975"/>
                  <a:pt x="1324947" y="298580"/>
                </a:cubicBezTo>
                <a:cubicBezTo>
                  <a:pt x="1339461" y="323462"/>
                  <a:pt x="1356062" y="347239"/>
                  <a:pt x="1368490" y="373225"/>
                </a:cubicBezTo>
                <a:cubicBezTo>
                  <a:pt x="1378961" y="395119"/>
                  <a:pt x="1386235" y="418453"/>
                  <a:pt x="1393372" y="441649"/>
                </a:cubicBezTo>
                <a:cubicBezTo>
                  <a:pt x="1422458" y="536180"/>
                  <a:pt x="1417780" y="531408"/>
                  <a:pt x="1430694" y="628261"/>
                </a:cubicBezTo>
                <a:cubicBezTo>
                  <a:pt x="1424474" y="694612"/>
                  <a:pt x="1441836" y="767708"/>
                  <a:pt x="1412033" y="827315"/>
                </a:cubicBezTo>
                <a:cubicBezTo>
                  <a:pt x="1400158" y="851065"/>
                  <a:pt x="1375165" y="788322"/>
                  <a:pt x="1362270" y="765110"/>
                </a:cubicBezTo>
                <a:cubicBezTo>
                  <a:pt x="1353966" y="750163"/>
                  <a:pt x="1355236" y="731568"/>
                  <a:pt x="1349829" y="715347"/>
                </a:cubicBezTo>
                <a:cubicBezTo>
                  <a:pt x="1347755" y="709127"/>
                  <a:pt x="1340304" y="691022"/>
                  <a:pt x="1343608" y="696686"/>
                </a:cubicBezTo>
                <a:cubicBezTo>
                  <a:pt x="1391556" y="778882"/>
                  <a:pt x="1388090" y="776786"/>
                  <a:pt x="1418253" y="852196"/>
                </a:cubicBezTo>
                <a:cubicBezTo>
                  <a:pt x="1451688" y="805387"/>
                  <a:pt x="1447155" y="809024"/>
                  <a:pt x="1486678" y="765110"/>
                </a:cubicBezTo>
                <a:cubicBezTo>
                  <a:pt x="1492563" y="758571"/>
                  <a:pt x="1500226" y="753607"/>
                  <a:pt x="1505339" y="746449"/>
                </a:cubicBezTo>
                <a:cubicBezTo>
                  <a:pt x="1510729" y="738904"/>
                  <a:pt x="1517780" y="721568"/>
                  <a:pt x="1517780" y="72156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81127" y="1909666"/>
            <a:ext cx="2780522" cy="923330"/>
          </a:xfrm>
          <a:prstGeom prst="rect">
            <a:avLst/>
          </a:prstGeom>
          <a:noFill/>
        </p:spPr>
        <p:txBody>
          <a:bodyPr wrap="square" rtlCol="0">
            <a:spAutoFit/>
          </a:bodyPr>
          <a:lstStyle/>
          <a:p>
            <a:r>
              <a:rPr lang="sr-Cyrl-RS" dirty="0" smtClean="0">
                <a:solidFill>
                  <a:srgbClr val="C00000"/>
                </a:solidFill>
              </a:rPr>
              <a:t>Симетрија ротације око вертикалне осе (цилиндрична)</a:t>
            </a:r>
            <a:endParaRPr lang="en-US" dirty="0">
              <a:solidFill>
                <a:srgbClr val="C00000"/>
              </a:solidFill>
            </a:endParaRPr>
          </a:p>
        </p:txBody>
      </p:sp>
      <p:sp>
        <p:nvSpPr>
          <p:cNvPr id="12" name="TextBox 11"/>
          <p:cNvSpPr txBox="1"/>
          <p:nvPr/>
        </p:nvSpPr>
        <p:spPr>
          <a:xfrm>
            <a:off x="5259356" y="4743061"/>
            <a:ext cx="2780522" cy="646331"/>
          </a:xfrm>
          <a:prstGeom prst="rect">
            <a:avLst/>
          </a:prstGeom>
          <a:noFill/>
        </p:spPr>
        <p:txBody>
          <a:bodyPr wrap="square" rtlCol="0">
            <a:spAutoFit/>
          </a:bodyPr>
          <a:lstStyle/>
          <a:p>
            <a:r>
              <a:rPr lang="sr-Cyrl-RS" dirty="0" smtClean="0">
                <a:solidFill>
                  <a:srgbClr val="C00000"/>
                </a:solidFill>
              </a:rPr>
              <a:t>Пример једне „континуалне“ симетрије</a:t>
            </a:r>
            <a:endParaRPr lang="en-US" dirty="0">
              <a:solidFill>
                <a:srgbClr val="C00000"/>
              </a:solidFill>
            </a:endParaRPr>
          </a:p>
        </p:txBody>
      </p:sp>
    </p:spTree>
    <p:extLst>
      <p:ext uri="{BB962C8B-B14F-4D97-AF65-F5344CB8AC3E}">
        <p14:creationId xmlns:p14="http://schemas.microsoft.com/office/powerpoint/2010/main" val="200839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2153730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779" y="222213"/>
            <a:ext cx="7802983" cy="6635787"/>
          </a:xfrm>
        </p:spPr>
      </p:pic>
      <p:sp>
        <p:nvSpPr>
          <p:cNvPr id="5" name="Rectangle 4"/>
          <p:cNvSpPr/>
          <p:nvPr/>
        </p:nvSpPr>
        <p:spPr bwMode="auto">
          <a:xfrm>
            <a:off x="0" y="0"/>
            <a:ext cx="9144000" cy="6858000"/>
          </a:xfrm>
          <a:prstGeom prst="rect">
            <a:avLst/>
          </a:prstGeom>
          <a:solidFill>
            <a:schemeClr val="bg1">
              <a:alpha val="73000"/>
            </a:schemeClr>
          </a:solidFill>
          <a:ln w="95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rebuchet MS" pitchFamily="34" charset="0"/>
            </a:endParaRPr>
          </a:p>
        </p:txBody>
      </p:sp>
    </p:spTree>
    <p:extLst>
      <p:ext uri="{BB962C8B-B14F-4D97-AF65-F5344CB8AC3E}">
        <p14:creationId xmlns:p14="http://schemas.microsoft.com/office/powerpoint/2010/main" val="25963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899"/>
          <a:stretch/>
        </p:blipFill>
        <p:spPr>
          <a:xfrm>
            <a:off x="4957592" y="4099249"/>
            <a:ext cx="3898616" cy="2432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930" y="1158231"/>
            <a:ext cx="4005554" cy="267227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40" y="4080587"/>
            <a:ext cx="3659932" cy="243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1" name="Straight Arrow Connector 10"/>
          <p:cNvCxnSpPr/>
          <p:nvPr/>
        </p:nvCxnSpPr>
        <p:spPr>
          <a:xfrm flipH="1" flipV="1">
            <a:off x="3564295" y="1990530"/>
            <a:ext cx="6220" cy="435429"/>
          </a:xfrm>
          <a:prstGeom prst="straightConnector1">
            <a:avLst/>
          </a:prstGeom>
          <a:ln w="57150">
            <a:solidFill>
              <a:srgbClr val="FF0000"/>
            </a:solidFill>
            <a:tailEnd type="triangle"/>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803781" y="2855168"/>
            <a:ext cx="419877" cy="3112"/>
          </a:xfrm>
          <a:prstGeom prst="straightConnector1">
            <a:avLst/>
          </a:prstGeom>
          <a:ln w="57150">
            <a:solidFill>
              <a:srgbClr val="FF0000"/>
            </a:solidFill>
            <a:tailEnd type="triangle"/>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313991" y="4970106"/>
            <a:ext cx="174172" cy="298579"/>
          </a:xfrm>
          <a:prstGeom prst="straightConnector1">
            <a:avLst/>
          </a:prstGeom>
          <a:ln w="57150">
            <a:solidFill>
              <a:srgbClr val="FF0000"/>
            </a:solidFill>
            <a:tailEnd type="triangle"/>
          </a:ln>
          <a:effectLst>
            <a:glow rad="2286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456459" y="5518202"/>
            <a:ext cx="348071" cy="178"/>
          </a:xfrm>
          <a:prstGeom prst="straightConnector1">
            <a:avLst/>
          </a:prstGeom>
          <a:ln w="57150">
            <a:solidFill>
              <a:srgbClr val="FF0000"/>
            </a:solidFill>
            <a:tailEnd type="triangle"/>
          </a:ln>
          <a:effectLst>
            <a:glow rad="2286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164424" y="4627986"/>
            <a:ext cx="1045029" cy="1051247"/>
          </a:xfrm>
          <a:prstGeom prst="straightConnector1">
            <a:avLst/>
          </a:prstGeom>
          <a:ln w="57150">
            <a:solidFill>
              <a:srgbClr val="FF0000"/>
            </a:solidFill>
            <a:tailEnd type="triangle"/>
          </a:ln>
          <a:effectLst>
            <a:glow rad="2286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a:stretch>
            <a:fillRect/>
          </a:stretch>
        </p:blipFill>
        <p:spPr>
          <a:xfrm>
            <a:off x="6502076" y="1020147"/>
            <a:ext cx="711207" cy="2904930"/>
          </a:xfrm>
          <a:prstGeom prst="rect">
            <a:avLst/>
          </a:prstGeom>
        </p:spPr>
      </p:pic>
      <p:pic>
        <p:nvPicPr>
          <p:cNvPr id="27" name="Picture 26"/>
          <p:cNvPicPr>
            <a:picLocks noChangeAspect="1"/>
          </p:cNvPicPr>
          <p:nvPr/>
        </p:nvPicPr>
        <p:blipFill>
          <a:blip r:embed="rId6"/>
          <a:stretch>
            <a:fillRect/>
          </a:stretch>
        </p:blipFill>
        <p:spPr>
          <a:xfrm>
            <a:off x="2186759" y="1001484"/>
            <a:ext cx="786596" cy="2956795"/>
          </a:xfrm>
          <a:prstGeom prst="rect">
            <a:avLst/>
          </a:prstGeom>
        </p:spPr>
      </p:pic>
      <p:pic>
        <p:nvPicPr>
          <p:cNvPr id="28" name="Picture 27"/>
          <p:cNvPicPr>
            <a:picLocks noChangeAspect="1"/>
          </p:cNvPicPr>
          <p:nvPr/>
        </p:nvPicPr>
        <p:blipFill>
          <a:blip r:embed="rId7"/>
          <a:stretch>
            <a:fillRect/>
          </a:stretch>
        </p:blipFill>
        <p:spPr>
          <a:xfrm>
            <a:off x="2830286" y="455743"/>
            <a:ext cx="3806889" cy="721567"/>
          </a:xfrm>
          <a:prstGeom prst="rect">
            <a:avLst/>
          </a:prstGeom>
        </p:spPr>
      </p:pic>
      <p:pic>
        <p:nvPicPr>
          <p:cNvPr id="29" name="Picture 28"/>
          <p:cNvPicPr>
            <a:picLocks noChangeAspect="1"/>
          </p:cNvPicPr>
          <p:nvPr/>
        </p:nvPicPr>
        <p:blipFill>
          <a:blip r:embed="rId8"/>
          <a:stretch>
            <a:fillRect/>
          </a:stretch>
        </p:blipFill>
        <p:spPr>
          <a:xfrm>
            <a:off x="2864087" y="3782008"/>
            <a:ext cx="3808563" cy="179226"/>
          </a:xfrm>
          <a:prstGeom prst="rect">
            <a:avLst/>
          </a:prstGeom>
        </p:spPr>
      </p:pic>
      <p:sp>
        <p:nvSpPr>
          <p:cNvPr id="2" name="Title 1"/>
          <p:cNvSpPr>
            <a:spLocks noGrp="1"/>
          </p:cNvSpPr>
          <p:nvPr>
            <p:ph type="title"/>
          </p:nvPr>
        </p:nvSpPr>
        <p:spPr>
          <a:xfrm>
            <a:off x="889907" y="-70303"/>
            <a:ext cx="7886700" cy="1325563"/>
          </a:xfrm>
        </p:spPr>
        <p:txBody>
          <a:bodyPr/>
          <a:lstStyle/>
          <a:p>
            <a:r>
              <a:rPr lang="sr-Cyrl-RS" dirty="0" smtClean="0"/>
              <a:t>Симетрија винских флаша</a:t>
            </a:r>
            <a:endParaRPr lang="en-US" dirty="0"/>
          </a:p>
        </p:txBody>
      </p:sp>
      <p:sp>
        <p:nvSpPr>
          <p:cNvPr id="25" name="TextBox 24"/>
          <p:cNvSpPr txBox="1"/>
          <p:nvPr/>
        </p:nvSpPr>
        <p:spPr>
          <a:xfrm>
            <a:off x="6885993" y="1866123"/>
            <a:ext cx="2114938" cy="1015663"/>
          </a:xfrm>
          <a:prstGeom prst="rect">
            <a:avLst/>
          </a:prstGeom>
          <a:noFill/>
        </p:spPr>
        <p:txBody>
          <a:bodyPr wrap="square" rtlCol="0">
            <a:spAutoFit/>
          </a:bodyPr>
          <a:lstStyle/>
          <a:p>
            <a:r>
              <a:rPr lang="sr-Cyrl-RS" sz="2000" dirty="0" smtClean="0">
                <a:solidFill>
                  <a:srgbClr val="FF0000"/>
                </a:solidFill>
              </a:rPr>
              <a:t>Дискретна транслациона симетрија</a:t>
            </a:r>
            <a:endParaRPr lang="en-US" sz="2000" dirty="0">
              <a:solidFill>
                <a:srgbClr val="FF0000"/>
              </a:solidFill>
            </a:endParaRPr>
          </a:p>
        </p:txBody>
      </p:sp>
      <p:sp>
        <p:nvSpPr>
          <p:cNvPr id="32" name="TextBox 31"/>
          <p:cNvSpPr txBox="1"/>
          <p:nvPr/>
        </p:nvSpPr>
        <p:spPr>
          <a:xfrm>
            <a:off x="587829" y="1701282"/>
            <a:ext cx="2114938" cy="1015663"/>
          </a:xfrm>
          <a:prstGeom prst="rect">
            <a:avLst/>
          </a:prstGeom>
          <a:noFill/>
        </p:spPr>
        <p:txBody>
          <a:bodyPr wrap="square" rtlCol="0">
            <a:spAutoFit/>
          </a:bodyPr>
          <a:lstStyle/>
          <a:p>
            <a:r>
              <a:rPr lang="sr-Cyrl-RS" sz="2000" dirty="0" smtClean="0">
                <a:solidFill>
                  <a:srgbClr val="FF0000"/>
                </a:solidFill>
              </a:rPr>
              <a:t>А, ако померимо само за пола флаше...</a:t>
            </a:r>
            <a:endParaRPr lang="en-US" sz="2000" dirty="0">
              <a:solidFill>
                <a:srgbClr val="FF0000"/>
              </a:solidFill>
            </a:endParaRPr>
          </a:p>
        </p:txBody>
      </p:sp>
    </p:spTree>
    <p:extLst>
      <p:ext uri="{BB962C8B-B14F-4D97-AF65-F5344CB8AC3E}">
        <p14:creationId xmlns:p14="http://schemas.microsoft.com/office/powerpoint/2010/main" val="26316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2222E-6 2.59259E-6 L 0.04635 -0.00093 " pathEditMode="relative" rAng="0" ptsTypes="AA">
                                      <p:cBhvr>
                                        <p:cTn id="18" dur="2000" fill="hold"/>
                                        <p:tgtEl>
                                          <p:spTgt spid="5"/>
                                        </p:tgtEl>
                                        <p:attrNameLst>
                                          <p:attrName>ppt_x</p:attrName>
                                          <p:attrName>ppt_y</p:attrName>
                                        </p:attrNameLst>
                                      </p:cBhvr>
                                      <p:rCtr x="2309" y="-46"/>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13"/>
                                        </p:tgtEl>
                                      </p:cBhvr>
                                      <p:by x="50000" y="50000"/>
                                    </p:animScale>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22222E-6 2.59259E-6 L 0.02517 0.00092 " pathEditMode="relative" rAng="0" ptsTypes="AA">
                                      <p:cBhvr>
                                        <p:cTn id="30" dur="2000" fill="hold"/>
                                        <p:tgtEl>
                                          <p:spTgt spid="5"/>
                                        </p:tgtEl>
                                        <p:attrNameLst>
                                          <p:attrName>ppt_x</p:attrName>
                                          <p:attrName>ppt_y</p:attrName>
                                        </p:attrNameLst>
                                      </p:cBhvr>
                                      <p:rCtr x="1250" y="46"/>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Симетрија винског бурета</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9347" y="1358865"/>
            <a:ext cx="5027644" cy="5095585"/>
          </a:xfrm>
          <a:prstGeom prst="rect">
            <a:avLst/>
          </a:prstGeom>
        </p:spPr>
      </p:pic>
    </p:spTree>
    <p:extLst>
      <p:ext uri="{BB962C8B-B14F-4D97-AF65-F5344CB8AC3E}">
        <p14:creationId xmlns:p14="http://schemas.microsoft.com/office/powerpoint/2010/main" val="997284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smtClean="0"/>
              <a:t>...и винске буради</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869" y="1841241"/>
            <a:ext cx="8837957" cy="4142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p:cNvCxnSpPr/>
          <p:nvPr/>
        </p:nvCxnSpPr>
        <p:spPr>
          <a:xfrm flipH="1" flipV="1">
            <a:off x="5691673" y="4777274"/>
            <a:ext cx="248816" cy="422987"/>
          </a:xfrm>
          <a:prstGeom prst="straightConnector1">
            <a:avLst/>
          </a:prstGeom>
          <a:ln w="57150">
            <a:solidFill>
              <a:srgbClr val="FF0000"/>
            </a:solidFill>
            <a:tailEnd type="triangle"/>
          </a:ln>
          <a:effectLst>
            <a:outerShdw blurRad="50800" dist="2540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2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632"/>
            <a:ext cx="7886700" cy="1325563"/>
          </a:xfrm>
        </p:spPr>
        <p:txBody>
          <a:bodyPr/>
          <a:lstStyle/>
          <a:p>
            <a:r>
              <a:rPr lang="sr-Cyrl-RS" dirty="0" smtClean="0"/>
              <a:t>Симетрија винограда</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9129" y="1476789"/>
            <a:ext cx="6868503" cy="515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Arrow Connector 4"/>
          <p:cNvCxnSpPr/>
          <p:nvPr/>
        </p:nvCxnSpPr>
        <p:spPr>
          <a:xfrm>
            <a:off x="3016898" y="5710335"/>
            <a:ext cx="3402563" cy="62204"/>
          </a:xfrm>
          <a:prstGeom prst="straightConnector1">
            <a:avLst/>
          </a:prstGeom>
          <a:ln w="57150">
            <a:solidFill>
              <a:srgbClr val="FF0000"/>
            </a:solidFill>
            <a:tailEnd type="triangle"/>
          </a:ln>
          <a:effectLst>
            <a:glow rad="2286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371461" y="4988767"/>
            <a:ext cx="640702" cy="478972"/>
          </a:xfrm>
          <a:prstGeom prst="straightConnector1">
            <a:avLst/>
          </a:prstGeom>
          <a:ln w="57150">
            <a:solidFill>
              <a:srgbClr val="FF0000"/>
            </a:solidFill>
            <a:tailEnd type="triangle"/>
          </a:ln>
          <a:effectLst>
            <a:glow rad="2286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3411" y="1716834"/>
            <a:ext cx="2917371" cy="1015663"/>
          </a:xfrm>
          <a:prstGeom prst="rect">
            <a:avLst/>
          </a:prstGeom>
          <a:noFill/>
        </p:spPr>
        <p:txBody>
          <a:bodyPr wrap="square" rtlCol="0">
            <a:spAutoFit/>
          </a:bodyPr>
          <a:lstStyle/>
          <a:p>
            <a:pPr algn="r"/>
            <a:r>
              <a:rPr lang="sr-Cyrl-RS" sz="2000" dirty="0" smtClean="0">
                <a:solidFill>
                  <a:srgbClr val="FF0000"/>
                </a:solidFill>
              </a:rPr>
              <a:t>Комбинација дискретне и континуалне  транслационе симетрије</a:t>
            </a:r>
            <a:endParaRPr lang="en-US" sz="2000" dirty="0">
              <a:solidFill>
                <a:srgbClr val="FF0000"/>
              </a:solidFill>
            </a:endParaRPr>
          </a:p>
        </p:txBody>
      </p:sp>
    </p:spTree>
    <p:extLst>
      <p:ext uri="{BB962C8B-B14F-4D97-AF65-F5344CB8AC3E}">
        <p14:creationId xmlns:p14="http://schemas.microsoft.com/office/powerpoint/2010/main" val="7741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3412</TotalTime>
  <Words>1428</Words>
  <Application>Microsoft Office PowerPoint</Application>
  <PresentationFormat>On-screen Show (4:3)</PresentationFormat>
  <Paragraphs>180</Paragraphs>
  <Slides>51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Algerian</vt:lpstr>
      <vt:lpstr>Arial</vt:lpstr>
      <vt:lpstr>Calibri</vt:lpstr>
      <vt:lpstr>Calibri Light</vt:lpstr>
      <vt:lpstr>Trebuchet MS</vt:lpstr>
      <vt:lpstr>Wingdings</vt:lpstr>
      <vt:lpstr>Office Theme</vt:lpstr>
      <vt:lpstr>PowerPoint Presentation</vt:lpstr>
      <vt:lpstr>PowerPoint Presentation</vt:lpstr>
      <vt:lpstr>Свети Трифун, заштитник виноградара</vt:lpstr>
      <vt:lpstr>Симетрије има свуда,  наравно и у вину!</vt:lpstr>
      <vt:lpstr>Симетрија винске флаше</vt:lpstr>
      <vt:lpstr>Симетрија винских флаша</vt:lpstr>
      <vt:lpstr>Симетрија винског бурета</vt:lpstr>
      <vt:lpstr>...и винске буради</vt:lpstr>
      <vt:lpstr>Симетрија винограда</vt:lpstr>
      <vt:lpstr>Винске чаше и нарушење симетрије</vt:lpstr>
      <vt:lpstr>Спонтано нарушење симетрије</vt:lpstr>
      <vt:lpstr>Винске „сузе“ - спонтано нарушење континуалне симетрије</vt:lpstr>
      <vt:lpstr>Свети Валентин – дан заљубљених</vt:lpstr>
      <vt:lpstr>У симетрију се и заљубљујемо</vt:lpstr>
      <vt:lpstr>Огледалска симетрија</vt:lpstr>
      <vt:lpstr>Златни пресек, фрактали и дилатациона симетрија </vt:lpstr>
      <vt:lpstr>Дилатациона симетрија - Aeonium tabuliforme</vt:lpstr>
      <vt:lpstr>Дилатациона симетрија – Манделбротов скуп</vt:lpstr>
      <vt:lpstr>Симетрија је неодвојива од естетике</vt:lpstr>
      <vt:lpstr>Шта смо видели из ових примера</vt:lpstr>
      <vt:lpstr>Илустровали смо просторне симетрије</vt:lpstr>
      <vt:lpstr>Али и време је део 4д простора</vt:lpstr>
      <vt:lpstr>Која је онда то укупна симетрија равног простор-времена?</vt:lpstr>
      <vt:lpstr>А „неравног“ простор-времена?</vt:lpstr>
      <vt:lpstr>Локализација симетрије</vt:lpstr>
      <vt:lpstr>И каква корист од тих симетрија?</vt:lpstr>
      <vt:lpstr>Велику улогу у спознаји тог значаја имала је...</vt:lpstr>
      <vt:lpstr>Еми Нетер</vt:lpstr>
      <vt:lpstr>Научни доприноси</vt:lpstr>
      <vt:lpstr>Нетер теорема  (1918.)</vt:lpstr>
      <vt:lpstr>Шта ово у пракси значи?</vt:lpstr>
      <vt:lpstr>Практична импликација:</vt:lpstr>
      <vt:lpstr>„Магија“ теорије група</vt:lpstr>
      <vt:lpstr>Покушај интуитивног објашњења</vt:lpstr>
      <vt:lpstr>Ако јој променимо вредност само у близини једне тачке?</vt:lpstr>
      <vt:lpstr>Шта да урадимо да се ротацијама не добије безброј нових функција?</vt:lpstr>
      <vt:lpstr>Иредуцибилне репрезентације ротације = сферни хармоници</vt:lpstr>
      <vt:lpstr>Иредуцибилне репрезентације Поинкаре групе</vt:lpstr>
      <vt:lpstr>Унутрашње симетрије</vt:lpstr>
      <vt:lpstr>PowerPoint Presentation</vt:lpstr>
      <vt:lpstr>Резиме</vt:lpstr>
      <vt:lpstr>Хвала на пажњи!</vt:lpstr>
      <vt:lpstr>PowerPoint Presentation</vt:lpstr>
      <vt:lpstr>Иредуцибилне репрезентације транслација</vt:lpstr>
      <vt:lpstr>Можда ако је врло, врло мало загребемо?</vt:lpstr>
      <vt:lpstr>Ако доцртамо једну тачку?</vt:lpstr>
      <vt:lpstr>Исто као да смо сферу деформисали:</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IgorVC</dc:creator>
  <cp:lastModifiedBy>IgorVC</cp:lastModifiedBy>
  <cp:revision>176</cp:revision>
  <dcterms:created xsi:type="dcterms:W3CDTF">2019-02-11T22:41:35Z</dcterms:created>
  <dcterms:modified xsi:type="dcterms:W3CDTF">2019-07-01T10:22:48Z</dcterms:modified>
</cp:coreProperties>
</file>