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541" r:id="rId2"/>
    <p:sldId id="551" r:id="rId3"/>
    <p:sldId id="549" r:id="rId4"/>
    <p:sldId id="550" r:id="rId5"/>
    <p:sldId id="552" r:id="rId6"/>
    <p:sldId id="555" r:id="rId7"/>
    <p:sldId id="556" r:id="rId8"/>
    <p:sldId id="557" r:id="rId9"/>
    <p:sldId id="558" r:id="rId10"/>
    <p:sldId id="559" r:id="rId11"/>
    <p:sldId id="568" r:id="rId12"/>
    <p:sldId id="467" r:id="rId13"/>
    <p:sldId id="536" r:id="rId14"/>
    <p:sldId id="526" r:id="rId15"/>
    <p:sldId id="535" r:id="rId16"/>
    <p:sldId id="527" r:id="rId17"/>
    <p:sldId id="563" r:id="rId18"/>
    <p:sldId id="533" r:id="rId19"/>
    <p:sldId id="451" r:id="rId20"/>
    <p:sldId id="452" r:id="rId21"/>
    <p:sldId id="474" r:id="rId22"/>
    <p:sldId id="475" r:id="rId23"/>
    <p:sldId id="539" r:id="rId24"/>
    <p:sldId id="470" r:id="rId25"/>
    <p:sldId id="483" r:id="rId26"/>
    <p:sldId id="494" r:id="rId27"/>
    <p:sldId id="487" r:id="rId28"/>
    <p:sldId id="560" r:id="rId29"/>
    <p:sldId id="529" r:id="rId30"/>
    <p:sldId id="569" r:id="rId31"/>
    <p:sldId id="532" r:id="rId32"/>
    <p:sldId id="528" r:id="rId33"/>
    <p:sldId id="530" r:id="rId34"/>
    <p:sldId id="531" r:id="rId35"/>
    <p:sldId id="493" r:id="rId36"/>
    <p:sldId id="523" r:id="rId37"/>
    <p:sldId id="542" r:id="rId38"/>
    <p:sldId id="564" r:id="rId39"/>
    <p:sldId id="565" r:id="rId40"/>
    <p:sldId id="566" r:id="rId41"/>
    <p:sldId id="561" r:id="rId42"/>
    <p:sldId id="562" r:id="rId43"/>
    <p:sldId id="503" r:id="rId44"/>
    <p:sldId id="504" r:id="rId45"/>
    <p:sldId id="505" r:id="rId46"/>
    <p:sldId id="507" r:id="rId47"/>
    <p:sldId id="506" r:id="rId48"/>
    <p:sldId id="510" r:id="rId49"/>
    <p:sldId id="508" r:id="rId50"/>
    <p:sldId id="509" r:id="rId51"/>
    <p:sldId id="511" r:id="rId52"/>
    <p:sldId id="512" r:id="rId53"/>
    <p:sldId id="513" r:id="rId54"/>
    <p:sldId id="514" r:id="rId55"/>
    <p:sldId id="515" r:id="rId56"/>
    <p:sldId id="516" r:id="rId57"/>
    <p:sldId id="517" r:id="rId58"/>
    <p:sldId id="518" r:id="rId59"/>
    <p:sldId id="519" r:id="rId60"/>
    <p:sldId id="525" r:id="rId61"/>
    <p:sldId id="520" r:id="rId62"/>
    <p:sldId id="521" r:id="rId63"/>
    <p:sldId id="522" r:id="rId64"/>
    <p:sldId id="524" r:id="rId65"/>
    <p:sldId id="538" r:id="rId66"/>
    <p:sldId id="534" r:id="rId67"/>
    <p:sldId id="537" r:id="rId68"/>
    <p:sldId id="540" r:id="rId69"/>
    <p:sldId id="543" r:id="rId70"/>
    <p:sldId id="553" r:id="rId71"/>
    <p:sldId id="554" r:id="rId72"/>
    <p:sldId id="567" r:id="rId73"/>
    <p:sldId id="570" r:id="rId74"/>
    <p:sldId id="544" r:id="rId75"/>
  </p:sldIdLst>
  <p:sldSz cx="9144000" cy="6858000" type="screen4x3"/>
  <p:notesSz cx="9906000" cy="67945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rebuchet MS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rebuchet MS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rebuchet MS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rebuchet MS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0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C716E"/>
    <a:srgbClr val="FF3300"/>
    <a:srgbClr val="6666FF"/>
    <a:srgbClr val="000000"/>
    <a:srgbClr val="33CC33"/>
    <a:srgbClr val="3399FF"/>
    <a:srgbClr val="FFFF99"/>
    <a:srgbClr val="CCFF33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41" autoAdjust="0"/>
    <p:restoredTop sz="96546" autoAdjust="0"/>
  </p:normalViewPr>
  <p:slideViewPr>
    <p:cSldViewPr snapToGrid="0">
      <p:cViewPr varScale="1">
        <p:scale>
          <a:sx n="82" d="100"/>
          <a:sy n="82" d="100"/>
        </p:scale>
        <p:origin x="946" y="62"/>
      </p:cViewPr>
      <p:guideLst>
        <p:guide orient="horz" pos="4004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1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29337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12629" y="0"/>
            <a:ext cx="4293371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54775"/>
            <a:ext cx="429337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12629" y="6454775"/>
            <a:ext cx="4293371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53DBC159-4942-4C6B-9041-055F93B35DF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834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29337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10315" y="0"/>
            <a:ext cx="429337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182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54375" y="509588"/>
            <a:ext cx="3397250" cy="25479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82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3227388"/>
            <a:ext cx="79248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182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453686"/>
            <a:ext cx="429337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182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10315" y="6453686"/>
            <a:ext cx="429337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EF81F2D4-6E69-42CD-B99A-E831037A532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5445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Cyrl-RS" dirty="0" smtClean="0"/>
              <a:t>потребни:</a:t>
            </a:r>
            <a:r>
              <a:rPr lang="sr-Cyrl-RS" baseline="0" dirty="0" smtClean="0"/>
              <a:t> лаптоп (презентација и филмић), новчић, поларизатори са наочарима</a:t>
            </a:r>
            <a:r>
              <a:rPr lang="en-US" baseline="0" dirty="0" smtClean="0"/>
              <a:t>, </a:t>
            </a:r>
            <a:r>
              <a:rPr lang="sr-Cyrl-RS" baseline="0" dirty="0" smtClean="0"/>
              <a:t>предавања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1F2D4-6E69-42CD-B99A-E831037A5324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12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Cyrl-RS" dirty="0" smtClean="0"/>
              <a:t>потребни:</a:t>
            </a:r>
            <a:r>
              <a:rPr lang="sr-Cyrl-RS" baseline="0" dirty="0" smtClean="0"/>
              <a:t> лаптоп (презентација и филмић), новчић, поларизатори са наочарима</a:t>
            </a:r>
            <a:r>
              <a:rPr lang="en-US" baseline="0" dirty="0" smtClean="0"/>
              <a:t>, </a:t>
            </a:r>
            <a:r>
              <a:rPr lang="sr-Cyrl-RS" baseline="0" dirty="0" smtClean="0"/>
              <a:t>предавања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1F2D4-6E69-42CD-B99A-E831037A5324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020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Cyrl-RS" dirty="0" smtClean="0"/>
              <a:t>потребни:</a:t>
            </a:r>
            <a:r>
              <a:rPr lang="sr-Cyrl-RS" baseline="0" dirty="0" smtClean="0"/>
              <a:t> лаптоп (презентација и филмић), новчић, поларизатори са наочарима</a:t>
            </a:r>
            <a:r>
              <a:rPr lang="en-US" baseline="0" dirty="0" smtClean="0"/>
              <a:t>, </a:t>
            </a:r>
            <a:r>
              <a:rPr lang="sr-Cyrl-RS" baseline="0" dirty="0" smtClean="0"/>
              <a:t>предавања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1F2D4-6E69-42CD-B99A-E831037A5324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82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Cyrl-RS" dirty="0" smtClean="0"/>
              <a:t>потребни:</a:t>
            </a:r>
            <a:r>
              <a:rPr lang="sr-Cyrl-RS" baseline="0" dirty="0" smtClean="0"/>
              <a:t> лаптоп (презентација и филмић), новчић, поларизатори са наочарима</a:t>
            </a:r>
            <a:r>
              <a:rPr lang="en-US" baseline="0" dirty="0" smtClean="0"/>
              <a:t>, </a:t>
            </a:r>
            <a:r>
              <a:rPr lang="sr-Cyrl-RS" baseline="0" dirty="0" smtClean="0"/>
              <a:t>предавања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1F2D4-6E69-42CD-B99A-E831037A5324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814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Cyrl-RS" dirty="0" smtClean="0"/>
              <a:t>потребни:</a:t>
            </a:r>
            <a:r>
              <a:rPr lang="sr-Cyrl-RS" baseline="0" dirty="0" smtClean="0"/>
              <a:t> лаптоп (презентација и филмић), новчић, поларизатори са наочарима</a:t>
            </a:r>
            <a:r>
              <a:rPr lang="en-US" baseline="0" dirty="0" smtClean="0"/>
              <a:t>, </a:t>
            </a:r>
            <a:r>
              <a:rPr lang="sr-Cyrl-RS" baseline="0" dirty="0" smtClean="0"/>
              <a:t>предавања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1F2D4-6E69-42CD-B99A-E831037A5324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563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Cyrl-RS" dirty="0" smtClean="0"/>
              <a:t>потребни:</a:t>
            </a:r>
            <a:r>
              <a:rPr lang="sr-Cyrl-RS" baseline="0" dirty="0" smtClean="0"/>
              <a:t> лаптоп (презентација и филмић), новчић, поларизатори са наочарима</a:t>
            </a:r>
            <a:r>
              <a:rPr lang="en-US" baseline="0" dirty="0" smtClean="0"/>
              <a:t>, </a:t>
            </a:r>
            <a:r>
              <a:rPr lang="sr-Cyrl-RS" baseline="0" dirty="0" smtClean="0"/>
              <a:t>предавања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1F2D4-6E69-42CD-B99A-E831037A5324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257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Cyrl-RS" dirty="0" smtClean="0"/>
              <a:t>потребни:</a:t>
            </a:r>
            <a:r>
              <a:rPr lang="sr-Cyrl-RS" baseline="0" dirty="0" smtClean="0"/>
              <a:t> лаптоп (презентација и филмић), новчић, поларизатори са наочарима</a:t>
            </a:r>
            <a:r>
              <a:rPr lang="en-US" baseline="0" dirty="0" smtClean="0"/>
              <a:t>, </a:t>
            </a:r>
            <a:r>
              <a:rPr lang="sr-Cyrl-RS" baseline="0" dirty="0" smtClean="0"/>
              <a:t>предавања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1F2D4-6E69-42CD-B99A-E831037A5324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144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Cyrl-RS" dirty="0" smtClean="0"/>
              <a:t>потребни:</a:t>
            </a:r>
            <a:r>
              <a:rPr lang="sr-Cyrl-RS" baseline="0" dirty="0" smtClean="0"/>
              <a:t> лаптоп (презентација и филмић), новчић, поларизатори са наочарима</a:t>
            </a:r>
            <a:r>
              <a:rPr lang="en-US" baseline="0" dirty="0" smtClean="0"/>
              <a:t>, </a:t>
            </a:r>
            <a:r>
              <a:rPr lang="sr-Cyrl-RS" baseline="0" dirty="0" smtClean="0"/>
              <a:t>предавања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1F2D4-6E69-42CD-B99A-E831037A5324}" type="slidenum">
              <a:rPr lang="en-GB" smtClean="0"/>
              <a:pPr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330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AD62DF-F553-4B63-AE66-8342BAFD981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3D4FC5-F5A6-4532-A2A5-9F696C59AFC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8AEDFF-7E9D-41BF-A368-A08AF26DD70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695F26D-75EA-4607-B910-E94C44FABF0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717213B-C0AD-4D52-BBE6-D8AE5BA7F0F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112CECD-919D-483B-B8B9-1279F41CE20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85002F-C4CA-43AE-B520-4271A0846D1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029982-6619-4CD3-BCEE-8471752457C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687CDB-386B-479C-832B-621488602C7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3F2318-6B11-4FAD-96D0-F13F5A43FD8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A2554C-6A55-4E54-95FF-4E3DB9894B6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8340EE-198A-4170-A4A6-A31571F696E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F5F039-ADC0-4244-B610-0C6FA0D5F13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60307-8C41-415E-A7F2-2F07B760CA9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naslov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8706A2E1-4597-47AA-9571-39B5CD0E98F6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8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9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jpeg"/><Relationship Id="rId5" Type="http://schemas.openxmlformats.org/officeDocument/2006/relationships/image" Target="../media/image50.gif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w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jpeg"/><Relationship Id="rId4" Type="http://schemas.openxmlformats.org/officeDocument/2006/relationships/image" Target="../media/image65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7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9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w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2000250" y="0"/>
            <a:ext cx="5130124" cy="6858000"/>
          </a:xfrm>
          <a:prstGeom prst="rect">
            <a:avLst/>
          </a:prstGeom>
          <a:solidFill>
            <a:schemeClr val="bg1">
              <a:alpha val="7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7" t="16643" r="10977" b="69598"/>
          <a:stretch/>
        </p:blipFill>
        <p:spPr>
          <a:xfrm>
            <a:off x="2602149" y="1128409"/>
            <a:ext cx="3939702" cy="943584"/>
          </a:xfrm>
          <a:prstGeom prst="roundRect">
            <a:avLst/>
          </a:prstGeom>
          <a:effectLst>
            <a:softEdge rad="1016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3" t="56170" r="11734" b="27896"/>
          <a:stretch/>
        </p:blipFill>
        <p:spPr>
          <a:xfrm>
            <a:off x="2634169" y="3918626"/>
            <a:ext cx="3907682" cy="1092741"/>
          </a:xfrm>
          <a:prstGeom prst="roundRect">
            <a:avLst/>
          </a:prstGeom>
          <a:effectLst>
            <a:softEdge rad="1016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9" t="27565" r="14570" b="60237"/>
          <a:stretch/>
        </p:blipFill>
        <p:spPr>
          <a:xfrm>
            <a:off x="2634169" y="1896894"/>
            <a:ext cx="3907682" cy="836579"/>
          </a:xfrm>
          <a:prstGeom prst="roundRect">
            <a:avLst/>
          </a:prstGeom>
          <a:effectLst>
            <a:softEdge rad="1016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7" t="40615" r="13625" b="43783"/>
          <a:stretch/>
        </p:blipFill>
        <p:spPr>
          <a:xfrm>
            <a:off x="2634169" y="2733473"/>
            <a:ext cx="3834725" cy="1070044"/>
          </a:xfrm>
          <a:prstGeom prst="roundRect">
            <a:avLst/>
          </a:prstGeom>
          <a:effectLst>
            <a:softEdge rad="1016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Зашто је баш светлост тако необична?</a:t>
            </a:r>
            <a:endParaRPr lang="en-US" dirty="0"/>
          </a:p>
        </p:txBody>
      </p:sp>
      <p:pic>
        <p:nvPicPr>
          <p:cNvPr id="389122" name="Picture 2" descr="Image result for louis de brogl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197" y="1702695"/>
            <a:ext cx="238125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436197" y="4847967"/>
            <a:ext cx="2381250" cy="40011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sr-Cyrl-CS" sz="2000" dirty="0" smtClean="0"/>
              <a:t>Луј де Брољ,1922.</a:t>
            </a:r>
            <a:endParaRPr lang="en-US" sz="2000" dirty="0"/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418289" y="1949770"/>
            <a:ext cx="5787958" cy="1737013"/>
          </a:xfrm>
          <a:prstGeom prst="wedgeRoundRectCallout">
            <a:avLst>
              <a:gd name="adj1" fmla="val 63967"/>
              <a:gd name="adj2" fmla="val 22801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 algn="ctr"/>
            <a:r>
              <a:rPr lang="sr-Cyrl-RS" sz="2400" b="1" dirty="0" smtClean="0"/>
              <a:t>Можда светлост уопште није посебна?! Ако е.м. талас може да буде и честица, можда и честична материја може да буде талас?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4362" y="3977346"/>
            <a:ext cx="459892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000" dirty="0" smtClean="0"/>
              <a:t>Таласна дужина: </a:t>
            </a:r>
            <a:r>
              <a:rPr lang="el-GR" sz="3200" dirty="0" smtClean="0"/>
              <a:t>λ</a:t>
            </a:r>
            <a:r>
              <a:rPr lang="en-US" sz="3200" dirty="0" smtClean="0"/>
              <a:t> = h/p</a:t>
            </a:r>
            <a:endParaRPr lang="sr-Cyrl-RS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000" dirty="0"/>
              <a:t>Објаснио Боров модел атома преко стојећих таласа електрона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000" dirty="0" smtClean="0"/>
              <a:t>Сва материја може да се понаша као талас: и електрон, и атом, и билијарска кугла, и аутомобил – само што су таласне дужине мале 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3647872" y="4048492"/>
            <a:ext cx="1132867" cy="16670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4780738" y="3799701"/>
            <a:ext cx="1655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Планкова константа </a:t>
            </a:r>
            <a:r>
              <a:rPr lang="en-US" dirty="0" smtClean="0"/>
              <a:t>6.62 </a:t>
            </a:r>
            <a:r>
              <a:rPr lang="en-US" dirty="0"/>
              <a:t>× 10</a:t>
            </a:r>
            <a:r>
              <a:rPr lang="en-US" baseline="30000" dirty="0"/>
              <a:t>-34</a:t>
            </a:r>
            <a:r>
              <a:rPr lang="en-US" dirty="0"/>
              <a:t> m</a:t>
            </a:r>
            <a:r>
              <a:rPr lang="en-US" baseline="30000" dirty="0"/>
              <a:t>2</a:t>
            </a:r>
            <a:r>
              <a:rPr lang="en-US" dirty="0"/>
              <a:t> </a:t>
            </a:r>
            <a:r>
              <a:rPr lang="en-US" dirty="0" smtClean="0"/>
              <a:t>kg/s</a:t>
            </a:r>
            <a:endParaRPr lang="en-US" dirty="0"/>
          </a:p>
        </p:txBody>
      </p:sp>
      <p:sp>
        <p:nvSpPr>
          <p:cNvPr id="15" name="Cloud Callout 14"/>
          <p:cNvSpPr/>
          <p:nvPr/>
        </p:nvSpPr>
        <p:spPr bwMode="auto">
          <a:xfrm>
            <a:off x="5000426" y="4623154"/>
            <a:ext cx="3949022" cy="1544181"/>
          </a:xfrm>
          <a:prstGeom prst="cloudCallout">
            <a:avLst>
              <a:gd name="adj1" fmla="val 49448"/>
              <a:gd name="adj2" fmla="val 62779"/>
            </a:avLst>
          </a:prstGeom>
          <a:solidFill>
            <a:srgbClr val="66FF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r-Cyrl-RS" sz="2400" dirty="0" smtClean="0"/>
              <a:t>ДАКЛЕ, ТАЛАСИ МАТЕРИЈЕ?!?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5327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uiExpand="1" build="p"/>
      <p:bldP spid="10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38" y="2481030"/>
            <a:ext cx="2387795" cy="3397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194" y="256806"/>
            <a:ext cx="7772400" cy="1143000"/>
          </a:xfrm>
        </p:spPr>
        <p:txBody>
          <a:bodyPr/>
          <a:lstStyle/>
          <a:p>
            <a:r>
              <a:rPr lang="sr-Cyrl-RS" dirty="0" smtClean="0"/>
              <a:t>...но, није баш тако „просто“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096" y="1353793"/>
            <a:ext cx="7772400" cy="1958502"/>
          </a:xfrm>
        </p:spPr>
        <p:txBody>
          <a:bodyPr/>
          <a:lstStyle/>
          <a:p>
            <a:r>
              <a:rPr lang="sr-Cyrl-RS" sz="2400" dirty="0" smtClean="0"/>
              <a:t>Питер Дебај: „Да бисмо радили са таласима како треба, потребна нам је таласна једначина!“ 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18418" y="5875155"/>
            <a:ext cx="2464921" cy="40011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sr-Cyrl-RS" sz="2000" dirty="0" smtClean="0"/>
              <a:t>Ервин Шредингер</a:t>
            </a:r>
            <a:endParaRPr lang="en-US" sz="2000" dirty="0"/>
          </a:p>
        </p:txBody>
      </p:sp>
      <p:sp>
        <p:nvSpPr>
          <p:cNvPr id="7" name="Cloud Callout 6"/>
          <p:cNvSpPr/>
          <p:nvPr/>
        </p:nvSpPr>
        <p:spPr bwMode="auto">
          <a:xfrm>
            <a:off x="5141102" y="157548"/>
            <a:ext cx="3923445" cy="2480553"/>
          </a:xfrm>
          <a:prstGeom prst="cloudCallout">
            <a:avLst>
              <a:gd name="adj1" fmla="val 49448"/>
              <a:gd name="adj2" fmla="val 62779"/>
            </a:avLst>
          </a:prstGeom>
          <a:solidFill>
            <a:srgbClr val="66FF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r-Cyrl-RS" sz="2400" dirty="0" smtClean="0"/>
              <a:t>Значи таласа се вероватноћа?!Ма дајте молим вас?!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2650561" y="4877474"/>
            <a:ext cx="2669584" cy="1478565"/>
          </a:xfrm>
          <a:prstGeom prst="wedgeRoundRectCallout">
            <a:avLst>
              <a:gd name="adj1" fmla="val -76691"/>
              <a:gd name="adj2" fmla="val -51884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 algn="ctr"/>
            <a:r>
              <a:rPr lang="sr-Cyrl-RS" sz="2000" dirty="0" smtClean="0"/>
              <a:t>То ми се не свиђа, и жао ми је што сам имао икакве везе са овим!</a:t>
            </a:r>
            <a:endParaRPr lang="sr-Cyrl-CS" sz="20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5FFFA"/>
              </a:clrFrom>
              <a:clrTo>
                <a:srgbClr val="F5FF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67003" y="2475176"/>
            <a:ext cx="5376907" cy="9799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73399" y="3328673"/>
            <a:ext cx="30117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 smtClean="0"/>
              <a:t>Сјајно ради, али шта је </a:t>
            </a:r>
            <a:r>
              <a:rPr lang="el-GR" sz="2800" dirty="0" smtClean="0"/>
              <a:t>Ψ</a:t>
            </a:r>
            <a:r>
              <a:rPr lang="sr-Cyrl-RS" sz="2800" dirty="0" smtClean="0"/>
              <a:t> ?!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1524" y="3350668"/>
            <a:ext cx="2619559" cy="3387903"/>
          </a:xfrm>
          <a:prstGeom prst="rect">
            <a:avLst/>
          </a:prstGeom>
        </p:spPr>
      </p:pic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3730148" y="3510527"/>
            <a:ext cx="3143838" cy="1119023"/>
          </a:xfrm>
          <a:prstGeom prst="wedgeRoundRectCallout">
            <a:avLst>
              <a:gd name="adj1" fmla="val 43399"/>
              <a:gd name="adj2" fmla="val 8575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 algn="ctr"/>
            <a:r>
              <a:rPr lang="sr-Cyrl-RS" sz="2000" b="1" dirty="0" smtClean="0"/>
              <a:t>Нема друге,</a:t>
            </a:r>
            <a:r>
              <a:rPr lang="en-US" sz="2000" b="1" dirty="0" smtClean="0"/>
              <a:t>|</a:t>
            </a:r>
            <a:r>
              <a:rPr lang="el-GR" sz="2000" dirty="0" smtClean="0"/>
              <a:t>Ψ</a:t>
            </a:r>
            <a:r>
              <a:rPr lang="en-US" sz="2000" b="1" dirty="0"/>
              <a:t>|</a:t>
            </a:r>
            <a:r>
              <a:rPr lang="en-US" sz="2000" b="1" baseline="30000" dirty="0"/>
              <a:t>2</a:t>
            </a:r>
            <a:r>
              <a:rPr lang="en-US" sz="2000" b="1" dirty="0" smtClean="0"/>
              <a:t> </a:t>
            </a:r>
            <a:r>
              <a:rPr lang="sr-Cyrl-RS" sz="2000" b="1" dirty="0" smtClean="0"/>
              <a:t>је густина вероватноће налажења честице!</a:t>
            </a:r>
            <a:endParaRPr lang="sr-Cyrl-CS" sz="2000" b="1" dirty="0"/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5089947" y="6008372"/>
            <a:ext cx="1290603" cy="707886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sr-Cyrl-RS" sz="2000" dirty="0" smtClean="0"/>
              <a:t>Макс</a:t>
            </a:r>
            <a:r>
              <a:rPr lang="sr-Cyrl-RS" sz="2000" dirty="0"/>
              <a:t> </a:t>
            </a:r>
            <a:r>
              <a:rPr lang="sr-Cyrl-RS" sz="2000" dirty="0" smtClean="0"/>
              <a:t>Борн</a:t>
            </a:r>
          </a:p>
        </p:txBody>
      </p:sp>
    </p:spTree>
    <p:extLst>
      <p:ext uri="{BB962C8B-B14F-4D97-AF65-F5344CB8AC3E}">
        <p14:creationId xmlns:p14="http://schemas.microsoft.com/office/powerpoint/2010/main" val="242202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12" grpId="0"/>
      <p:bldP spid="14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2450"/>
            <a:ext cx="7772400" cy="1143000"/>
          </a:xfrm>
        </p:spPr>
        <p:txBody>
          <a:bodyPr/>
          <a:lstStyle/>
          <a:p>
            <a:r>
              <a:rPr lang="sr-Cyrl-CS" sz="4500"/>
              <a:t>“</a:t>
            </a:r>
            <a:r>
              <a:rPr lang="de-AT" sz="4500"/>
              <a:t>Double-Slit</a:t>
            </a:r>
            <a:r>
              <a:rPr lang="sr-Cyrl-CS" sz="4500"/>
              <a:t>”</a:t>
            </a:r>
            <a:r>
              <a:rPr lang="de-AT" sz="4500"/>
              <a:t> </a:t>
            </a:r>
            <a:r>
              <a:rPr lang="sr-Cyrl-CS" sz="4500"/>
              <a:t>експеримент</a:t>
            </a:r>
            <a:endParaRPr lang="en-GB" sz="2800"/>
          </a:p>
        </p:txBody>
      </p:sp>
      <p:pic>
        <p:nvPicPr>
          <p:cNvPr id="357386" name="Picture 10" descr="file:///C:/Folienarchiv/Bayrische%20%20Akademie/Doppelspal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0263" y="2112963"/>
            <a:ext cx="4624387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7390" name="Line 14"/>
          <p:cNvSpPr>
            <a:spLocks noChangeShapeType="1"/>
          </p:cNvSpPr>
          <p:nvPr/>
        </p:nvSpPr>
        <p:spPr bwMode="auto">
          <a:xfrm>
            <a:off x="2112963" y="3519488"/>
            <a:ext cx="719137" cy="0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 type="triangle" w="med" len="med"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57391" name="Text Box 15"/>
          <p:cNvSpPr txBox="1">
            <a:spLocks noChangeArrowheads="1"/>
          </p:cNvSpPr>
          <p:nvPr/>
        </p:nvSpPr>
        <p:spPr bwMode="auto">
          <a:xfrm>
            <a:off x="313326" y="5043821"/>
            <a:ext cx="863884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CS" sz="2400" dirty="0">
                <a:latin typeface="Arial" charset="0"/>
              </a:rPr>
              <a:t>Фајнман: е</a:t>
            </a:r>
            <a:r>
              <a:rPr lang="sr-Cyrl-CS" sz="2400" dirty="0" smtClean="0">
                <a:latin typeface="Arial" charset="0"/>
              </a:rPr>
              <a:t>ксперимент </a:t>
            </a:r>
            <a:r>
              <a:rPr lang="sr-Cyrl-CS" sz="2400" dirty="0">
                <a:latin typeface="Arial" charset="0"/>
              </a:rPr>
              <a:t>са два прореза </a:t>
            </a:r>
            <a:r>
              <a:rPr lang="sr-Cyrl-CS" sz="2400" dirty="0" smtClean="0">
                <a:latin typeface="Arial" charset="0"/>
              </a:rPr>
              <a:t>„је феномен који је немогуће објаснити на било који класичан начин и који садржи у себи суштину квантне механике. Заправо, он садржи једину (кључну) мистерију </a:t>
            </a:r>
            <a:r>
              <a:rPr lang="sr-Cyrl-CS" sz="2400" dirty="0">
                <a:latin typeface="Arial" charset="0"/>
              </a:rPr>
              <a:t>квантне </a:t>
            </a:r>
            <a:r>
              <a:rPr lang="sr-Cyrl-CS" sz="2400" dirty="0" smtClean="0">
                <a:latin typeface="Arial" charset="0"/>
              </a:rPr>
              <a:t>механике.”</a:t>
            </a:r>
            <a:endParaRPr lang="en-GB" sz="24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9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571" y="250371"/>
            <a:ext cx="7772400" cy="1143000"/>
          </a:xfrm>
        </p:spPr>
        <p:txBody>
          <a:bodyPr/>
          <a:lstStyle/>
          <a:p>
            <a:r>
              <a:rPr lang="sr-Cyrl-RS" dirty="0" smtClean="0"/>
              <a:t>Интерференција таласа</a:t>
            </a:r>
            <a:endParaRPr lang="en-US" dirty="0"/>
          </a:p>
        </p:txBody>
      </p:sp>
      <p:pic>
        <p:nvPicPr>
          <p:cNvPr id="380930" name="Picture 2" descr="H:\Igorova dokumenta\Predavanja\water wav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742" y="1343350"/>
            <a:ext cx="2928258" cy="1947292"/>
          </a:xfrm>
          <a:prstGeom prst="rect">
            <a:avLst/>
          </a:prstGeom>
          <a:noFill/>
        </p:spPr>
      </p:pic>
      <p:pic>
        <p:nvPicPr>
          <p:cNvPr id="380931" name="Picture 3" descr="H:\Igorova dokumenta\Predavanja\double slit interferencija static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573" y="3690586"/>
            <a:ext cx="2569028" cy="2560393"/>
          </a:xfrm>
          <a:prstGeom prst="rect">
            <a:avLst/>
          </a:prstGeom>
          <a:noFill/>
        </p:spPr>
      </p:pic>
      <p:pic>
        <p:nvPicPr>
          <p:cNvPr id="380932" name="Picture 4" descr="H:\Igorova dokumenta\Predavanja\double slit interference anim4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8134" y="1696585"/>
            <a:ext cx="4128180" cy="40144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19315"/>
            <a:ext cx="7761514" cy="1045028"/>
          </a:xfrm>
        </p:spPr>
        <p:txBody>
          <a:bodyPr/>
          <a:lstStyle/>
          <a:p>
            <a:r>
              <a:rPr lang="sr-Cyrl-RS" dirty="0" smtClean="0"/>
              <a:t>...у стварности то изгледа нпр. овако</a:t>
            </a:r>
            <a:r>
              <a:rPr lang="en-US" dirty="0" smtClean="0"/>
              <a:t> </a:t>
            </a:r>
            <a:r>
              <a:rPr lang="sr-Cyrl-RS" dirty="0" smtClean="0"/>
              <a:t>са светлошћу:</a:t>
            </a:r>
            <a:endParaRPr lang="en-US" dirty="0"/>
          </a:p>
        </p:txBody>
      </p:sp>
      <p:pic>
        <p:nvPicPr>
          <p:cNvPr id="436226" name="Picture 2" descr="H:\Igorova dokumenta\Predavanja\Single_and_double_slit_patter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859313" y="1524509"/>
            <a:ext cx="3298371" cy="5093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2450"/>
            <a:ext cx="7772400" cy="1143000"/>
          </a:xfrm>
        </p:spPr>
        <p:txBody>
          <a:bodyPr/>
          <a:lstStyle/>
          <a:p>
            <a:r>
              <a:rPr lang="sr-Cyrl-CS" sz="4500"/>
              <a:t>“</a:t>
            </a:r>
            <a:r>
              <a:rPr lang="de-AT" sz="4500"/>
              <a:t>Double-Slit</a:t>
            </a:r>
            <a:r>
              <a:rPr lang="sr-Cyrl-CS" sz="4500"/>
              <a:t>”</a:t>
            </a:r>
            <a:r>
              <a:rPr lang="de-AT" sz="4500"/>
              <a:t> </a:t>
            </a:r>
            <a:r>
              <a:rPr lang="sr-Cyrl-CS" sz="4500"/>
              <a:t>експеримент</a:t>
            </a:r>
            <a:endParaRPr lang="en-GB" sz="2800"/>
          </a:p>
        </p:txBody>
      </p:sp>
      <p:pic>
        <p:nvPicPr>
          <p:cNvPr id="357386" name="Picture 10" descr="file:///C:/Folienarchiv/Bayrische%20%20Akademie/Doppelspal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0263" y="2112963"/>
            <a:ext cx="4624387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7390" name="Line 14"/>
          <p:cNvSpPr>
            <a:spLocks noChangeShapeType="1"/>
          </p:cNvSpPr>
          <p:nvPr/>
        </p:nvSpPr>
        <p:spPr bwMode="auto">
          <a:xfrm>
            <a:off x="2112963" y="3519488"/>
            <a:ext cx="719137" cy="0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 type="triangle" w="med" len="med"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3156858"/>
            <a:ext cx="2427514" cy="642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C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електрони</a:t>
            </a:r>
            <a:endParaRPr kumimoji="0" lang="sr-Cyrl-CS" sz="2800" b="0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Један по један електрон</a:t>
            </a:r>
            <a:endParaRPr lang="en-US" dirty="0"/>
          </a:p>
        </p:txBody>
      </p:sp>
      <p:pic>
        <p:nvPicPr>
          <p:cNvPr id="3" name="Picture 3" descr="H:\Igorova dokumenta\Predavanja\Double slit electron buildup.jpg"/>
          <p:cNvPicPr>
            <a:picLocks noChangeAspect="1" noChangeArrowheads="1"/>
          </p:cNvPicPr>
          <p:nvPr/>
        </p:nvPicPr>
        <p:blipFill>
          <a:blip r:embed="rId2" cstate="print"/>
          <a:srcRect r="2569" b="79361"/>
          <a:stretch>
            <a:fillRect/>
          </a:stretch>
        </p:blipFill>
        <p:spPr bwMode="auto">
          <a:xfrm>
            <a:off x="178479" y="3788228"/>
            <a:ext cx="2201863" cy="1349829"/>
          </a:xfrm>
          <a:prstGeom prst="rect">
            <a:avLst/>
          </a:prstGeom>
          <a:noFill/>
        </p:spPr>
      </p:pic>
      <p:pic>
        <p:nvPicPr>
          <p:cNvPr id="8" name="Picture 3" descr="H:\Igorova dokumenta\Predavanja\Double slit electron buildup.jpg"/>
          <p:cNvPicPr>
            <a:picLocks noChangeAspect="1" noChangeArrowheads="1"/>
          </p:cNvPicPr>
          <p:nvPr/>
        </p:nvPicPr>
        <p:blipFill>
          <a:blip r:embed="rId2" cstate="print"/>
          <a:srcRect l="2057" t="20244" r="1606" b="59782"/>
          <a:stretch>
            <a:fillRect/>
          </a:stretch>
        </p:blipFill>
        <p:spPr bwMode="auto">
          <a:xfrm>
            <a:off x="1494970" y="2859312"/>
            <a:ext cx="2177143" cy="1306286"/>
          </a:xfrm>
          <a:prstGeom prst="rect">
            <a:avLst/>
          </a:prstGeom>
          <a:noFill/>
        </p:spPr>
      </p:pic>
      <p:pic>
        <p:nvPicPr>
          <p:cNvPr id="9" name="Picture 3" descr="H:\Igorova dokumenta\Predavanja\Double slit electron buildup.jpg"/>
          <p:cNvPicPr>
            <a:picLocks noChangeAspect="1" noChangeArrowheads="1"/>
          </p:cNvPicPr>
          <p:nvPr/>
        </p:nvPicPr>
        <p:blipFill>
          <a:blip r:embed="rId2" cstate="print"/>
          <a:srcRect l="1094" t="40329" r="6422" b="39919"/>
          <a:stretch>
            <a:fillRect/>
          </a:stretch>
        </p:blipFill>
        <p:spPr bwMode="auto">
          <a:xfrm>
            <a:off x="3207657" y="2220686"/>
            <a:ext cx="2090057" cy="1291771"/>
          </a:xfrm>
          <a:prstGeom prst="rect">
            <a:avLst/>
          </a:prstGeom>
          <a:noFill/>
        </p:spPr>
      </p:pic>
      <p:pic>
        <p:nvPicPr>
          <p:cNvPr id="10" name="Picture 3" descr="H:\Igorova dokumenta\Predavanja\Double slit electron buildup.jpg"/>
          <p:cNvPicPr>
            <a:picLocks noChangeAspect="1" noChangeArrowheads="1"/>
          </p:cNvPicPr>
          <p:nvPr/>
        </p:nvPicPr>
        <p:blipFill>
          <a:blip r:embed="rId2" cstate="print"/>
          <a:srcRect l="2057" t="60164" r="2248" b="19641"/>
          <a:stretch>
            <a:fillRect/>
          </a:stretch>
        </p:blipFill>
        <p:spPr bwMode="auto">
          <a:xfrm>
            <a:off x="4949372" y="2888343"/>
            <a:ext cx="2162628" cy="1320800"/>
          </a:xfrm>
          <a:prstGeom prst="rect">
            <a:avLst/>
          </a:prstGeom>
          <a:noFill/>
        </p:spPr>
      </p:pic>
      <p:pic>
        <p:nvPicPr>
          <p:cNvPr id="11" name="Picture 3" descr="H:\Igorova dokumenta\Predavanja\Double slit electron buildup.jpg"/>
          <p:cNvPicPr>
            <a:picLocks noChangeAspect="1" noChangeArrowheads="1"/>
          </p:cNvPicPr>
          <p:nvPr/>
        </p:nvPicPr>
        <p:blipFill>
          <a:blip r:embed="rId2" cstate="print"/>
          <a:srcRect l="1736" t="80137"/>
          <a:stretch>
            <a:fillRect/>
          </a:stretch>
        </p:blipFill>
        <p:spPr bwMode="auto">
          <a:xfrm>
            <a:off x="6589486" y="3759200"/>
            <a:ext cx="2220686" cy="1299029"/>
          </a:xfrm>
          <a:prstGeom prst="rect">
            <a:avLst/>
          </a:prstGeom>
          <a:noFill/>
        </p:spPr>
      </p:pic>
      <p:pic>
        <p:nvPicPr>
          <p:cNvPr id="390146" name="Picture 2" descr="https://upload.wikimedia.org/wikipedia/commons/7/7d/Wave-particle_dualit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336" y="4482443"/>
            <a:ext cx="3625328" cy="203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2450"/>
            <a:ext cx="7772400" cy="1143000"/>
          </a:xfrm>
        </p:spPr>
        <p:txBody>
          <a:bodyPr/>
          <a:lstStyle/>
          <a:p>
            <a:r>
              <a:rPr lang="sr-Cyrl-CS" sz="4500"/>
              <a:t>“</a:t>
            </a:r>
            <a:r>
              <a:rPr lang="de-AT" sz="4500"/>
              <a:t>Double-Slit</a:t>
            </a:r>
            <a:r>
              <a:rPr lang="sr-Cyrl-CS" sz="4500"/>
              <a:t>”</a:t>
            </a:r>
            <a:r>
              <a:rPr lang="de-AT" sz="4500"/>
              <a:t> </a:t>
            </a:r>
            <a:r>
              <a:rPr lang="sr-Cyrl-CS" sz="4500"/>
              <a:t>експеримент</a:t>
            </a:r>
            <a:endParaRPr lang="en-GB" sz="2800"/>
          </a:p>
        </p:txBody>
      </p:sp>
      <p:pic>
        <p:nvPicPr>
          <p:cNvPr id="357386" name="Picture 10" descr="file:///C:/Folienarchiv/Bayrische%20%20Akademie/Doppelspal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0263" y="2112963"/>
            <a:ext cx="4624387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7390" name="Line 14"/>
          <p:cNvSpPr>
            <a:spLocks noChangeShapeType="1"/>
          </p:cNvSpPr>
          <p:nvPr/>
        </p:nvSpPr>
        <p:spPr bwMode="auto">
          <a:xfrm>
            <a:off x="2112963" y="3519488"/>
            <a:ext cx="719137" cy="0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 type="triangle" w="med" len="med"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57396" name="AutoShape 20"/>
          <p:cNvSpPr>
            <a:spLocks noChangeArrowheads="1"/>
          </p:cNvSpPr>
          <p:nvPr/>
        </p:nvSpPr>
        <p:spPr bwMode="auto">
          <a:xfrm rot="5400000">
            <a:off x="5228169" y="3552834"/>
            <a:ext cx="974039" cy="284174"/>
          </a:xfrm>
          <a:prstGeom prst="parallelogram">
            <a:avLst>
              <a:gd name="adj" fmla="val 5051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Parallelogram 1"/>
          <p:cNvSpPr/>
          <p:nvPr/>
        </p:nvSpPr>
        <p:spPr bwMode="auto">
          <a:xfrm rot="16200000">
            <a:off x="4060078" y="3578496"/>
            <a:ext cx="576870" cy="492371"/>
          </a:xfrm>
          <a:prstGeom prst="parallelogram">
            <a:avLst>
              <a:gd name="adj" fmla="val 51519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18" name="Parallelogram 17"/>
          <p:cNvSpPr/>
          <p:nvPr/>
        </p:nvSpPr>
        <p:spPr bwMode="auto">
          <a:xfrm rot="16200000">
            <a:off x="4059014" y="3001933"/>
            <a:ext cx="576870" cy="492371"/>
          </a:xfrm>
          <a:prstGeom prst="parallelogram">
            <a:avLst>
              <a:gd name="adj" fmla="val 51519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19" name="AutoShape 20"/>
          <p:cNvSpPr>
            <a:spLocks noChangeArrowheads="1"/>
          </p:cNvSpPr>
          <p:nvPr/>
        </p:nvSpPr>
        <p:spPr bwMode="auto">
          <a:xfrm rot="5400000">
            <a:off x="5233498" y="3193684"/>
            <a:ext cx="974039" cy="284174"/>
          </a:xfrm>
          <a:prstGeom prst="parallelogram">
            <a:avLst>
              <a:gd name="adj" fmla="val 5051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3156858"/>
            <a:ext cx="2427514" cy="642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C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електрони</a:t>
            </a:r>
            <a:endParaRPr kumimoji="0" lang="sr-Cyrl-CS" sz="2800" b="0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5810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96" grpId="0" animBg="1"/>
      <p:bldP spid="357396" grpId="1" animBg="1"/>
      <p:bldP spid="2" grpId="0" animBg="1"/>
      <p:bldP spid="2" grpId="1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2450"/>
            <a:ext cx="7772400" cy="1143000"/>
          </a:xfrm>
        </p:spPr>
        <p:txBody>
          <a:bodyPr/>
          <a:lstStyle/>
          <a:p>
            <a:r>
              <a:rPr lang="sr-Cyrl-CS" sz="4500"/>
              <a:t>“</a:t>
            </a:r>
            <a:r>
              <a:rPr lang="de-AT" sz="4500"/>
              <a:t>Double-Slit</a:t>
            </a:r>
            <a:r>
              <a:rPr lang="sr-Cyrl-CS" sz="4500"/>
              <a:t>”</a:t>
            </a:r>
            <a:r>
              <a:rPr lang="de-AT" sz="4500"/>
              <a:t> </a:t>
            </a:r>
            <a:r>
              <a:rPr lang="sr-Cyrl-CS" sz="4500"/>
              <a:t>експеримент</a:t>
            </a:r>
            <a:endParaRPr lang="en-GB" sz="2800"/>
          </a:p>
        </p:txBody>
      </p:sp>
      <p:pic>
        <p:nvPicPr>
          <p:cNvPr id="357386" name="Picture 10" descr="file:///C:/Folienarchiv/Bayrische%20%20Akademie/Doppelspal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0263" y="2112963"/>
            <a:ext cx="4624387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7387" name="Line 11"/>
          <p:cNvSpPr>
            <a:spLocks noChangeShapeType="1"/>
          </p:cNvSpPr>
          <p:nvPr/>
        </p:nvSpPr>
        <p:spPr bwMode="auto">
          <a:xfrm flipV="1">
            <a:off x="3479800" y="3159125"/>
            <a:ext cx="792163" cy="360363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 type="triangle" w="med" len="med"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57388" name="Line 12"/>
          <p:cNvSpPr>
            <a:spLocks noChangeShapeType="1"/>
          </p:cNvSpPr>
          <p:nvPr/>
        </p:nvSpPr>
        <p:spPr bwMode="auto">
          <a:xfrm>
            <a:off x="3533775" y="3678238"/>
            <a:ext cx="792163" cy="144462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 type="triangle" w="med" len="med"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57389" name="Text Box 13"/>
          <p:cNvSpPr txBox="1">
            <a:spLocks noChangeArrowheads="1"/>
          </p:cNvSpPr>
          <p:nvPr/>
        </p:nvSpPr>
        <p:spPr bwMode="auto">
          <a:xfrm>
            <a:off x="3533775" y="2549525"/>
            <a:ext cx="46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3600" b="1" i="1">
                <a:solidFill>
                  <a:srgbClr val="CC0000"/>
                </a:solidFill>
                <a:latin typeface="Arial" charset="0"/>
              </a:rPr>
              <a:t>?</a:t>
            </a:r>
          </a:p>
        </p:txBody>
      </p:sp>
      <p:sp>
        <p:nvSpPr>
          <p:cNvPr id="357390" name="Line 14"/>
          <p:cNvSpPr>
            <a:spLocks noChangeShapeType="1"/>
          </p:cNvSpPr>
          <p:nvPr/>
        </p:nvSpPr>
        <p:spPr bwMode="auto">
          <a:xfrm>
            <a:off x="2112963" y="3519488"/>
            <a:ext cx="719137" cy="0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 type="triangle" w="med" len="med"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57395" name="Line 19"/>
          <p:cNvSpPr>
            <a:spLocks noChangeShapeType="1"/>
          </p:cNvSpPr>
          <p:nvPr/>
        </p:nvSpPr>
        <p:spPr bwMode="auto">
          <a:xfrm flipH="1" flipV="1">
            <a:off x="3468688" y="2771775"/>
            <a:ext cx="1757362" cy="944563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7396" name="AutoShape 20"/>
          <p:cNvSpPr>
            <a:spLocks noChangeArrowheads="1"/>
          </p:cNvSpPr>
          <p:nvPr/>
        </p:nvSpPr>
        <p:spPr bwMode="auto">
          <a:xfrm rot="5400000">
            <a:off x="5355431" y="3339307"/>
            <a:ext cx="725487" cy="304800"/>
          </a:xfrm>
          <a:prstGeom prst="parallelogram">
            <a:avLst>
              <a:gd name="adj" fmla="val 5051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7398" name="Line 22"/>
          <p:cNvSpPr>
            <a:spLocks noChangeShapeType="1"/>
          </p:cNvSpPr>
          <p:nvPr/>
        </p:nvSpPr>
        <p:spPr bwMode="auto">
          <a:xfrm flipH="1" flipV="1">
            <a:off x="5559425" y="3962400"/>
            <a:ext cx="319088" cy="160338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7400" name="Line 24"/>
          <p:cNvSpPr>
            <a:spLocks noChangeShapeType="1"/>
          </p:cNvSpPr>
          <p:nvPr/>
        </p:nvSpPr>
        <p:spPr bwMode="auto">
          <a:xfrm flipH="1" flipV="1">
            <a:off x="5559425" y="2887663"/>
            <a:ext cx="290513" cy="1460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7401" name="Text Box 25"/>
          <p:cNvSpPr txBox="1">
            <a:spLocks noChangeArrowheads="1"/>
          </p:cNvSpPr>
          <p:nvPr/>
        </p:nvSpPr>
        <p:spPr bwMode="auto">
          <a:xfrm>
            <a:off x="3687763" y="1511300"/>
            <a:ext cx="5456237" cy="94615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Cyrl-CS" sz="2800">
                <a:solidFill>
                  <a:srgbClr val="FF3300"/>
                </a:solidFill>
              </a:rPr>
              <a:t>Како електрон зна да ли га посматрамо!?</a:t>
            </a:r>
            <a:endParaRPr lang="sr-Latn-CS" sz="280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57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57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57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57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7" grpId="0" animBg="1"/>
      <p:bldP spid="357388" grpId="0" animBg="1"/>
      <p:bldP spid="357389" grpId="0" autoUpdateAnimBg="0"/>
      <p:bldP spid="357389" grpId="1"/>
      <p:bldP spid="357395" grpId="0" animBg="1"/>
      <p:bldP spid="357396" grpId="0" animBg="1"/>
      <p:bldP spid="357398" grpId="0" animBg="1"/>
      <p:bldP spid="357400" grpId="0" animBg="1"/>
      <p:bldP spid="35740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Text Box 2"/>
          <p:cNvSpPr txBox="1">
            <a:spLocks noChangeArrowheads="1"/>
          </p:cNvSpPr>
          <p:nvPr/>
        </p:nvSpPr>
        <p:spPr bwMode="auto">
          <a:xfrm>
            <a:off x="0" y="5932488"/>
            <a:ext cx="14160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40000"/>
              </a:spcBef>
              <a:spcAft>
                <a:spcPct val="10000"/>
              </a:spcAft>
              <a:buClr>
                <a:srgbClr val="000099"/>
              </a:buClr>
              <a:buSzPct val="80000"/>
              <a:buFont typeface="Wingdings" pitchFamily="2" charset="2"/>
              <a:buNone/>
            </a:pPr>
            <a:r>
              <a:rPr lang="sr-Cyrl-CS" sz="2000">
                <a:solidFill>
                  <a:srgbClr val="333399"/>
                </a:solidFill>
                <a:latin typeface="Arial" charset="0"/>
              </a:rPr>
              <a:t>Електрон</a:t>
            </a:r>
            <a:endParaRPr lang="de-DE" sz="200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335875" name="Line 3"/>
          <p:cNvSpPr>
            <a:spLocks noChangeShapeType="1"/>
          </p:cNvSpPr>
          <p:nvPr/>
        </p:nvSpPr>
        <p:spPr bwMode="auto">
          <a:xfrm flipV="1">
            <a:off x="868363" y="3208338"/>
            <a:ext cx="5605462" cy="3241675"/>
          </a:xfrm>
          <a:prstGeom prst="line">
            <a:avLst/>
          </a:prstGeom>
          <a:noFill/>
          <a:ln w="57150">
            <a:solidFill>
              <a:srgbClr val="333399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358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Cyrl-CS">
                <a:latin typeface="Trebuchet MS" pitchFamily="34" charset="0"/>
              </a:rPr>
              <a:t>Докле можемо ићи</a:t>
            </a:r>
            <a:r>
              <a:rPr lang="de-AT">
                <a:latin typeface="Trebuchet MS" pitchFamily="34" charset="0"/>
              </a:rPr>
              <a:t>?</a:t>
            </a:r>
            <a:endParaRPr lang="en-GB">
              <a:latin typeface="Trebuchet MS" pitchFamily="34" charset="0"/>
            </a:endParaRPr>
          </a:p>
        </p:txBody>
      </p:sp>
      <p:sp>
        <p:nvSpPr>
          <p:cNvPr id="335877" name="Rectangle 5"/>
          <p:cNvSpPr>
            <a:spLocks noChangeArrowheads="1"/>
          </p:cNvSpPr>
          <p:nvPr/>
        </p:nvSpPr>
        <p:spPr bwMode="auto">
          <a:xfrm>
            <a:off x="2522538" y="4294188"/>
            <a:ext cx="895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</a:pPr>
            <a:r>
              <a:rPr lang="sr-Cyrl-CS" sz="2000">
                <a:solidFill>
                  <a:srgbClr val="333399"/>
                </a:solidFill>
                <a:latin typeface="Arial" charset="0"/>
              </a:rPr>
              <a:t>Атом</a:t>
            </a:r>
            <a:endParaRPr lang="de-DE" sz="2000">
              <a:solidFill>
                <a:srgbClr val="333399"/>
              </a:solidFill>
              <a:latin typeface="Arial" charset="0"/>
            </a:endParaRPr>
          </a:p>
        </p:txBody>
      </p:sp>
      <p:pic>
        <p:nvPicPr>
          <p:cNvPr id="335878" name="Picture 6" descr="atomBahn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1825" y="4624388"/>
            <a:ext cx="654050" cy="67151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35879" name="Picture 7" descr="insulin"/>
          <p:cNvPicPr>
            <a:picLocks noChangeAspect="1" noChangeArrowheads="1"/>
          </p:cNvPicPr>
          <p:nvPr/>
        </p:nvPicPr>
        <p:blipFill rotWithShape="1">
          <a:blip r:embed="rId4" cstate="print"/>
          <a:srcRect l="648" t="13027"/>
          <a:stretch/>
        </p:blipFill>
        <p:spPr bwMode="auto">
          <a:xfrm>
            <a:off x="6575258" y="2027320"/>
            <a:ext cx="1679742" cy="1357229"/>
          </a:xfrm>
          <a:prstGeom prst="rect">
            <a:avLst/>
          </a:prstGeom>
          <a:noFill/>
        </p:spPr>
      </p:pic>
      <p:sp>
        <p:nvSpPr>
          <p:cNvPr id="335880" name="Oval 8"/>
          <p:cNvSpPr>
            <a:spLocks noChangeArrowheads="1"/>
          </p:cNvSpPr>
          <p:nvPr/>
        </p:nvSpPr>
        <p:spPr bwMode="auto">
          <a:xfrm>
            <a:off x="655638" y="6508750"/>
            <a:ext cx="87312" cy="92075"/>
          </a:xfrm>
          <a:prstGeom prst="ellipse">
            <a:avLst/>
          </a:prstGeom>
          <a:solidFill>
            <a:srgbClr val="009900"/>
          </a:solidFill>
          <a:ln w="9525" algn="ctr">
            <a:noFill/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endParaRPr lang="en-US"/>
          </a:p>
        </p:txBody>
      </p:sp>
      <p:pic>
        <p:nvPicPr>
          <p:cNvPr id="335881" name="Picture 9" descr="neutr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9750" y="5489575"/>
            <a:ext cx="538163" cy="582613"/>
          </a:xfrm>
          <a:prstGeom prst="rect">
            <a:avLst/>
          </a:prstGeom>
          <a:noFill/>
        </p:spPr>
      </p:pic>
      <p:sp>
        <p:nvSpPr>
          <p:cNvPr id="335882" name="Rectangle 10"/>
          <p:cNvSpPr>
            <a:spLocks noChangeArrowheads="1"/>
          </p:cNvSpPr>
          <p:nvPr/>
        </p:nvSpPr>
        <p:spPr bwMode="auto">
          <a:xfrm>
            <a:off x="944563" y="5135563"/>
            <a:ext cx="1341437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</a:pPr>
            <a:r>
              <a:rPr lang="sr-Cyrl-CS" sz="2000">
                <a:solidFill>
                  <a:srgbClr val="333399"/>
                </a:solidFill>
                <a:latin typeface="Arial" charset="0"/>
              </a:rPr>
              <a:t>Неутрон</a:t>
            </a:r>
            <a:endParaRPr lang="de-DE" sz="200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335883" name="Rectangle 11"/>
          <p:cNvSpPr>
            <a:spLocks noChangeArrowheads="1"/>
          </p:cNvSpPr>
          <p:nvPr/>
        </p:nvSpPr>
        <p:spPr bwMode="auto">
          <a:xfrm>
            <a:off x="5232400" y="1895475"/>
            <a:ext cx="1190519" cy="3391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40000"/>
              </a:spcBef>
              <a:spcAft>
                <a:spcPct val="10000"/>
              </a:spcAft>
              <a:buClr>
                <a:srgbClr val="000099"/>
              </a:buClr>
              <a:buSzPct val="80000"/>
              <a:buFont typeface="Wingdings" pitchFamily="2" charset="2"/>
              <a:buNone/>
            </a:pPr>
            <a:r>
              <a:rPr lang="sr-Cyrl-CS" sz="2000" dirty="0" smtClean="0">
                <a:solidFill>
                  <a:schemeClr val="accent2"/>
                </a:solidFill>
                <a:latin typeface="Arial" charset="0"/>
              </a:rPr>
              <a:t>Протеин</a:t>
            </a:r>
            <a:endParaRPr lang="de-DE" sz="2000" dirty="0">
              <a:solidFill>
                <a:schemeClr val="accent2"/>
              </a:solidFill>
              <a:latin typeface="Arial" charset="0"/>
            </a:endParaRPr>
          </a:p>
        </p:txBody>
      </p:sp>
      <p:graphicFrame>
        <p:nvGraphicFramePr>
          <p:cNvPr id="335884" name="Object 12"/>
          <p:cNvGraphicFramePr>
            <a:graphicFrameLocks noChangeAspect="1"/>
          </p:cNvGraphicFramePr>
          <p:nvPr/>
        </p:nvGraphicFramePr>
        <p:xfrm>
          <a:off x="4754563" y="3313113"/>
          <a:ext cx="1301750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973" name="CorelDRAW" r:id="rId6" imgW="2292840" imgH="1870920" progId="">
                  <p:embed/>
                </p:oleObj>
              </mc:Choice>
              <mc:Fallback>
                <p:oleObj name="CorelDRAW" r:id="rId6" imgW="2292840" imgH="1870920" progId="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4563" y="3313113"/>
                        <a:ext cx="1301750" cy="1063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5885" name="Rectangle 13"/>
          <p:cNvSpPr>
            <a:spLocks noChangeArrowheads="1"/>
          </p:cNvSpPr>
          <p:nvPr/>
        </p:nvSpPr>
        <p:spPr bwMode="auto">
          <a:xfrm>
            <a:off x="2438400" y="3051175"/>
            <a:ext cx="27559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ctr">
              <a:spcBef>
                <a:spcPct val="20000"/>
              </a:spcBef>
            </a:pPr>
            <a:r>
              <a:rPr lang="sr-Cyrl-CS" sz="2000">
                <a:solidFill>
                  <a:schemeClr val="accent2"/>
                </a:solidFill>
                <a:latin typeface="Arial" charset="0"/>
              </a:rPr>
              <a:t>Фулерен</a:t>
            </a:r>
            <a:endParaRPr lang="de-DE" sz="2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83542" y="1666373"/>
            <a:ext cx="1774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baseline="-25000" dirty="0"/>
              <a:t>284</a:t>
            </a:r>
            <a:r>
              <a:rPr lang="en-US" dirty="0"/>
              <a:t>H</a:t>
            </a:r>
            <a:r>
              <a:rPr lang="en-US" baseline="-25000" dirty="0"/>
              <a:t>190</a:t>
            </a:r>
            <a:r>
              <a:rPr lang="en-US" dirty="0"/>
              <a:t>F</a:t>
            </a:r>
            <a:r>
              <a:rPr lang="en-US" baseline="-25000" dirty="0"/>
              <a:t>320</a:t>
            </a:r>
            <a:r>
              <a:rPr lang="en-US" dirty="0"/>
              <a:t>N</a:t>
            </a:r>
            <a:r>
              <a:rPr lang="en-US" baseline="-25000" dirty="0"/>
              <a:t>4</a:t>
            </a:r>
            <a:r>
              <a:rPr lang="en-US" dirty="0"/>
              <a:t>S</a:t>
            </a:r>
            <a:r>
              <a:rPr lang="en-US" baseline="-25000" dirty="0"/>
              <a:t>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5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5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5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35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35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35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5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5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35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35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35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874" grpId="0"/>
      <p:bldP spid="335875" grpId="0" animBg="1"/>
      <p:bldP spid="335877" grpId="0"/>
      <p:bldP spid="335880" grpId="0" animBg="1"/>
      <p:bldP spid="335882" grpId="0"/>
      <p:bldP spid="335883" grpId="0" autoUpdateAnimBg="0"/>
      <p:bldP spid="335885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Lucretius Ro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71" y="1668007"/>
            <a:ext cx="209550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1954" name="Picture 2" descr="Image result for Vaisheshi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282" y="1425938"/>
            <a:ext cx="2505075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83091" y="0"/>
            <a:ext cx="7772400" cy="1470025"/>
          </a:xfrm>
        </p:spPr>
        <p:txBody>
          <a:bodyPr/>
          <a:lstStyle/>
          <a:p>
            <a:r>
              <a:rPr lang="sr-Cyrl-RS" dirty="0"/>
              <a:t>Светлост – честица или талас?</a:t>
            </a:r>
            <a:endParaRPr lang="sr-Cyrl-CS" dirty="0"/>
          </a:p>
        </p:txBody>
      </p:sp>
      <p:sp>
        <p:nvSpPr>
          <p:cNvPr id="411656" name="Text Box 8"/>
          <p:cNvSpPr txBox="1">
            <a:spLocks noChangeArrowheads="1"/>
          </p:cNvSpPr>
          <p:nvPr/>
        </p:nvSpPr>
        <p:spPr bwMode="auto">
          <a:xfrm>
            <a:off x="100059" y="4631977"/>
            <a:ext cx="2529192" cy="861774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RS" sz="2000" smtClean="0"/>
              <a:t>Лукреције Кар</a:t>
            </a:r>
            <a:endParaRPr lang="sr-Cyrl-RS" sz="2000" dirty="0" smtClean="0"/>
          </a:p>
          <a:p>
            <a:pPr algn="ctr">
              <a:spcBef>
                <a:spcPct val="50000"/>
              </a:spcBef>
            </a:pPr>
            <a:r>
              <a:rPr lang="sr-Cyrl-RS" sz="2000" dirty="0" smtClean="0"/>
              <a:t>(Рим, </a:t>
            </a:r>
            <a:r>
              <a:rPr lang="sr-Latn-RS" sz="2000" dirty="0" smtClean="0"/>
              <a:t>I </a:t>
            </a:r>
            <a:r>
              <a:rPr lang="sr-Cyrl-RS" sz="2000" dirty="0" smtClean="0"/>
              <a:t>век п.н.е)</a:t>
            </a:r>
            <a:endParaRPr lang="en-US" sz="2000" dirty="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465921" y="4726001"/>
            <a:ext cx="2479954" cy="861774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CS" sz="2000" dirty="0" smtClean="0"/>
              <a:t>Ваишешика</a:t>
            </a:r>
            <a:r>
              <a:rPr lang="sr-Cyrl-RS" sz="2000" dirty="0" smtClean="0"/>
              <a:t> </a:t>
            </a:r>
          </a:p>
          <a:p>
            <a:pPr algn="ctr">
              <a:spcBef>
                <a:spcPct val="50000"/>
              </a:spcBef>
            </a:pPr>
            <a:r>
              <a:rPr lang="sr-Cyrl-RS" sz="2000" dirty="0" smtClean="0"/>
              <a:t>(школа Хиндуизма) </a:t>
            </a:r>
            <a:endParaRPr lang="en-US" sz="2000" dirty="0"/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2302896" y="1425938"/>
            <a:ext cx="3382963" cy="1249142"/>
          </a:xfrm>
          <a:prstGeom prst="wedgeRoundRectCallout">
            <a:avLst>
              <a:gd name="adj1" fmla="val -62853"/>
              <a:gd name="adj2" fmla="val 61646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anchor="ctr" anchorCtr="0"/>
          <a:lstStyle/>
          <a:p>
            <a:pPr algn="ctr"/>
            <a:r>
              <a:rPr lang="sr-Cyrl-RS" sz="4400" b="1" dirty="0" smtClean="0"/>
              <a:t>ЧЕСТИЦА!</a:t>
            </a:r>
            <a:endParaRPr lang="sr-Cyrl-CS" sz="2400" b="1" dirty="0"/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2369734" y="1382539"/>
            <a:ext cx="3382963" cy="1249142"/>
          </a:xfrm>
          <a:prstGeom prst="wedgeRoundRectCallout">
            <a:avLst>
              <a:gd name="adj1" fmla="val 91458"/>
              <a:gd name="adj2" fmla="val 5444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anchor="ctr" anchorCtr="0"/>
          <a:lstStyle/>
          <a:p>
            <a:pPr algn="ctr"/>
            <a:r>
              <a:rPr lang="sr-Cyrl-RS" sz="4400" b="1" dirty="0" smtClean="0"/>
              <a:t>ЧЕСТИЦА!</a:t>
            </a:r>
            <a:endParaRPr lang="sr-Cyrl-CS" sz="24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duotone>
              <a:prstClr val="black"/>
              <a:srgbClr val="FC716E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027471" y="5051370"/>
            <a:ext cx="431341" cy="8538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duotone>
              <a:prstClr val="black"/>
              <a:srgbClr val="FC716E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595719" y="5686910"/>
            <a:ext cx="381412" cy="7550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duotone>
              <a:prstClr val="black"/>
              <a:srgbClr val="FC716E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757343" y="5727990"/>
            <a:ext cx="381412" cy="7550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duotone>
              <a:prstClr val="black"/>
              <a:srgbClr val="FC716E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345612" y="5332161"/>
            <a:ext cx="381412" cy="7550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duotone>
              <a:prstClr val="black"/>
              <a:srgbClr val="FC716E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629509" y="4772493"/>
            <a:ext cx="431341" cy="85387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629251" y="2923792"/>
            <a:ext cx="3625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000" dirty="0" smtClean="0"/>
              <a:t>Светлост и топлота Сунца</a:t>
            </a:r>
            <a:r>
              <a:rPr lang="en-US" sz="2000" dirty="0" smtClean="0"/>
              <a:t>, </a:t>
            </a:r>
            <a:r>
              <a:rPr lang="sr-Cyrl-RS" sz="2000" dirty="0" smtClean="0"/>
              <a:t>ови се састоје од сићушних атома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000" dirty="0" smtClean="0"/>
              <a:t>Струја атома ватре (</a:t>
            </a:r>
            <a:r>
              <a:rPr lang="en-US" sz="2000" i="1" dirty="0" err="1" smtClean="0"/>
              <a:t>tejas</a:t>
            </a:r>
            <a:r>
              <a:rPr lang="sr-Cyrl-RS" sz="2000" i="1" dirty="0" smtClean="0"/>
              <a:t>)</a:t>
            </a:r>
            <a:endParaRPr lang="sr-Cyrl-RS" sz="2000" dirty="0" smtClean="0"/>
          </a:p>
        </p:txBody>
      </p:sp>
      <p:pic>
        <p:nvPicPr>
          <p:cNvPr id="384004" name="Picture 4" descr="Image result for sun clip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251" y="4815473"/>
            <a:ext cx="1671128" cy="166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 flipV="1">
            <a:off x="5458812" y="5199432"/>
            <a:ext cx="518319" cy="1327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>
            <a:off x="6080843" y="6182431"/>
            <a:ext cx="628648" cy="1160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>
            <a:endCxn id="15" idx="2"/>
          </p:cNvCxnSpPr>
          <p:nvPr/>
        </p:nvCxnSpPr>
        <p:spPr bwMode="auto">
          <a:xfrm>
            <a:off x="5169074" y="6260252"/>
            <a:ext cx="617351" cy="18169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5058562" y="4654295"/>
            <a:ext cx="537157" cy="2769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7394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609600"/>
            <a:ext cx="7772400" cy="1143000"/>
          </a:xfrm>
        </p:spPr>
        <p:txBody>
          <a:bodyPr/>
          <a:lstStyle/>
          <a:p>
            <a:r>
              <a:rPr lang="sr-Cyrl-CS" sz="4000"/>
              <a:t>Дифракција Фулерена</a:t>
            </a:r>
            <a:r>
              <a:rPr lang="de-AT" sz="4000"/>
              <a:t>            </a:t>
            </a:r>
            <a:r>
              <a:rPr lang="de-AT" sz="2400"/>
              <a:t> Arndt </a:t>
            </a:r>
            <a:r>
              <a:rPr lang="de-AT" sz="2400" i="1"/>
              <a:t>et al., </a:t>
            </a:r>
            <a:r>
              <a:rPr lang="de-AT" sz="2400"/>
              <a:t>1999</a:t>
            </a:r>
            <a:r>
              <a:rPr lang="de-AT" sz="2400" i="1"/>
              <a:t>  </a:t>
            </a:r>
            <a:endParaRPr lang="en-GB" sz="2400" i="1"/>
          </a:p>
        </p:txBody>
      </p:sp>
      <p:graphicFrame>
        <p:nvGraphicFramePr>
          <p:cNvPr id="336899" name="Object 3"/>
          <p:cNvGraphicFramePr>
            <a:graphicFrameLocks noChangeAspect="1"/>
          </p:cNvGraphicFramePr>
          <p:nvPr/>
        </p:nvGraphicFramePr>
        <p:xfrm>
          <a:off x="692150" y="1978025"/>
          <a:ext cx="7381875" cy="350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987" name="CorelDRAW" r:id="rId3" imgW="8137440" imgH="3866760" progId="">
                  <p:embed/>
                </p:oleObj>
              </mc:Choice>
              <mc:Fallback>
                <p:oleObj name="CorelDRAW" r:id="rId3" imgW="8137440" imgH="386676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150" y="1978025"/>
                        <a:ext cx="7381875" cy="350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6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77838" y="327025"/>
            <a:ext cx="7394575" cy="1143000"/>
          </a:xfrm>
        </p:spPr>
        <p:txBody>
          <a:bodyPr/>
          <a:lstStyle/>
          <a:p>
            <a:r>
              <a:rPr lang="sr-Cyrl-CS"/>
              <a:t>Интерференција фулерена</a:t>
            </a:r>
            <a:endParaRPr lang="en-GB" sz="2800"/>
          </a:p>
        </p:txBody>
      </p:sp>
      <p:graphicFrame>
        <p:nvGraphicFramePr>
          <p:cNvPr id="379907" name="Object 3"/>
          <p:cNvGraphicFramePr>
            <a:graphicFrameLocks noChangeAspect="1"/>
          </p:cNvGraphicFramePr>
          <p:nvPr/>
        </p:nvGraphicFramePr>
        <p:xfrm>
          <a:off x="1917700" y="1347788"/>
          <a:ext cx="4017963" cy="5389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995" name="CorelDRAW" r:id="rId3" imgW="6840000" imgH="8826480" progId="">
                  <p:embed/>
                </p:oleObj>
              </mc:Choice>
              <mc:Fallback>
                <p:oleObj name="CorelDRAW" r:id="rId3" imgW="6840000" imgH="882648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7700" y="1347788"/>
                        <a:ext cx="4017963" cy="5389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125" y="450850"/>
            <a:ext cx="7772400" cy="1143000"/>
          </a:xfrm>
        </p:spPr>
        <p:txBody>
          <a:bodyPr/>
          <a:lstStyle/>
          <a:p>
            <a:r>
              <a:rPr lang="en-GB"/>
              <a:t>	</a:t>
            </a:r>
            <a:r>
              <a:rPr lang="sr-Cyrl-CS"/>
              <a:t>Величина</a:t>
            </a:r>
            <a:endParaRPr lang="en-GB"/>
          </a:p>
        </p:txBody>
      </p:sp>
      <p:grpSp>
        <p:nvGrpSpPr>
          <p:cNvPr id="380931" name="Group 3"/>
          <p:cNvGrpSpPr>
            <a:grpSpLocks/>
          </p:cNvGrpSpPr>
          <p:nvPr/>
        </p:nvGrpSpPr>
        <p:grpSpPr bwMode="auto">
          <a:xfrm>
            <a:off x="2019300" y="5899150"/>
            <a:ext cx="1712913" cy="525463"/>
            <a:chOff x="1040" y="3649"/>
            <a:chExt cx="1079" cy="331"/>
          </a:xfrm>
        </p:grpSpPr>
        <p:sp>
          <p:nvSpPr>
            <p:cNvPr id="380932" name="Line 4"/>
            <p:cNvSpPr>
              <a:spLocks noChangeShapeType="1"/>
            </p:cNvSpPr>
            <p:nvPr/>
          </p:nvSpPr>
          <p:spPr bwMode="auto">
            <a:xfrm>
              <a:off x="1328" y="3687"/>
              <a:ext cx="0" cy="29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33" name="Line 5"/>
            <p:cNvSpPr>
              <a:spLocks noChangeShapeType="1"/>
            </p:cNvSpPr>
            <p:nvPr/>
          </p:nvSpPr>
          <p:spPr bwMode="auto">
            <a:xfrm>
              <a:off x="1040" y="3833"/>
              <a:ext cx="25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34" name="Line 6"/>
            <p:cNvSpPr>
              <a:spLocks noChangeShapeType="1"/>
            </p:cNvSpPr>
            <p:nvPr/>
          </p:nvSpPr>
          <p:spPr bwMode="auto">
            <a:xfrm flipH="1">
              <a:off x="1354" y="3833"/>
              <a:ext cx="25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35" name="Text Box 7"/>
            <p:cNvSpPr txBox="1">
              <a:spLocks noChangeArrowheads="1"/>
            </p:cNvSpPr>
            <p:nvPr/>
          </p:nvSpPr>
          <p:spPr bwMode="auto">
            <a:xfrm>
              <a:off x="1706" y="3649"/>
              <a:ext cx="41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400">
                  <a:latin typeface="Arial" charset="0"/>
                  <a:sym typeface="Symbol" pitchFamily="18" charset="2"/>
                </a:rPr>
                <a:t></a:t>
              </a:r>
              <a:r>
                <a:rPr lang="de-DE" sz="2400" baseline="-25000">
                  <a:latin typeface="Arial" charset="0"/>
                  <a:sym typeface="Symbol" pitchFamily="18" charset="2"/>
                </a:rPr>
                <a:t>dB </a:t>
              </a:r>
              <a:endParaRPr lang="en-GB" sz="2400" baseline="-25000">
                <a:latin typeface="Arial" charset="0"/>
              </a:endParaRPr>
            </a:p>
          </p:txBody>
        </p:sp>
      </p:grpSp>
      <p:sp>
        <p:nvSpPr>
          <p:cNvPr id="380936" name="Text Box 8"/>
          <p:cNvSpPr txBox="1">
            <a:spLocks noChangeArrowheads="1"/>
          </p:cNvSpPr>
          <p:nvPr/>
        </p:nvSpPr>
        <p:spPr bwMode="auto">
          <a:xfrm>
            <a:off x="5264150" y="2454275"/>
            <a:ext cx="2322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400">
                <a:latin typeface="Arial" charset="0"/>
                <a:sym typeface="Symbol" pitchFamily="18" charset="2"/>
              </a:rPr>
              <a:t></a:t>
            </a:r>
            <a:r>
              <a:rPr lang="de-DE" sz="2400" baseline="-25000">
                <a:latin typeface="Arial" charset="0"/>
                <a:sym typeface="Symbol" pitchFamily="18" charset="2"/>
              </a:rPr>
              <a:t>dB </a:t>
            </a:r>
            <a:r>
              <a:rPr lang="de-DE" sz="2400">
                <a:latin typeface="Arial" charset="0"/>
                <a:sym typeface="Symbol" pitchFamily="18" charset="2"/>
              </a:rPr>
              <a:t> 3 x</a:t>
            </a:r>
            <a:r>
              <a:rPr lang="de-DE" sz="2400" baseline="30000">
                <a:latin typeface="Arial" charset="0"/>
                <a:sym typeface="Symbol" pitchFamily="18" charset="2"/>
              </a:rPr>
              <a:t> </a:t>
            </a:r>
            <a:r>
              <a:rPr lang="de-DE" sz="2400">
                <a:latin typeface="Arial" charset="0"/>
                <a:sym typeface="Symbol" pitchFamily="18" charset="2"/>
              </a:rPr>
              <a:t>10</a:t>
            </a:r>
            <a:r>
              <a:rPr lang="de-DE" sz="2000">
                <a:latin typeface="Arial" charset="0"/>
                <a:sym typeface="Symbol" pitchFamily="18" charset="2"/>
              </a:rPr>
              <a:t>  </a:t>
            </a:r>
            <a:r>
              <a:rPr lang="de-DE" sz="2400" baseline="30000">
                <a:latin typeface="Arial" charset="0"/>
                <a:sym typeface="Symbol" pitchFamily="18" charset="2"/>
              </a:rPr>
              <a:t>  </a:t>
            </a:r>
            <a:r>
              <a:rPr lang="de-DE" sz="2400">
                <a:latin typeface="Arial" charset="0"/>
                <a:sym typeface="Symbol" pitchFamily="18" charset="2"/>
              </a:rPr>
              <a:t>m</a:t>
            </a:r>
            <a:endParaRPr lang="en-GB" sz="2400">
              <a:latin typeface="Arial" charset="0"/>
            </a:endParaRPr>
          </a:p>
        </p:txBody>
      </p:sp>
      <p:sp>
        <p:nvSpPr>
          <p:cNvPr id="380937" name="Text Box 9"/>
          <p:cNvSpPr txBox="1">
            <a:spLocks noChangeArrowheads="1"/>
          </p:cNvSpPr>
          <p:nvPr/>
        </p:nvSpPr>
        <p:spPr bwMode="auto">
          <a:xfrm>
            <a:off x="5410200" y="34163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GB" sz="2400">
              <a:latin typeface="Arial" charset="0"/>
            </a:endParaRPr>
          </a:p>
        </p:txBody>
      </p:sp>
      <p:sp>
        <p:nvSpPr>
          <p:cNvPr id="380938" name="Text Box 10"/>
          <p:cNvSpPr txBox="1">
            <a:spLocks noChangeArrowheads="1"/>
          </p:cNvSpPr>
          <p:nvPr/>
        </p:nvSpPr>
        <p:spPr bwMode="auto">
          <a:xfrm>
            <a:off x="5443538" y="3440113"/>
            <a:ext cx="17970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r-Cyrl-CS" sz="2400">
                <a:latin typeface="Arial" charset="0"/>
              </a:rPr>
              <a:t>Пречник</a:t>
            </a:r>
            <a:r>
              <a:rPr lang="de-DE" sz="2400">
                <a:latin typeface="Arial" charset="0"/>
              </a:rPr>
              <a:t>:</a:t>
            </a:r>
          </a:p>
          <a:p>
            <a:r>
              <a:rPr lang="de-DE" sz="2400">
                <a:latin typeface="Arial" charset="0"/>
              </a:rPr>
              <a:t>C</a:t>
            </a:r>
            <a:r>
              <a:rPr lang="de-DE" sz="2400" baseline="-25000">
                <a:latin typeface="Arial" charset="0"/>
              </a:rPr>
              <a:t>60 </a:t>
            </a:r>
            <a:r>
              <a:rPr lang="de-DE" sz="2400">
                <a:latin typeface="Arial" charset="0"/>
                <a:sym typeface="Symbol" pitchFamily="18" charset="2"/>
              </a:rPr>
              <a:t> 10</a:t>
            </a:r>
            <a:r>
              <a:rPr lang="de-DE" sz="2400" baseline="30000">
                <a:latin typeface="Arial" charset="0"/>
                <a:sym typeface="Symbol" pitchFamily="18" charset="2"/>
              </a:rPr>
              <a:t>-9</a:t>
            </a:r>
            <a:r>
              <a:rPr lang="de-DE" sz="2400">
                <a:latin typeface="Arial" charset="0"/>
                <a:sym typeface="Symbol" pitchFamily="18" charset="2"/>
              </a:rPr>
              <a:t> m</a:t>
            </a:r>
            <a:endParaRPr lang="en-GB" sz="2400">
              <a:latin typeface="Arial" charset="0"/>
              <a:sym typeface="Symbol" pitchFamily="18" charset="2"/>
            </a:endParaRPr>
          </a:p>
        </p:txBody>
      </p:sp>
      <p:sp>
        <p:nvSpPr>
          <p:cNvPr id="380939" name="Text Box 11"/>
          <p:cNvSpPr txBox="1">
            <a:spLocks noChangeArrowheads="1"/>
          </p:cNvSpPr>
          <p:nvPr/>
        </p:nvSpPr>
        <p:spPr bwMode="auto">
          <a:xfrm>
            <a:off x="5664200" y="4826000"/>
            <a:ext cx="1130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>
                <a:latin typeface="Arial" charset="0"/>
                <a:sym typeface="Symbol" pitchFamily="18" charset="2"/>
              </a:rPr>
              <a:t></a:t>
            </a:r>
            <a:r>
              <a:rPr lang="de-DE" sz="2400" baseline="-25000">
                <a:latin typeface="Arial" charset="0"/>
                <a:sym typeface="Symbol" pitchFamily="18" charset="2"/>
              </a:rPr>
              <a:t>dB </a:t>
            </a:r>
            <a:r>
              <a:rPr lang="de-DE" sz="2400">
                <a:latin typeface="Arial" charset="0"/>
                <a:cs typeface="Times New Roman" pitchFamily="18" charset="0"/>
                <a:sym typeface="Symbol" pitchFamily="18" charset="2"/>
              </a:rPr>
              <a:t>« D</a:t>
            </a:r>
            <a:endParaRPr lang="en-GB" sz="2400">
              <a:latin typeface="Arial" charset="0"/>
            </a:endParaRPr>
          </a:p>
        </p:txBody>
      </p:sp>
      <p:sp>
        <p:nvSpPr>
          <p:cNvPr id="380941" name="Rectangle 13"/>
          <p:cNvSpPr>
            <a:spLocks noChangeArrowheads="1"/>
          </p:cNvSpPr>
          <p:nvPr/>
        </p:nvSpPr>
        <p:spPr bwMode="auto">
          <a:xfrm>
            <a:off x="5568950" y="4746625"/>
            <a:ext cx="1273175" cy="6731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80942" name="Picture 14" descr="C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2650" y="1609725"/>
            <a:ext cx="3952875" cy="4087813"/>
          </a:xfrm>
          <a:prstGeom prst="rect">
            <a:avLst/>
          </a:prstGeom>
          <a:noFill/>
        </p:spPr>
      </p:pic>
      <p:sp>
        <p:nvSpPr>
          <p:cNvPr id="380943" name="Text Box 15"/>
          <p:cNvSpPr txBox="1">
            <a:spLocks noChangeArrowheads="1"/>
          </p:cNvSpPr>
          <p:nvPr/>
        </p:nvSpPr>
        <p:spPr bwMode="auto">
          <a:xfrm>
            <a:off x="6783388" y="2381250"/>
            <a:ext cx="4397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 b="1">
                <a:latin typeface="Arial" charset="0"/>
              </a:rPr>
              <a:t>-12</a:t>
            </a:r>
            <a:endParaRPr lang="en-GB" sz="1400" b="1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385" y="1392115"/>
            <a:ext cx="7772400" cy="1143000"/>
          </a:xfrm>
        </p:spPr>
        <p:txBody>
          <a:bodyPr/>
          <a:lstStyle/>
          <a:p>
            <a:r>
              <a:rPr lang="en-US" dirty="0" smtClean="0"/>
              <a:t>C</a:t>
            </a:r>
            <a:r>
              <a:rPr lang="en-US" baseline="-25000" dirty="0" smtClean="0"/>
              <a:t>284</a:t>
            </a:r>
            <a:r>
              <a:rPr lang="en-US" dirty="0" smtClean="0"/>
              <a:t>H</a:t>
            </a:r>
            <a:r>
              <a:rPr lang="en-US" baseline="-25000" dirty="0" smtClean="0"/>
              <a:t>190</a:t>
            </a:r>
            <a:r>
              <a:rPr lang="en-US" dirty="0" smtClean="0"/>
              <a:t>F</a:t>
            </a:r>
            <a:r>
              <a:rPr lang="en-US" baseline="-25000" dirty="0" smtClean="0"/>
              <a:t>320</a:t>
            </a:r>
            <a:r>
              <a:rPr lang="en-US" dirty="0" smtClean="0"/>
              <a:t>N</a:t>
            </a:r>
            <a:r>
              <a:rPr lang="en-US" baseline="-25000" dirty="0" smtClean="0"/>
              <a:t>4</a:t>
            </a:r>
            <a:r>
              <a:rPr lang="en-US" dirty="0" smtClean="0"/>
              <a:t>S</a:t>
            </a:r>
            <a:r>
              <a:rPr lang="en-US" baseline="-25000" dirty="0" smtClean="0"/>
              <a:t>12</a:t>
            </a:r>
            <a:endParaRPr lang="en-US" baseline="-25000" dirty="0"/>
          </a:p>
        </p:txBody>
      </p:sp>
      <p:pic>
        <p:nvPicPr>
          <p:cNvPr id="380930" name="Picture 2" descr="https://d262ilb51hltx0.cloudfront.net/max/700/1*izVyn5p1uNeHcD0AcTYdx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9136" y="3718199"/>
            <a:ext cx="5231667" cy="2533622"/>
          </a:xfrm>
          <a:prstGeom prst="rect">
            <a:avLst/>
          </a:prstGeom>
          <a:noFill/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257299" y="2472348"/>
            <a:ext cx="7148145" cy="9978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40000"/>
              </a:spcBef>
              <a:spcAft>
                <a:spcPct val="1000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</a:pPr>
            <a:r>
              <a:rPr lang="sr-Cyrl-CS" sz="2800" dirty="0" smtClean="0">
                <a:latin typeface="Arial" charset="0"/>
              </a:rPr>
              <a:t>Маса преко</a:t>
            </a:r>
            <a:r>
              <a:rPr lang="de-DE" sz="2800" dirty="0" smtClean="0">
                <a:latin typeface="Arial" charset="0"/>
              </a:rPr>
              <a:t> </a:t>
            </a:r>
            <a:r>
              <a:rPr lang="de-DE" sz="2800" b="1" dirty="0" smtClean="0">
                <a:latin typeface="Arial" charset="0"/>
              </a:rPr>
              <a:t>1</a:t>
            </a:r>
            <a:r>
              <a:rPr lang="sr-Cyrl-RS" sz="2800" b="1" dirty="0" smtClean="0">
                <a:latin typeface="Arial" charset="0"/>
              </a:rPr>
              <a:t>0.000</a:t>
            </a:r>
            <a:r>
              <a:rPr lang="de-DE" sz="2800" dirty="0" smtClean="0">
                <a:latin typeface="Arial" charset="0"/>
              </a:rPr>
              <a:t> </a:t>
            </a:r>
            <a:r>
              <a:rPr lang="sr-Cyrl-RS" sz="2800" dirty="0" smtClean="0">
                <a:latin typeface="Arial" charset="0"/>
              </a:rPr>
              <a:t>атомских јединица</a:t>
            </a:r>
            <a:r>
              <a:rPr lang="de-DE" sz="2800" dirty="0" smtClean="0">
                <a:latin typeface="Arial" charset="0"/>
              </a:rPr>
              <a:t>!  </a:t>
            </a:r>
            <a:endParaRPr lang="de-DE" sz="2800" dirty="0">
              <a:latin typeface="Arial" charset="0"/>
            </a:endParaRPr>
          </a:p>
          <a:p>
            <a:pPr marL="342900" indent="-342900">
              <a:lnSpc>
                <a:spcPct val="80000"/>
              </a:lnSpc>
              <a:spcBef>
                <a:spcPct val="40000"/>
              </a:spcBef>
              <a:spcAft>
                <a:spcPct val="1000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</a:pPr>
            <a:r>
              <a:rPr lang="sr-Cyrl-RS" sz="2800" b="1" dirty="0" smtClean="0">
                <a:latin typeface="Arial" charset="0"/>
              </a:rPr>
              <a:t>810</a:t>
            </a:r>
            <a:r>
              <a:rPr lang="de-DE" sz="2800" dirty="0" smtClean="0">
                <a:latin typeface="Arial" charset="0"/>
              </a:rPr>
              <a:t> </a:t>
            </a:r>
            <a:r>
              <a:rPr lang="sr-Cyrl-CS" sz="2800" dirty="0">
                <a:latin typeface="Arial" charset="0"/>
              </a:rPr>
              <a:t>атома у једном </a:t>
            </a:r>
            <a:r>
              <a:rPr lang="sr-Cyrl-CS" sz="2800" dirty="0" smtClean="0">
                <a:latin typeface="Arial" charset="0"/>
              </a:rPr>
              <a:t>молекулу</a:t>
            </a:r>
            <a:r>
              <a:rPr lang="de-DE" sz="2800" dirty="0" smtClean="0">
                <a:latin typeface="Arial" charset="0"/>
              </a:rPr>
              <a:t>!</a:t>
            </a:r>
            <a:endParaRPr lang="de-DE" sz="2800" dirty="0">
              <a:latin typeface="Arial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77008" y="424962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CS" sz="4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Светски рекорд</a:t>
            </a:r>
            <a:r>
              <a:rPr kumimoji="0" lang="de-AT" sz="4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:</a:t>
            </a:r>
            <a:r>
              <a:rPr kumimoji="0" lang="de-AT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/>
            </a:r>
            <a:br>
              <a:rPr kumimoji="0" lang="de-AT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</a:br>
            <a:r>
              <a:rPr kumimoji="0" lang="de-AT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(Vienna Group</a:t>
            </a:r>
            <a:r>
              <a:rPr kumimoji="0" lang="sr-Cyrl-R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, 2013.</a:t>
            </a:r>
            <a:r>
              <a:rPr kumimoji="0" lang="de-AT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Cyrl-CS" sz="3800"/>
              <a:t>Мах-Зендеров интерферометар</a:t>
            </a:r>
            <a:endParaRPr lang="en-GB" sz="3800"/>
          </a:p>
        </p:txBody>
      </p:sp>
      <p:sp>
        <p:nvSpPr>
          <p:cNvPr id="363525" name="Oval 5"/>
          <p:cNvSpPr>
            <a:spLocks noChangeArrowheads="1"/>
          </p:cNvSpPr>
          <p:nvPr/>
        </p:nvSpPr>
        <p:spPr bwMode="auto">
          <a:xfrm>
            <a:off x="5516563" y="2974975"/>
            <a:ext cx="573087" cy="457200"/>
          </a:xfrm>
          <a:prstGeom prst="ellipse">
            <a:avLst/>
          </a:prstGeom>
          <a:solidFill>
            <a:srgbClr val="6666FF"/>
          </a:solidFill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26" name="Rectangle 6" descr="Blue tissue paper"/>
          <p:cNvSpPr>
            <a:spLocks noChangeArrowheads="1"/>
          </p:cNvSpPr>
          <p:nvPr/>
        </p:nvSpPr>
        <p:spPr bwMode="auto">
          <a:xfrm>
            <a:off x="5476875" y="2843213"/>
            <a:ext cx="306388" cy="784225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27" name="Line 7"/>
          <p:cNvSpPr>
            <a:spLocks noChangeShapeType="1"/>
          </p:cNvSpPr>
          <p:nvPr/>
        </p:nvSpPr>
        <p:spPr bwMode="auto">
          <a:xfrm>
            <a:off x="5783263" y="2974975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28" name="Rectangle 8"/>
          <p:cNvSpPr>
            <a:spLocks noChangeArrowheads="1"/>
          </p:cNvSpPr>
          <p:nvPr/>
        </p:nvSpPr>
        <p:spPr bwMode="auto">
          <a:xfrm>
            <a:off x="3362325" y="3181350"/>
            <a:ext cx="1689100" cy="1265238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29" name="Line 9"/>
          <p:cNvSpPr>
            <a:spLocks noChangeShapeType="1"/>
          </p:cNvSpPr>
          <p:nvPr/>
        </p:nvSpPr>
        <p:spPr bwMode="auto">
          <a:xfrm>
            <a:off x="2638425" y="4446588"/>
            <a:ext cx="336550" cy="0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0" name="Line 10"/>
          <p:cNvSpPr>
            <a:spLocks noChangeShapeType="1"/>
          </p:cNvSpPr>
          <p:nvPr/>
        </p:nvSpPr>
        <p:spPr bwMode="auto">
          <a:xfrm>
            <a:off x="5051425" y="3181350"/>
            <a:ext cx="579438" cy="0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1" name="Rectangle 11"/>
          <p:cNvSpPr>
            <a:spLocks noChangeArrowheads="1"/>
          </p:cNvSpPr>
          <p:nvPr/>
        </p:nvSpPr>
        <p:spPr bwMode="auto">
          <a:xfrm rot="2389415">
            <a:off x="3221038" y="2843213"/>
            <a:ext cx="144462" cy="5699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chemeClr val="tx1"/>
              </a:gs>
            </a:gsLst>
            <a:lin ang="2700000" scaled="1"/>
          </a:gradFill>
          <a:ln w="285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33" name="Line 13"/>
          <p:cNvSpPr>
            <a:spLocks noChangeShapeType="1"/>
          </p:cNvSpPr>
          <p:nvPr/>
        </p:nvSpPr>
        <p:spPr bwMode="auto">
          <a:xfrm>
            <a:off x="2735263" y="4446588"/>
            <a:ext cx="577850" cy="0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4" name="Oval 14"/>
          <p:cNvSpPr>
            <a:spLocks noChangeArrowheads="1"/>
          </p:cNvSpPr>
          <p:nvPr/>
        </p:nvSpPr>
        <p:spPr bwMode="auto">
          <a:xfrm rot="-5400000">
            <a:off x="4745832" y="2505869"/>
            <a:ext cx="655637" cy="454025"/>
          </a:xfrm>
          <a:prstGeom prst="ellipse">
            <a:avLst/>
          </a:prstGeom>
          <a:solidFill>
            <a:srgbClr val="6666FF"/>
          </a:solidFill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35" name="Rectangle 15" descr="Blue tissue paper"/>
          <p:cNvSpPr>
            <a:spLocks noChangeArrowheads="1"/>
          </p:cNvSpPr>
          <p:nvPr/>
        </p:nvSpPr>
        <p:spPr bwMode="auto">
          <a:xfrm rot="-5400000">
            <a:off x="4956176" y="2582862"/>
            <a:ext cx="347662" cy="690563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36" name="Line 16"/>
          <p:cNvSpPr>
            <a:spLocks noChangeShapeType="1"/>
          </p:cNvSpPr>
          <p:nvPr/>
        </p:nvSpPr>
        <p:spPr bwMode="auto">
          <a:xfrm rot="-5400000">
            <a:off x="5099051" y="2552700"/>
            <a:ext cx="0" cy="403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7" name="Text Box 17"/>
          <p:cNvSpPr txBox="1">
            <a:spLocks noChangeArrowheads="1"/>
          </p:cNvSpPr>
          <p:nvPr/>
        </p:nvSpPr>
        <p:spPr bwMode="auto">
          <a:xfrm>
            <a:off x="6015038" y="3302000"/>
            <a:ext cx="403225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>
                <a:latin typeface="Times New Roman" pitchFamily="18" charset="0"/>
              </a:rPr>
              <a:t>D</a:t>
            </a:r>
            <a:endParaRPr lang="de-DE" sz="2400">
              <a:latin typeface="Times New Roman" pitchFamily="18" charset="0"/>
            </a:endParaRPr>
          </a:p>
        </p:txBody>
      </p:sp>
      <p:grpSp>
        <p:nvGrpSpPr>
          <p:cNvPr id="363538" name="Group 18"/>
          <p:cNvGrpSpPr>
            <a:grpSpLocks/>
          </p:cNvGrpSpPr>
          <p:nvPr/>
        </p:nvGrpSpPr>
        <p:grpSpPr bwMode="auto">
          <a:xfrm>
            <a:off x="5199063" y="2082800"/>
            <a:ext cx="493712" cy="595313"/>
            <a:chOff x="1509" y="1056"/>
            <a:chExt cx="311" cy="375"/>
          </a:xfrm>
        </p:grpSpPr>
        <p:sp>
          <p:nvSpPr>
            <p:cNvPr id="363539" name="Text Box 19"/>
            <p:cNvSpPr txBox="1">
              <a:spLocks noChangeArrowheads="1"/>
            </p:cNvSpPr>
            <p:nvPr/>
          </p:nvSpPr>
          <p:spPr bwMode="auto">
            <a:xfrm>
              <a:off x="1509" y="1056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400">
                  <a:latin typeface="Times New Roman" pitchFamily="18" charset="0"/>
                </a:rPr>
                <a:t>D</a:t>
              </a:r>
              <a:endParaRPr lang="de-DE" sz="2400">
                <a:latin typeface="Times New Roman" pitchFamily="18" charset="0"/>
              </a:endParaRPr>
            </a:p>
          </p:txBody>
        </p:sp>
        <p:sp>
          <p:nvSpPr>
            <p:cNvPr id="363540" name="Text Box 20"/>
            <p:cNvSpPr txBox="1">
              <a:spLocks noChangeArrowheads="1"/>
            </p:cNvSpPr>
            <p:nvPr/>
          </p:nvSpPr>
          <p:spPr bwMode="auto">
            <a:xfrm>
              <a:off x="1632" y="1200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>
                  <a:latin typeface="Times New Roman" pitchFamily="18" charset="0"/>
                </a:rPr>
                <a:t>2</a:t>
              </a:r>
              <a:endParaRPr lang="de-DE" sz="1800">
                <a:latin typeface="Times New Roman" pitchFamily="18" charset="0"/>
              </a:endParaRPr>
            </a:p>
          </p:txBody>
        </p:sp>
      </p:grpSp>
      <p:sp>
        <p:nvSpPr>
          <p:cNvPr id="363541" name="Rectangle 21"/>
          <p:cNvSpPr>
            <a:spLocks noChangeArrowheads="1"/>
          </p:cNvSpPr>
          <p:nvPr/>
        </p:nvSpPr>
        <p:spPr bwMode="auto">
          <a:xfrm rot="2408417">
            <a:off x="3309938" y="4132263"/>
            <a:ext cx="101600" cy="566737"/>
          </a:xfrm>
          <a:prstGeom prst="rect">
            <a:avLst/>
          </a:prstGeom>
          <a:solidFill>
            <a:schemeClr val="bg2"/>
          </a:solidFill>
          <a:ln w="285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2" name="Text Box 22"/>
          <p:cNvSpPr txBox="1">
            <a:spLocks noChangeArrowheads="1"/>
          </p:cNvSpPr>
          <p:nvPr/>
        </p:nvSpPr>
        <p:spPr bwMode="auto">
          <a:xfrm>
            <a:off x="6226175" y="345916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>
                <a:latin typeface="Times New Roman" pitchFamily="18" charset="0"/>
              </a:rPr>
              <a:t>1</a:t>
            </a:r>
            <a:endParaRPr lang="de-DE" sz="1800">
              <a:latin typeface="Times New Roman" pitchFamily="18" charset="0"/>
            </a:endParaRPr>
          </a:p>
        </p:txBody>
      </p:sp>
      <p:sp>
        <p:nvSpPr>
          <p:cNvPr id="363543" name="Text Box 23"/>
          <p:cNvSpPr txBox="1">
            <a:spLocks noChangeArrowheads="1"/>
          </p:cNvSpPr>
          <p:nvPr/>
        </p:nvSpPr>
        <p:spPr bwMode="auto">
          <a:xfrm>
            <a:off x="712788" y="5602288"/>
            <a:ext cx="6599237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r-Cyrl-CS" sz="2600" b="1">
                <a:solidFill>
                  <a:srgbClr val="CC0000"/>
                </a:solidFill>
              </a:rPr>
              <a:t>Или интерференција или информација </a:t>
            </a:r>
          </a:p>
          <a:p>
            <a:r>
              <a:rPr lang="sr-Cyrl-CS" sz="2600" b="1">
                <a:solidFill>
                  <a:srgbClr val="CC0000"/>
                </a:solidFill>
              </a:rPr>
              <a:t>којим је путем честица ишла</a:t>
            </a:r>
            <a:endParaRPr lang="de-DE" sz="2600">
              <a:solidFill>
                <a:srgbClr val="CC0000"/>
              </a:solidFill>
            </a:endParaRPr>
          </a:p>
        </p:txBody>
      </p:sp>
      <p:sp>
        <p:nvSpPr>
          <p:cNvPr id="363544" name="Line 24"/>
          <p:cNvSpPr>
            <a:spLocks noChangeShapeType="1"/>
          </p:cNvSpPr>
          <p:nvPr/>
        </p:nvSpPr>
        <p:spPr bwMode="auto">
          <a:xfrm rot="5400000">
            <a:off x="4760119" y="3085307"/>
            <a:ext cx="579437" cy="0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 type="arrow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45" name="Rectangle 25"/>
          <p:cNvSpPr>
            <a:spLocks noChangeArrowheads="1"/>
          </p:cNvSpPr>
          <p:nvPr/>
        </p:nvSpPr>
        <p:spPr bwMode="auto">
          <a:xfrm>
            <a:off x="1676400" y="5334000"/>
            <a:ext cx="533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6" name="Rectangle 26"/>
          <p:cNvSpPr>
            <a:spLocks noChangeArrowheads="1"/>
          </p:cNvSpPr>
          <p:nvPr/>
        </p:nvSpPr>
        <p:spPr bwMode="auto">
          <a:xfrm rot="2408417">
            <a:off x="5016500" y="2933700"/>
            <a:ext cx="103188" cy="566738"/>
          </a:xfrm>
          <a:prstGeom prst="rect">
            <a:avLst/>
          </a:prstGeom>
          <a:solidFill>
            <a:schemeClr val="bg2"/>
          </a:solidFill>
          <a:ln w="285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7" name="Text Box 27"/>
          <p:cNvSpPr txBox="1">
            <a:spLocks noChangeArrowheads="1"/>
          </p:cNvSpPr>
          <p:nvPr/>
        </p:nvSpPr>
        <p:spPr bwMode="auto">
          <a:xfrm>
            <a:off x="5413375" y="4292600"/>
            <a:ext cx="20796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Cyrl-CS" sz="1800"/>
              <a:t>Честица иде доњом путањом</a:t>
            </a:r>
            <a:endParaRPr lang="en-GB" sz="1800"/>
          </a:p>
        </p:txBody>
      </p:sp>
      <p:grpSp>
        <p:nvGrpSpPr>
          <p:cNvPr id="363559" name="Group 39"/>
          <p:cNvGrpSpPr>
            <a:grpSpLocks/>
          </p:cNvGrpSpPr>
          <p:nvPr/>
        </p:nvGrpSpPr>
        <p:grpSpPr bwMode="auto">
          <a:xfrm>
            <a:off x="5630863" y="1766888"/>
            <a:ext cx="676275" cy="654050"/>
            <a:chOff x="4704" y="1104"/>
            <a:chExt cx="767" cy="715"/>
          </a:xfrm>
        </p:grpSpPr>
        <p:pic>
          <p:nvPicPr>
            <p:cNvPr id="363560" name="Picture 40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04" y="1104"/>
              <a:ext cx="767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63561" name="Group 41"/>
            <p:cNvGrpSpPr>
              <a:grpSpLocks/>
            </p:cNvGrpSpPr>
            <p:nvPr/>
          </p:nvGrpSpPr>
          <p:grpSpPr bwMode="auto">
            <a:xfrm>
              <a:off x="4744" y="1200"/>
              <a:ext cx="624" cy="528"/>
              <a:chOff x="4744" y="1200"/>
              <a:chExt cx="624" cy="528"/>
            </a:xfrm>
          </p:grpSpPr>
          <p:sp>
            <p:nvSpPr>
              <p:cNvPr id="363562" name="Line 42"/>
              <p:cNvSpPr>
                <a:spLocks noChangeShapeType="1"/>
              </p:cNvSpPr>
              <p:nvPr/>
            </p:nvSpPr>
            <p:spPr bwMode="auto">
              <a:xfrm>
                <a:off x="4760" y="1200"/>
                <a:ext cx="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3563" name="Line 43"/>
              <p:cNvSpPr>
                <a:spLocks noChangeShapeType="1"/>
              </p:cNvSpPr>
              <p:nvPr/>
            </p:nvSpPr>
            <p:spPr bwMode="auto">
              <a:xfrm>
                <a:off x="4744" y="1472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363564" name="Group 44"/>
          <p:cNvGrpSpPr>
            <a:grpSpLocks/>
          </p:cNvGrpSpPr>
          <p:nvPr/>
        </p:nvGrpSpPr>
        <p:grpSpPr bwMode="auto">
          <a:xfrm>
            <a:off x="6367463" y="2879725"/>
            <a:ext cx="619125" cy="647700"/>
            <a:chOff x="4696" y="2165"/>
            <a:chExt cx="767" cy="715"/>
          </a:xfrm>
        </p:grpSpPr>
        <p:pic>
          <p:nvPicPr>
            <p:cNvPr id="363565" name="Picture 4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96" y="2165"/>
              <a:ext cx="767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63566" name="Group 46"/>
            <p:cNvGrpSpPr>
              <a:grpSpLocks/>
            </p:cNvGrpSpPr>
            <p:nvPr/>
          </p:nvGrpSpPr>
          <p:grpSpPr bwMode="auto">
            <a:xfrm>
              <a:off x="4744" y="2248"/>
              <a:ext cx="624" cy="528"/>
              <a:chOff x="4744" y="1200"/>
              <a:chExt cx="624" cy="528"/>
            </a:xfrm>
          </p:grpSpPr>
          <p:sp>
            <p:nvSpPr>
              <p:cNvPr id="363567" name="Line 47"/>
              <p:cNvSpPr>
                <a:spLocks noChangeShapeType="1"/>
              </p:cNvSpPr>
              <p:nvPr/>
            </p:nvSpPr>
            <p:spPr bwMode="auto">
              <a:xfrm>
                <a:off x="4760" y="1200"/>
                <a:ext cx="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3568" name="Line 48"/>
              <p:cNvSpPr>
                <a:spLocks noChangeShapeType="1"/>
              </p:cNvSpPr>
              <p:nvPr/>
            </p:nvSpPr>
            <p:spPr bwMode="auto">
              <a:xfrm>
                <a:off x="4744" y="1472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63569" name="Rectangle 49"/>
          <p:cNvSpPr>
            <a:spLocks noChangeArrowheads="1"/>
          </p:cNvSpPr>
          <p:nvPr/>
        </p:nvSpPr>
        <p:spPr bwMode="auto">
          <a:xfrm rot="2389415">
            <a:off x="5038725" y="4208463"/>
            <a:ext cx="146050" cy="5715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rgbClr val="FFFFFF"/>
              </a:gs>
            </a:gsLst>
            <a:lin ang="2700000" scaled="1"/>
          </a:gradFill>
          <a:ln w="285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70" name="Line 50"/>
          <p:cNvSpPr>
            <a:spLocks noChangeShapeType="1"/>
          </p:cNvSpPr>
          <p:nvPr/>
        </p:nvSpPr>
        <p:spPr bwMode="auto">
          <a:xfrm>
            <a:off x="3005138" y="3165475"/>
            <a:ext cx="0" cy="1247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71" name="Text Box 51"/>
          <p:cNvSpPr txBox="1">
            <a:spLocks noChangeArrowheads="1"/>
          </p:cNvSpPr>
          <p:nvPr/>
        </p:nvSpPr>
        <p:spPr bwMode="auto">
          <a:xfrm>
            <a:off x="2744788" y="3673475"/>
            <a:ext cx="257175" cy="33655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Latn-CS"/>
              <a:t>x</a:t>
            </a:r>
            <a:endParaRPr lang="en-US"/>
          </a:p>
        </p:txBody>
      </p:sp>
      <p:sp>
        <p:nvSpPr>
          <p:cNvPr id="363572" name="Text Box 52"/>
          <p:cNvSpPr txBox="1">
            <a:spLocks noChangeArrowheads="1"/>
          </p:cNvSpPr>
          <p:nvPr/>
        </p:nvSpPr>
        <p:spPr bwMode="auto">
          <a:xfrm>
            <a:off x="6589713" y="3338513"/>
            <a:ext cx="257175" cy="33655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Latn-CS"/>
              <a:t>x</a:t>
            </a:r>
            <a:endParaRPr lang="en-US"/>
          </a:p>
        </p:txBody>
      </p:sp>
      <p:sp>
        <p:nvSpPr>
          <p:cNvPr id="363573" name="Text Box 53"/>
          <p:cNvSpPr txBox="1">
            <a:spLocks noChangeArrowheads="1"/>
          </p:cNvSpPr>
          <p:nvPr/>
        </p:nvSpPr>
        <p:spPr bwMode="auto">
          <a:xfrm>
            <a:off x="5864225" y="2308225"/>
            <a:ext cx="257175" cy="33655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Latn-CS"/>
              <a:t>x</a:t>
            </a:r>
            <a:endParaRPr lang="en-US"/>
          </a:p>
        </p:txBody>
      </p:sp>
      <p:sp>
        <p:nvSpPr>
          <p:cNvPr id="363574" name="Line 54"/>
          <p:cNvSpPr>
            <a:spLocks noChangeShapeType="1"/>
          </p:cNvSpPr>
          <p:nvPr/>
        </p:nvSpPr>
        <p:spPr bwMode="auto">
          <a:xfrm>
            <a:off x="5675313" y="2336800"/>
            <a:ext cx="652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75" name="Line 55"/>
          <p:cNvSpPr>
            <a:spLocks noChangeShapeType="1"/>
          </p:cNvSpPr>
          <p:nvPr/>
        </p:nvSpPr>
        <p:spPr bwMode="auto">
          <a:xfrm>
            <a:off x="6427788" y="3438525"/>
            <a:ext cx="652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63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63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635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363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363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363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363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363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363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59259E-6 C -0.00018 0.00972 -0.00018 0.02361 -0.00052 0.02315 C -0.00104 0.02315 -0.00104 -0.02269 -0.00174 -0.02269 C -0.00226 -0.02269 -0.00191 0.01736 -0.00243 0.0169 C -0.00295 0.0169 -0.00261 -0.01204 -0.0033 -0.01204 C -0.00382 -0.01204 -0.00347 0.0074 -0.004 0.0074 C -0.00434 0.0074 -0.00417 -0.00764 -0.00452 -0.00764 C -0.00469 -0.00764 -0.00469 -0.00324 -0.00469 2.59259E-6 " pathEditMode="relative" rAng="0" ptsTypes="ffffffff">
                                      <p:cBhvr>
                                        <p:cTn id="35" dur="2000" fill="hold"/>
                                        <p:tgtEl>
                                          <p:spTgt spid="3635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63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63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63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3543" grpId="0"/>
      <p:bldP spid="363544" grpId="0" animBg="1"/>
      <p:bldP spid="363544" grpId="1" animBg="1"/>
      <p:bldP spid="363547" grpId="0"/>
      <p:bldP spid="363569" grpId="0" animBg="1"/>
      <p:bldP spid="363570" grpId="0" animBg="1"/>
      <p:bldP spid="363571" grpId="0"/>
      <p:bldP spid="363572" grpId="0"/>
      <p:bldP spid="363573" grpId="0"/>
      <p:bldP spid="363574" grpId="0" animBg="1"/>
      <p:bldP spid="36357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52475"/>
            <a:ext cx="7278688" cy="1143000"/>
          </a:xfrm>
        </p:spPr>
        <p:txBody>
          <a:bodyPr/>
          <a:lstStyle/>
          <a:p>
            <a:r>
              <a:rPr lang="sr-Cyrl-CS" sz="3300"/>
              <a:t>Да ли је изостанак интерференције увек последица судара?</a:t>
            </a:r>
            <a:endParaRPr lang="en-GB" sz="3300"/>
          </a:p>
        </p:txBody>
      </p:sp>
      <p:sp>
        <p:nvSpPr>
          <p:cNvPr id="397315" name="Oval 3"/>
          <p:cNvSpPr>
            <a:spLocks noChangeArrowheads="1"/>
          </p:cNvSpPr>
          <p:nvPr/>
        </p:nvSpPr>
        <p:spPr bwMode="auto">
          <a:xfrm>
            <a:off x="5440363" y="2974975"/>
            <a:ext cx="573087" cy="457200"/>
          </a:xfrm>
          <a:prstGeom prst="ellipse">
            <a:avLst/>
          </a:prstGeom>
          <a:solidFill>
            <a:srgbClr val="6666FF"/>
          </a:solidFill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7316" name="Rectangle 4" descr="Blue tissue paper"/>
          <p:cNvSpPr>
            <a:spLocks noChangeArrowheads="1"/>
          </p:cNvSpPr>
          <p:nvPr/>
        </p:nvSpPr>
        <p:spPr bwMode="auto">
          <a:xfrm>
            <a:off x="5400675" y="2843213"/>
            <a:ext cx="306388" cy="784225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7317" name="Line 5"/>
          <p:cNvSpPr>
            <a:spLocks noChangeShapeType="1"/>
          </p:cNvSpPr>
          <p:nvPr/>
        </p:nvSpPr>
        <p:spPr bwMode="auto">
          <a:xfrm>
            <a:off x="5707063" y="2974975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7318" name="Rectangle 6"/>
          <p:cNvSpPr>
            <a:spLocks noChangeArrowheads="1"/>
          </p:cNvSpPr>
          <p:nvPr/>
        </p:nvSpPr>
        <p:spPr bwMode="auto">
          <a:xfrm>
            <a:off x="3362325" y="3181350"/>
            <a:ext cx="1689100" cy="1265238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7319" name="Line 7"/>
          <p:cNvSpPr>
            <a:spLocks noChangeShapeType="1"/>
          </p:cNvSpPr>
          <p:nvPr/>
        </p:nvSpPr>
        <p:spPr bwMode="auto">
          <a:xfrm flipV="1">
            <a:off x="2317750" y="4432300"/>
            <a:ext cx="403225" cy="9525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7320" name="Line 8"/>
          <p:cNvSpPr>
            <a:spLocks noChangeShapeType="1"/>
          </p:cNvSpPr>
          <p:nvPr/>
        </p:nvSpPr>
        <p:spPr bwMode="auto">
          <a:xfrm>
            <a:off x="5051425" y="3181350"/>
            <a:ext cx="579438" cy="0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7321" name="Rectangle 9"/>
          <p:cNvSpPr>
            <a:spLocks noChangeArrowheads="1"/>
          </p:cNvSpPr>
          <p:nvPr/>
        </p:nvSpPr>
        <p:spPr bwMode="auto">
          <a:xfrm rot="2389415">
            <a:off x="3221038" y="2843213"/>
            <a:ext cx="144462" cy="5699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chemeClr val="tx1"/>
              </a:gs>
            </a:gsLst>
            <a:lin ang="2700000" scaled="1"/>
          </a:gradFill>
          <a:ln w="285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7322" name="Rectangle 10"/>
          <p:cNvSpPr>
            <a:spLocks noChangeArrowheads="1"/>
          </p:cNvSpPr>
          <p:nvPr/>
        </p:nvSpPr>
        <p:spPr bwMode="auto">
          <a:xfrm rot="2389415">
            <a:off x="5051425" y="4194175"/>
            <a:ext cx="146050" cy="5715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rgbClr val="FFFFFF"/>
              </a:gs>
            </a:gsLst>
            <a:lin ang="2700000" scaled="1"/>
          </a:gradFill>
          <a:ln w="285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7323" name="Line 11"/>
          <p:cNvSpPr>
            <a:spLocks noChangeShapeType="1"/>
          </p:cNvSpPr>
          <p:nvPr/>
        </p:nvSpPr>
        <p:spPr bwMode="auto">
          <a:xfrm>
            <a:off x="2601913" y="4437063"/>
            <a:ext cx="711200" cy="9525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7324" name="Oval 12"/>
          <p:cNvSpPr>
            <a:spLocks noChangeArrowheads="1"/>
          </p:cNvSpPr>
          <p:nvPr/>
        </p:nvSpPr>
        <p:spPr bwMode="auto">
          <a:xfrm rot="-5400000">
            <a:off x="4745832" y="2505869"/>
            <a:ext cx="655637" cy="454025"/>
          </a:xfrm>
          <a:prstGeom prst="ellipse">
            <a:avLst/>
          </a:prstGeom>
          <a:solidFill>
            <a:srgbClr val="6666FF"/>
          </a:solidFill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7325" name="Rectangle 13" descr="Blue tissue paper"/>
          <p:cNvSpPr>
            <a:spLocks noChangeArrowheads="1"/>
          </p:cNvSpPr>
          <p:nvPr/>
        </p:nvSpPr>
        <p:spPr bwMode="auto">
          <a:xfrm rot="-5400000">
            <a:off x="4956176" y="2582862"/>
            <a:ext cx="347662" cy="690563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7326" name="Line 14"/>
          <p:cNvSpPr>
            <a:spLocks noChangeShapeType="1"/>
          </p:cNvSpPr>
          <p:nvPr/>
        </p:nvSpPr>
        <p:spPr bwMode="auto">
          <a:xfrm rot="-5400000">
            <a:off x="5099051" y="2552700"/>
            <a:ext cx="0" cy="403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7327" name="Text Box 15"/>
          <p:cNvSpPr txBox="1">
            <a:spLocks noChangeArrowheads="1"/>
          </p:cNvSpPr>
          <p:nvPr/>
        </p:nvSpPr>
        <p:spPr bwMode="auto">
          <a:xfrm>
            <a:off x="5938838" y="3302000"/>
            <a:ext cx="403225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>
                <a:latin typeface="Times New Roman" pitchFamily="18" charset="0"/>
              </a:rPr>
              <a:t>D</a:t>
            </a:r>
            <a:endParaRPr lang="de-DE" sz="2400">
              <a:latin typeface="Times New Roman" pitchFamily="18" charset="0"/>
            </a:endParaRPr>
          </a:p>
        </p:txBody>
      </p:sp>
      <p:grpSp>
        <p:nvGrpSpPr>
          <p:cNvPr id="397328" name="Group 16"/>
          <p:cNvGrpSpPr>
            <a:grpSpLocks/>
          </p:cNvGrpSpPr>
          <p:nvPr/>
        </p:nvGrpSpPr>
        <p:grpSpPr bwMode="auto">
          <a:xfrm>
            <a:off x="5199063" y="2082800"/>
            <a:ext cx="493712" cy="595313"/>
            <a:chOff x="1509" y="1056"/>
            <a:chExt cx="311" cy="375"/>
          </a:xfrm>
        </p:grpSpPr>
        <p:sp>
          <p:nvSpPr>
            <p:cNvPr id="397329" name="Text Box 17"/>
            <p:cNvSpPr txBox="1">
              <a:spLocks noChangeArrowheads="1"/>
            </p:cNvSpPr>
            <p:nvPr/>
          </p:nvSpPr>
          <p:spPr bwMode="auto">
            <a:xfrm>
              <a:off x="1509" y="1056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400">
                  <a:latin typeface="Times New Roman" pitchFamily="18" charset="0"/>
                </a:rPr>
                <a:t>D</a:t>
              </a:r>
              <a:endParaRPr lang="de-DE" sz="2400">
                <a:latin typeface="Times New Roman" pitchFamily="18" charset="0"/>
              </a:endParaRPr>
            </a:p>
          </p:txBody>
        </p:sp>
        <p:sp>
          <p:nvSpPr>
            <p:cNvPr id="397330" name="Text Box 18"/>
            <p:cNvSpPr txBox="1">
              <a:spLocks noChangeArrowheads="1"/>
            </p:cNvSpPr>
            <p:nvPr/>
          </p:nvSpPr>
          <p:spPr bwMode="auto">
            <a:xfrm>
              <a:off x="1632" y="1200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>
                  <a:latin typeface="Times New Roman" pitchFamily="18" charset="0"/>
                </a:rPr>
                <a:t>2</a:t>
              </a:r>
              <a:endParaRPr lang="de-DE" sz="1800">
                <a:latin typeface="Times New Roman" pitchFamily="18" charset="0"/>
              </a:endParaRPr>
            </a:p>
          </p:txBody>
        </p:sp>
      </p:grpSp>
      <p:sp>
        <p:nvSpPr>
          <p:cNvPr id="397331" name="Rectangle 19"/>
          <p:cNvSpPr>
            <a:spLocks noChangeArrowheads="1"/>
          </p:cNvSpPr>
          <p:nvPr/>
        </p:nvSpPr>
        <p:spPr bwMode="auto">
          <a:xfrm rot="2408417">
            <a:off x="3309938" y="4132263"/>
            <a:ext cx="101600" cy="566737"/>
          </a:xfrm>
          <a:prstGeom prst="rect">
            <a:avLst/>
          </a:prstGeom>
          <a:solidFill>
            <a:schemeClr val="bg2"/>
          </a:solidFill>
          <a:ln w="285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7332" name="Text Box 20"/>
          <p:cNvSpPr txBox="1">
            <a:spLocks noChangeArrowheads="1"/>
          </p:cNvSpPr>
          <p:nvPr/>
        </p:nvSpPr>
        <p:spPr bwMode="auto">
          <a:xfrm>
            <a:off x="6149975" y="345916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>
                <a:latin typeface="Times New Roman" pitchFamily="18" charset="0"/>
              </a:rPr>
              <a:t>1</a:t>
            </a:r>
            <a:endParaRPr lang="de-DE" sz="1800">
              <a:latin typeface="Times New Roman" pitchFamily="18" charset="0"/>
            </a:endParaRPr>
          </a:p>
        </p:txBody>
      </p:sp>
      <p:sp>
        <p:nvSpPr>
          <p:cNvPr id="397334" name="Line 22"/>
          <p:cNvSpPr>
            <a:spLocks noChangeShapeType="1"/>
          </p:cNvSpPr>
          <p:nvPr/>
        </p:nvSpPr>
        <p:spPr bwMode="auto">
          <a:xfrm rot="5400000">
            <a:off x="4760119" y="3085307"/>
            <a:ext cx="579437" cy="0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 type="arrow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7335" name="Rectangle 23"/>
          <p:cNvSpPr>
            <a:spLocks noChangeArrowheads="1"/>
          </p:cNvSpPr>
          <p:nvPr/>
        </p:nvSpPr>
        <p:spPr bwMode="auto">
          <a:xfrm>
            <a:off x="1676400" y="5334000"/>
            <a:ext cx="533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7336" name="Rectangle 24"/>
          <p:cNvSpPr>
            <a:spLocks noChangeArrowheads="1"/>
          </p:cNvSpPr>
          <p:nvPr/>
        </p:nvSpPr>
        <p:spPr bwMode="auto">
          <a:xfrm rot="2408417">
            <a:off x="5016500" y="2933700"/>
            <a:ext cx="103188" cy="566738"/>
          </a:xfrm>
          <a:prstGeom prst="rect">
            <a:avLst/>
          </a:prstGeom>
          <a:solidFill>
            <a:schemeClr val="bg2"/>
          </a:solidFill>
          <a:ln w="285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7338" name="Text Box 26"/>
          <p:cNvSpPr txBox="1">
            <a:spLocks noChangeArrowheads="1"/>
          </p:cNvSpPr>
          <p:nvPr/>
        </p:nvSpPr>
        <p:spPr bwMode="auto">
          <a:xfrm>
            <a:off x="4814888" y="4808538"/>
            <a:ext cx="15398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800"/>
          </a:p>
        </p:txBody>
      </p:sp>
      <p:sp>
        <p:nvSpPr>
          <p:cNvPr id="397339" name="Oval 27"/>
          <p:cNvSpPr>
            <a:spLocks noChangeArrowheads="1"/>
          </p:cNvSpPr>
          <p:nvPr/>
        </p:nvSpPr>
        <p:spPr bwMode="auto">
          <a:xfrm>
            <a:off x="3759200" y="2960688"/>
            <a:ext cx="406400" cy="477837"/>
          </a:xfrm>
          <a:prstGeom prst="ellipse">
            <a:avLst/>
          </a:prstGeom>
          <a:solidFill>
            <a:srgbClr val="FFFF00"/>
          </a:solidFill>
          <a:ln w="9525">
            <a:round/>
            <a:headEnd/>
            <a:tailEnd/>
          </a:ln>
          <a:effectLst/>
          <a:scene3d>
            <a:camera prst="legacyObliqueTopRight">
              <a:rot lat="21299999" lon="3600000" rev="0"/>
            </a:camera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97340" name="Text Box 28"/>
          <p:cNvSpPr txBox="1">
            <a:spLocks noChangeArrowheads="1"/>
          </p:cNvSpPr>
          <p:nvPr/>
        </p:nvSpPr>
        <p:spPr bwMode="auto">
          <a:xfrm>
            <a:off x="1544638" y="1960563"/>
            <a:ext cx="2473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CS" sz="1800">
                <a:latin typeface="Arial" charset="0"/>
              </a:rPr>
              <a:t>Ротатор</a:t>
            </a:r>
            <a:r>
              <a:rPr lang="en-GB" sz="1800">
                <a:latin typeface="Arial" charset="0"/>
              </a:rPr>
              <a:t> </a:t>
            </a:r>
            <a:r>
              <a:rPr lang="sr-Cyrl-CS" sz="1800">
                <a:latin typeface="Arial" charset="0"/>
              </a:rPr>
              <a:t>поларизације за</a:t>
            </a:r>
            <a:r>
              <a:rPr lang="en-GB" sz="1800">
                <a:latin typeface="Arial" charset="0"/>
              </a:rPr>
              <a:t> 90°</a:t>
            </a:r>
          </a:p>
        </p:txBody>
      </p:sp>
      <p:sp>
        <p:nvSpPr>
          <p:cNvPr id="397341" name="Text Box 29"/>
          <p:cNvSpPr txBox="1">
            <a:spLocks noChangeArrowheads="1"/>
          </p:cNvSpPr>
          <p:nvPr/>
        </p:nvSpPr>
        <p:spPr bwMode="auto">
          <a:xfrm>
            <a:off x="1393825" y="5308600"/>
            <a:ext cx="6429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397342" name="Text Box 30"/>
          <p:cNvSpPr txBox="1">
            <a:spLocks noChangeArrowheads="1"/>
          </p:cNvSpPr>
          <p:nvPr/>
        </p:nvSpPr>
        <p:spPr bwMode="auto">
          <a:xfrm>
            <a:off x="795338" y="5600700"/>
            <a:ext cx="78962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Cyrl-CS" sz="2200"/>
              <a:t>Информација о путањи садржана је у поларизацији фотона</a:t>
            </a:r>
            <a:endParaRPr lang="en-GB" sz="2200"/>
          </a:p>
        </p:txBody>
      </p:sp>
      <p:sp>
        <p:nvSpPr>
          <p:cNvPr id="397343" name="Rectangle 31"/>
          <p:cNvSpPr>
            <a:spLocks noChangeArrowheads="1"/>
          </p:cNvSpPr>
          <p:nvPr/>
        </p:nvSpPr>
        <p:spPr bwMode="auto">
          <a:xfrm>
            <a:off x="2719388" y="4186238"/>
            <a:ext cx="309562" cy="498475"/>
          </a:xfrm>
          <a:prstGeom prst="rect">
            <a:avLst/>
          </a:prstGeom>
          <a:solidFill>
            <a:srgbClr val="66FF33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0" lon="3300000" rev="0"/>
            </a:camera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66FF33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97344" name="Text Box 32"/>
          <p:cNvSpPr txBox="1">
            <a:spLocks noChangeArrowheads="1"/>
          </p:cNvSpPr>
          <p:nvPr/>
        </p:nvSpPr>
        <p:spPr bwMode="auto">
          <a:xfrm>
            <a:off x="1798638" y="4719638"/>
            <a:ext cx="2346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CS" sz="1800">
                <a:latin typeface="Arial" charset="0"/>
              </a:rPr>
              <a:t>Хоризонталан поларизатор</a:t>
            </a:r>
            <a:r>
              <a:rPr lang="en-GB" sz="1800">
                <a:latin typeface="Arial" charset="0"/>
              </a:rPr>
              <a:t> </a:t>
            </a:r>
          </a:p>
        </p:txBody>
      </p:sp>
      <p:cxnSp>
        <p:nvCxnSpPr>
          <p:cNvPr id="397346" name="AutoShape 34"/>
          <p:cNvCxnSpPr>
            <a:cxnSpLocks noChangeShapeType="1"/>
            <a:stCxn id="397340" idx="2"/>
            <a:endCxn id="397339" idx="1"/>
          </p:cNvCxnSpPr>
          <p:nvPr/>
        </p:nvCxnSpPr>
        <p:spPr bwMode="auto">
          <a:xfrm>
            <a:off x="2781300" y="2601913"/>
            <a:ext cx="1036638" cy="4286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7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3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Cyrl-CS" sz="4000"/>
              <a:t>Лако ломљива интерференција</a:t>
            </a:r>
            <a:endParaRPr lang="sr-Latn-CS" sz="4000"/>
          </a:p>
        </p:txBody>
      </p:sp>
      <p:pic>
        <p:nvPicPr>
          <p:cNvPr id="424964" name="Picture 4" descr="kula od karat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43350" y="1912938"/>
            <a:ext cx="1885950" cy="2857500"/>
          </a:xfrm>
          <a:noFill/>
          <a:ln/>
        </p:spPr>
      </p:pic>
      <p:pic>
        <p:nvPicPr>
          <p:cNvPr id="424966" name="Picture 6" descr="karte na gomili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r="33926" b="-1831"/>
          <a:stretch>
            <a:fillRect/>
          </a:stretch>
        </p:blipFill>
        <p:spPr>
          <a:xfrm>
            <a:off x="3773488" y="1981200"/>
            <a:ext cx="2425700" cy="280511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249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24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4249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24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92" name="Oval 12"/>
          <p:cNvSpPr>
            <a:spLocks noChangeArrowheads="1"/>
          </p:cNvSpPr>
          <p:nvPr/>
        </p:nvSpPr>
        <p:spPr bwMode="auto">
          <a:xfrm rot="-5400000">
            <a:off x="4745832" y="2505869"/>
            <a:ext cx="655637" cy="454025"/>
          </a:xfrm>
          <a:prstGeom prst="ellipse">
            <a:avLst/>
          </a:prstGeom>
          <a:solidFill>
            <a:srgbClr val="6666FF"/>
          </a:solidFill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4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52475"/>
            <a:ext cx="7278688" cy="1143000"/>
          </a:xfrm>
        </p:spPr>
        <p:txBody>
          <a:bodyPr/>
          <a:lstStyle/>
          <a:p>
            <a:r>
              <a:rPr lang="sr-Cyrl-CS" sz="4200">
                <a:latin typeface="Trebuchet MS" pitchFamily="34" charset="0"/>
              </a:rPr>
              <a:t>Квантни брисач</a:t>
            </a:r>
            <a:r>
              <a:rPr lang="en-GB" sz="3700"/>
              <a:t> </a:t>
            </a:r>
          </a:p>
        </p:txBody>
      </p:sp>
      <p:sp>
        <p:nvSpPr>
          <p:cNvPr id="404483" name="Oval 3"/>
          <p:cNvSpPr>
            <a:spLocks noChangeArrowheads="1"/>
          </p:cNvSpPr>
          <p:nvPr/>
        </p:nvSpPr>
        <p:spPr bwMode="auto">
          <a:xfrm>
            <a:off x="5516563" y="2974975"/>
            <a:ext cx="573087" cy="457200"/>
          </a:xfrm>
          <a:prstGeom prst="ellipse">
            <a:avLst/>
          </a:prstGeom>
          <a:solidFill>
            <a:srgbClr val="6666FF"/>
          </a:solidFill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4484" name="Rectangle 4" descr="Blue tissue paper"/>
          <p:cNvSpPr>
            <a:spLocks noChangeArrowheads="1"/>
          </p:cNvSpPr>
          <p:nvPr/>
        </p:nvSpPr>
        <p:spPr bwMode="auto">
          <a:xfrm>
            <a:off x="5476875" y="2843213"/>
            <a:ext cx="306388" cy="784225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4485" name="Line 5"/>
          <p:cNvSpPr>
            <a:spLocks noChangeShapeType="1"/>
          </p:cNvSpPr>
          <p:nvPr/>
        </p:nvSpPr>
        <p:spPr bwMode="auto">
          <a:xfrm>
            <a:off x="5783263" y="2974975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4486" name="Rectangle 6"/>
          <p:cNvSpPr>
            <a:spLocks noChangeArrowheads="1"/>
          </p:cNvSpPr>
          <p:nvPr/>
        </p:nvSpPr>
        <p:spPr bwMode="auto">
          <a:xfrm>
            <a:off x="3362325" y="3181350"/>
            <a:ext cx="1689100" cy="1265238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4487" name="Line 7"/>
          <p:cNvSpPr>
            <a:spLocks noChangeShapeType="1"/>
          </p:cNvSpPr>
          <p:nvPr/>
        </p:nvSpPr>
        <p:spPr bwMode="auto">
          <a:xfrm flipV="1">
            <a:off x="2317750" y="4432300"/>
            <a:ext cx="403225" cy="9525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4488" name="Line 8"/>
          <p:cNvSpPr>
            <a:spLocks noChangeShapeType="1"/>
          </p:cNvSpPr>
          <p:nvPr/>
        </p:nvSpPr>
        <p:spPr bwMode="auto">
          <a:xfrm>
            <a:off x="5051425" y="3181350"/>
            <a:ext cx="744538" cy="0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4489" name="Rectangle 9"/>
          <p:cNvSpPr>
            <a:spLocks noChangeArrowheads="1"/>
          </p:cNvSpPr>
          <p:nvPr/>
        </p:nvSpPr>
        <p:spPr bwMode="auto">
          <a:xfrm rot="2389415">
            <a:off x="3221038" y="2843213"/>
            <a:ext cx="144462" cy="5699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chemeClr val="tx1"/>
              </a:gs>
            </a:gsLst>
            <a:lin ang="2700000" scaled="1"/>
          </a:gradFill>
          <a:ln w="285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4493" name="Rectangle 13" descr="Blue tissue paper"/>
          <p:cNvSpPr>
            <a:spLocks noChangeArrowheads="1"/>
          </p:cNvSpPr>
          <p:nvPr/>
        </p:nvSpPr>
        <p:spPr bwMode="auto">
          <a:xfrm rot="-5400000">
            <a:off x="4956176" y="2582862"/>
            <a:ext cx="347662" cy="690563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4490" name="Rectangle 10"/>
          <p:cNvSpPr>
            <a:spLocks noChangeArrowheads="1"/>
          </p:cNvSpPr>
          <p:nvPr/>
        </p:nvSpPr>
        <p:spPr bwMode="auto">
          <a:xfrm rot="2389415">
            <a:off x="5051425" y="4194175"/>
            <a:ext cx="146050" cy="5715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rgbClr val="FFFFFF"/>
              </a:gs>
            </a:gsLst>
            <a:lin ang="2700000" scaled="1"/>
          </a:gradFill>
          <a:ln w="285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4491" name="Line 11"/>
          <p:cNvSpPr>
            <a:spLocks noChangeShapeType="1"/>
          </p:cNvSpPr>
          <p:nvPr/>
        </p:nvSpPr>
        <p:spPr bwMode="auto">
          <a:xfrm>
            <a:off x="2601913" y="4437063"/>
            <a:ext cx="711200" cy="9525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4494" name="Line 14"/>
          <p:cNvSpPr>
            <a:spLocks noChangeShapeType="1"/>
          </p:cNvSpPr>
          <p:nvPr/>
        </p:nvSpPr>
        <p:spPr bwMode="auto">
          <a:xfrm rot="-5400000">
            <a:off x="5099051" y="2552700"/>
            <a:ext cx="0" cy="403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4495" name="Text Box 15"/>
          <p:cNvSpPr txBox="1">
            <a:spLocks noChangeArrowheads="1"/>
          </p:cNvSpPr>
          <p:nvPr/>
        </p:nvSpPr>
        <p:spPr bwMode="auto">
          <a:xfrm>
            <a:off x="6015038" y="3302000"/>
            <a:ext cx="403225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>
                <a:latin typeface="Times New Roman" pitchFamily="18" charset="0"/>
              </a:rPr>
              <a:t>D</a:t>
            </a:r>
            <a:endParaRPr lang="de-DE" sz="2400">
              <a:latin typeface="Times New Roman" pitchFamily="18" charset="0"/>
            </a:endParaRPr>
          </a:p>
        </p:txBody>
      </p:sp>
      <p:grpSp>
        <p:nvGrpSpPr>
          <p:cNvPr id="404496" name="Group 16"/>
          <p:cNvGrpSpPr>
            <a:grpSpLocks/>
          </p:cNvGrpSpPr>
          <p:nvPr/>
        </p:nvGrpSpPr>
        <p:grpSpPr bwMode="auto">
          <a:xfrm>
            <a:off x="5199063" y="2082800"/>
            <a:ext cx="493712" cy="595313"/>
            <a:chOff x="1509" y="1056"/>
            <a:chExt cx="311" cy="375"/>
          </a:xfrm>
        </p:grpSpPr>
        <p:sp>
          <p:nvSpPr>
            <p:cNvPr id="404497" name="Text Box 17"/>
            <p:cNvSpPr txBox="1">
              <a:spLocks noChangeArrowheads="1"/>
            </p:cNvSpPr>
            <p:nvPr/>
          </p:nvSpPr>
          <p:spPr bwMode="auto">
            <a:xfrm>
              <a:off x="1509" y="1056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400">
                  <a:latin typeface="Times New Roman" pitchFamily="18" charset="0"/>
                </a:rPr>
                <a:t>D</a:t>
              </a:r>
              <a:endParaRPr lang="de-DE" sz="2400">
                <a:latin typeface="Times New Roman" pitchFamily="18" charset="0"/>
              </a:endParaRPr>
            </a:p>
          </p:txBody>
        </p:sp>
        <p:sp>
          <p:nvSpPr>
            <p:cNvPr id="404498" name="Text Box 18"/>
            <p:cNvSpPr txBox="1">
              <a:spLocks noChangeArrowheads="1"/>
            </p:cNvSpPr>
            <p:nvPr/>
          </p:nvSpPr>
          <p:spPr bwMode="auto">
            <a:xfrm>
              <a:off x="1632" y="1200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>
                  <a:latin typeface="Times New Roman" pitchFamily="18" charset="0"/>
                </a:rPr>
                <a:t>2</a:t>
              </a:r>
              <a:endParaRPr lang="de-DE" sz="1800">
                <a:latin typeface="Times New Roman" pitchFamily="18" charset="0"/>
              </a:endParaRPr>
            </a:p>
          </p:txBody>
        </p:sp>
      </p:grpSp>
      <p:sp>
        <p:nvSpPr>
          <p:cNvPr id="404499" name="Rectangle 19"/>
          <p:cNvSpPr>
            <a:spLocks noChangeArrowheads="1"/>
          </p:cNvSpPr>
          <p:nvPr/>
        </p:nvSpPr>
        <p:spPr bwMode="auto">
          <a:xfrm rot="2408417">
            <a:off x="3309938" y="4132263"/>
            <a:ext cx="101600" cy="566737"/>
          </a:xfrm>
          <a:prstGeom prst="rect">
            <a:avLst/>
          </a:prstGeom>
          <a:solidFill>
            <a:schemeClr val="bg2"/>
          </a:solidFill>
          <a:ln w="285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4500" name="Text Box 20"/>
          <p:cNvSpPr txBox="1">
            <a:spLocks noChangeArrowheads="1"/>
          </p:cNvSpPr>
          <p:nvPr/>
        </p:nvSpPr>
        <p:spPr bwMode="auto">
          <a:xfrm>
            <a:off x="6226175" y="345916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>
                <a:latin typeface="Times New Roman" pitchFamily="18" charset="0"/>
              </a:rPr>
              <a:t>1</a:t>
            </a:r>
            <a:endParaRPr lang="de-DE" sz="1800">
              <a:latin typeface="Times New Roman" pitchFamily="18" charset="0"/>
            </a:endParaRPr>
          </a:p>
        </p:txBody>
      </p:sp>
      <p:sp>
        <p:nvSpPr>
          <p:cNvPr id="404502" name="Rectangle 22"/>
          <p:cNvSpPr>
            <a:spLocks noChangeArrowheads="1"/>
          </p:cNvSpPr>
          <p:nvPr/>
        </p:nvSpPr>
        <p:spPr bwMode="auto">
          <a:xfrm>
            <a:off x="1676400" y="5334000"/>
            <a:ext cx="533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4504" name="Text Box 24"/>
          <p:cNvSpPr txBox="1">
            <a:spLocks noChangeArrowheads="1"/>
          </p:cNvSpPr>
          <p:nvPr/>
        </p:nvSpPr>
        <p:spPr bwMode="auto">
          <a:xfrm>
            <a:off x="4814888" y="4808538"/>
            <a:ext cx="15398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800"/>
          </a:p>
        </p:txBody>
      </p:sp>
      <p:sp>
        <p:nvSpPr>
          <p:cNvPr id="404505" name="Oval 25"/>
          <p:cNvSpPr>
            <a:spLocks noChangeArrowheads="1"/>
          </p:cNvSpPr>
          <p:nvPr/>
        </p:nvSpPr>
        <p:spPr bwMode="auto">
          <a:xfrm>
            <a:off x="3759200" y="2960688"/>
            <a:ext cx="406400" cy="477837"/>
          </a:xfrm>
          <a:prstGeom prst="ellipse">
            <a:avLst/>
          </a:prstGeom>
          <a:solidFill>
            <a:srgbClr val="FFFF00"/>
          </a:solidFill>
          <a:ln w="9525">
            <a:round/>
            <a:headEnd/>
            <a:tailEnd/>
          </a:ln>
          <a:effectLst/>
          <a:scene3d>
            <a:camera prst="legacyObliqueTopRight">
              <a:rot lat="21299999" lon="3600000" rev="0"/>
            </a:camera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04507" name="Text Box 27"/>
          <p:cNvSpPr txBox="1">
            <a:spLocks noChangeArrowheads="1"/>
          </p:cNvSpPr>
          <p:nvPr/>
        </p:nvSpPr>
        <p:spPr bwMode="auto">
          <a:xfrm>
            <a:off x="1393825" y="5308600"/>
            <a:ext cx="6429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404508" name="Text Box 28"/>
          <p:cNvSpPr txBox="1">
            <a:spLocks noChangeArrowheads="1"/>
          </p:cNvSpPr>
          <p:nvPr/>
        </p:nvSpPr>
        <p:spPr bwMode="auto">
          <a:xfrm>
            <a:off x="785813" y="5600700"/>
            <a:ext cx="72294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Cyrl-CS" sz="2200"/>
              <a:t>Поларизатори под</a:t>
            </a:r>
            <a:r>
              <a:rPr lang="en-GB" sz="2200"/>
              <a:t> 45° </a:t>
            </a:r>
            <a:r>
              <a:rPr lang="sr-Cyrl-CS" sz="2200"/>
              <a:t>бришу било какву информацију о путу којим је честица дошла</a:t>
            </a:r>
            <a:endParaRPr lang="en-GB" sz="2200"/>
          </a:p>
        </p:txBody>
      </p:sp>
      <p:sp>
        <p:nvSpPr>
          <p:cNvPr id="404509" name="Rectangle 29"/>
          <p:cNvSpPr>
            <a:spLocks noChangeArrowheads="1"/>
          </p:cNvSpPr>
          <p:nvPr/>
        </p:nvSpPr>
        <p:spPr bwMode="auto">
          <a:xfrm>
            <a:off x="2719388" y="4186238"/>
            <a:ext cx="309562" cy="498475"/>
          </a:xfrm>
          <a:prstGeom prst="rect">
            <a:avLst/>
          </a:prstGeom>
          <a:solidFill>
            <a:srgbClr val="66FF33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0" lon="3300000" rev="0"/>
            </a:camera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66FF33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04513" name="Rectangle 33"/>
          <p:cNvSpPr>
            <a:spLocks noChangeArrowheads="1"/>
          </p:cNvSpPr>
          <p:nvPr/>
        </p:nvSpPr>
        <p:spPr bwMode="auto">
          <a:xfrm rot="2844725">
            <a:off x="5236370" y="2907506"/>
            <a:ext cx="309562" cy="498475"/>
          </a:xfrm>
          <a:prstGeom prst="rect">
            <a:avLst/>
          </a:prstGeom>
          <a:solidFill>
            <a:srgbClr val="66FF33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0" lon="3300000" rev="0"/>
            </a:camera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66FF33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04515" name="Text Box 35"/>
          <p:cNvSpPr txBox="1">
            <a:spLocks noChangeArrowheads="1"/>
          </p:cNvSpPr>
          <p:nvPr/>
        </p:nvSpPr>
        <p:spPr bwMode="auto">
          <a:xfrm>
            <a:off x="6053138" y="2357438"/>
            <a:ext cx="2219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800">
                <a:latin typeface="Arial" charset="0"/>
              </a:rPr>
              <a:t>45° </a:t>
            </a:r>
            <a:r>
              <a:rPr lang="sr-Cyrl-CS" sz="1800">
                <a:latin typeface="Arial" charset="0"/>
              </a:rPr>
              <a:t>поларизатори</a:t>
            </a:r>
            <a:endParaRPr lang="en-GB" sz="1800">
              <a:latin typeface="Arial" charset="0"/>
            </a:endParaRPr>
          </a:p>
        </p:txBody>
      </p:sp>
      <p:cxnSp>
        <p:nvCxnSpPr>
          <p:cNvPr id="404516" name="AutoShape 36"/>
          <p:cNvCxnSpPr>
            <a:cxnSpLocks noChangeShapeType="1"/>
            <a:stCxn id="404515" idx="2"/>
            <a:endCxn id="404484" idx="0"/>
          </p:cNvCxnSpPr>
          <p:nvPr/>
        </p:nvCxnSpPr>
        <p:spPr bwMode="auto">
          <a:xfrm rot="5400000">
            <a:off x="6337300" y="2017713"/>
            <a:ext cx="119063" cy="1531937"/>
          </a:xfrm>
          <a:prstGeom prst="curvedConnector3">
            <a:avLst>
              <a:gd name="adj1" fmla="val 49333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404517" name="Line 37"/>
          <p:cNvSpPr>
            <a:spLocks noChangeShapeType="1"/>
          </p:cNvSpPr>
          <p:nvPr/>
        </p:nvSpPr>
        <p:spPr bwMode="auto">
          <a:xfrm rot="5400000">
            <a:off x="4766469" y="3072607"/>
            <a:ext cx="579437" cy="0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 type="arrow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4518" name="Line 38"/>
          <p:cNvSpPr>
            <a:spLocks noChangeShapeType="1"/>
          </p:cNvSpPr>
          <p:nvPr/>
        </p:nvSpPr>
        <p:spPr bwMode="auto">
          <a:xfrm rot="5400000">
            <a:off x="4772819" y="3259932"/>
            <a:ext cx="579437" cy="0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4503" name="Rectangle 23"/>
          <p:cNvSpPr>
            <a:spLocks noChangeArrowheads="1"/>
          </p:cNvSpPr>
          <p:nvPr/>
        </p:nvSpPr>
        <p:spPr bwMode="auto">
          <a:xfrm rot="2408417">
            <a:off x="5016500" y="2933700"/>
            <a:ext cx="103188" cy="566738"/>
          </a:xfrm>
          <a:prstGeom prst="rect">
            <a:avLst/>
          </a:prstGeom>
          <a:solidFill>
            <a:schemeClr val="bg2"/>
          </a:solidFill>
          <a:ln w="285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4514" name="Rectangle 34"/>
          <p:cNvSpPr>
            <a:spLocks noChangeArrowheads="1"/>
          </p:cNvSpPr>
          <p:nvPr/>
        </p:nvSpPr>
        <p:spPr bwMode="auto">
          <a:xfrm rot="-767557">
            <a:off x="4900613" y="2706688"/>
            <a:ext cx="309562" cy="498475"/>
          </a:xfrm>
          <a:prstGeom prst="rect">
            <a:avLst/>
          </a:prstGeom>
          <a:solidFill>
            <a:srgbClr val="66FF33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3900000" lon="21299999" rev="0"/>
            </a:camera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66FF33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04521" name="Text Box 41"/>
          <p:cNvSpPr txBox="1">
            <a:spLocks noChangeArrowheads="1"/>
          </p:cNvSpPr>
          <p:nvPr/>
        </p:nvSpPr>
        <p:spPr bwMode="auto">
          <a:xfrm>
            <a:off x="1544638" y="1731963"/>
            <a:ext cx="2473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CS" sz="1800">
                <a:latin typeface="Arial" charset="0"/>
              </a:rPr>
              <a:t>Ротатор</a:t>
            </a:r>
            <a:r>
              <a:rPr lang="en-GB" sz="1800">
                <a:latin typeface="Arial" charset="0"/>
              </a:rPr>
              <a:t> </a:t>
            </a:r>
            <a:r>
              <a:rPr lang="sr-Cyrl-CS" sz="1800">
                <a:latin typeface="Arial" charset="0"/>
              </a:rPr>
              <a:t>поларизације за</a:t>
            </a:r>
            <a:r>
              <a:rPr lang="en-GB" sz="1800">
                <a:latin typeface="Arial" charset="0"/>
              </a:rPr>
              <a:t> 90°</a:t>
            </a:r>
          </a:p>
        </p:txBody>
      </p:sp>
      <p:cxnSp>
        <p:nvCxnSpPr>
          <p:cNvPr id="404523" name="AutoShape 43"/>
          <p:cNvCxnSpPr>
            <a:cxnSpLocks noChangeShapeType="1"/>
            <a:stCxn id="404521" idx="2"/>
            <a:endCxn id="404505" idx="1"/>
          </p:cNvCxnSpPr>
          <p:nvPr/>
        </p:nvCxnSpPr>
        <p:spPr bwMode="auto">
          <a:xfrm>
            <a:off x="2781300" y="2373313"/>
            <a:ext cx="1036638" cy="6572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404524" name="Text Box 44"/>
          <p:cNvSpPr txBox="1">
            <a:spLocks noChangeArrowheads="1"/>
          </p:cNvSpPr>
          <p:nvPr/>
        </p:nvSpPr>
        <p:spPr bwMode="auto">
          <a:xfrm>
            <a:off x="1709738" y="4719638"/>
            <a:ext cx="2346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CS" sz="1800">
                <a:latin typeface="Arial" charset="0"/>
              </a:rPr>
              <a:t>Хоризонталан поларизатор</a:t>
            </a:r>
            <a:r>
              <a:rPr lang="en-GB" sz="1800">
                <a:latin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04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0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0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04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0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508" grpId="0"/>
      <p:bldP spid="404513" grpId="0" animBg="1"/>
      <p:bldP spid="404515" grpId="0"/>
      <p:bldP spid="404518" grpId="0" animBg="1"/>
      <p:bldP spid="4045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83091" y="0"/>
            <a:ext cx="7772400" cy="1470025"/>
          </a:xfrm>
        </p:spPr>
        <p:txBody>
          <a:bodyPr/>
          <a:lstStyle/>
          <a:p>
            <a:r>
              <a:rPr lang="sr-Cyrl-CS" dirty="0"/>
              <a:t>Квантни шок </a:t>
            </a:r>
          </a:p>
        </p:txBody>
      </p:sp>
      <p:pic>
        <p:nvPicPr>
          <p:cNvPr id="411654" name="Picture 6" descr="FeynmanLecturesOnPhysics"/>
          <p:cNvPicPr>
            <a:picLocks noChangeAspect="1" noChangeArrowheads="1"/>
          </p:cNvPicPr>
          <p:nvPr/>
        </p:nvPicPr>
        <p:blipFill>
          <a:blip r:embed="rId3" cstate="print"/>
          <a:srcRect r="33791" b="30659"/>
          <a:stretch>
            <a:fillRect/>
          </a:stretch>
        </p:blipFill>
        <p:spPr bwMode="auto">
          <a:xfrm flipH="1">
            <a:off x="5384798" y="1567807"/>
            <a:ext cx="3297333" cy="3439621"/>
          </a:xfrm>
          <a:prstGeom prst="rect">
            <a:avLst/>
          </a:prstGeom>
          <a:noFill/>
        </p:spPr>
      </p:pic>
      <p:sp>
        <p:nvSpPr>
          <p:cNvPr id="411656" name="Text Box 8"/>
          <p:cNvSpPr txBox="1">
            <a:spLocks noChangeArrowheads="1"/>
          </p:cNvSpPr>
          <p:nvPr/>
        </p:nvSpPr>
        <p:spPr bwMode="auto">
          <a:xfrm>
            <a:off x="667203" y="5327425"/>
            <a:ext cx="1349375" cy="40011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sr-Cyrl-RS" sz="2000" dirty="0" smtClean="0"/>
              <a:t>Нилс Бор</a:t>
            </a:r>
            <a:endParaRPr lang="en-US" sz="2000" dirty="0"/>
          </a:p>
        </p:txBody>
      </p:sp>
      <p:pic>
        <p:nvPicPr>
          <p:cNvPr id="411657" name="Picture 9" descr="H:\Igorova dokumenta\Predavanja\Niels_Boh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169" y="1346429"/>
            <a:ext cx="2778803" cy="3930022"/>
          </a:xfrm>
          <a:prstGeom prst="rect">
            <a:avLst/>
          </a:prstGeom>
          <a:noFill/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278460" y="5015367"/>
            <a:ext cx="1349375" cy="701675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sr-Cyrl-CS" sz="2000" dirty="0"/>
              <a:t>Ричард </a:t>
            </a:r>
            <a:r>
              <a:rPr lang="sr-Cyrl-CS" sz="2000" dirty="0" err="1"/>
              <a:t>Фајман</a:t>
            </a:r>
            <a:endParaRPr lang="en-US" sz="2000" dirty="0"/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3105761" y="1231411"/>
            <a:ext cx="3382963" cy="2214337"/>
          </a:xfrm>
          <a:prstGeom prst="wedgeRoundRectCallout">
            <a:avLst>
              <a:gd name="adj1" fmla="val -66096"/>
              <a:gd name="adj2" fmla="val 5774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 algn="ctr"/>
            <a:r>
              <a:rPr lang="sr-Cyrl-RS" sz="2400" b="1" dirty="0" smtClean="0"/>
              <a:t>Ко није био запањен квантном механиком, сигурно је није разумео!</a:t>
            </a:r>
            <a:endParaRPr lang="sr-Cyrl-CS" sz="2400" b="1" dirty="0"/>
          </a:p>
        </p:txBody>
      </p:sp>
      <p:sp>
        <p:nvSpPr>
          <p:cNvPr id="411655" name="AutoShape 7"/>
          <p:cNvSpPr>
            <a:spLocks noChangeArrowheads="1"/>
          </p:cNvSpPr>
          <p:nvPr/>
        </p:nvSpPr>
        <p:spPr bwMode="auto">
          <a:xfrm>
            <a:off x="2613252" y="3874407"/>
            <a:ext cx="2830512" cy="2139531"/>
          </a:xfrm>
          <a:prstGeom prst="wedgeRoundRectCallout">
            <a:avLst>
              <a:gd name="adj1" fmla="val 78325"/>
              <a:gd name="adj2" fmla="val -26287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 algn="ctr"/>
            <a:r>
              <a:rPr lang="sr-Cyrl-RS" sz="2400" b="1" dirty="0" smtClean="0"/>
              <a:t>Мислим да безбедно могу рећи да нико не разуме квантну физику.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33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1165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Па шта то тврди квантна физика?</a:t>
            </a:r>
            <a:endParaRPr lang="en-US" dirty="0"/>
          </a:p>
        </p:txBody>
      </p:sp>
      <p:pic>
        <p:nvPicPr>
          <p:cNvPr id="439300" name="Picture 4" descr="C:\Users\Igor\AppData\Local\Microsoft\Windows\Temporary Internet Files\Content.IE5\RPPFZ94T\MC900431877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0705" y="1754914"/>
            <a:ext cx="975762" cy="996341"/>
          </a:xfrm>
          <a:prstGeom prst="rect">
            <a:avLst/>
          </a:prstGeom>
          <a:noFill/>
        </p:spPr>
      </p:pic>
      <p:pic>
        <p:nvPicPr>
          <p:cNvPr id="439301" name="Picture 5" descr="C:\Users\Igor\AppData\Local\Microsoft\Windows\Temporary Internet Files\Content.IE5\SAFZUJWB\MC900431879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42" y="1724779"/>
            <a:ext cx="1001485" cy="1010060"/>
          </a:xfrm>
          <a:prstGeom prst="rect">
            <a:avLst/>
          </a:prstGeom>
          <a:noFill/>
        </p:spPr>
      </p:pic>
      <p:pic>
        <p:nvPicPr>
          <p:cNvPr id="439302" name="Picture 6" descr="H:\Igorova dokumenta\Predavanja\novcic-glava-pismo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5831" y="4376058"/>
            <a:ext cx="1467969" cy="1500208"/>
          </a:xfrm>
          <a:prstGeom prst="rect">
            <a:avLst/>
          </a:prstGeom>
          <a:noFill/>
        </p:spPr>
      </p:pic>
      <p:pic>
        <p:nvPicPr>
          <p:cNvPr id="439303" name="Picture 7" descr="H:\Igorova dokumenta\Predavanja\coinflip.gif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8857" y="2474941"/>
            <a:ext cx="846138" cy="127133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cxnSp>
        <p:nvCxnSpPr>
          <p:cNvPr id="16" name="Straight Arrow Connector 15"/>
          <p:cNvCxnSpPr/>
          <p:nvPr/>
        </p:nvCxnSpPr>
        <p:spPr bwMode="auto">
          <a:xfrm>
            <a:off x="2928257" y="5214257"/>
            <a:ext cx="215537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5105400" y="4376057"/>
            <a:ext cx="1480457" cy="82731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5094515" y="5246914"/>
            <a:ext cx="1556656" cy="57694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pic>
        <p:nvPicPr>
          <p:cNvPr id="439306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8115" y="4262890"/>
            <a:ext cx="1480458" cy="986586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med" len="med"/>
            <a:tailEnd type="none" w="lg" len="lg"/>
          </a:ln>
          <a:effectLst>
            <a:softEdge rad="317500"/>
          </a:effectLst>
        </p:spPr>
      </p:pic>
      <p:pic>
        <p:nvPicPr>
          <p:cNvPr id="26" name="Picture 4" descr="C:\Users\Igor\AppData\Local\Microsoft\Windows\Temporary Internet Files\Content.IE5\RPPFZ94T\MC900431877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7248" y="5358087"/>
            <a:ext cx="975762" cy="996341"/>
          </a:xfrm>
          <a:prstGeom prst="rect">
            <a:avLst/>
          </a:prstGeom>
          <a:noFill/>
        </p:spPr>
      </p:pic>
      <p:pic>
        <p:nvPicPr>
          <p:cNvPr id="27" name="Picture 5" descr="C:\Users\Igor\AppData\Local\Microsoft\Windows\Temporary Internet Files\Content.IE5\SAFZUJWB\MC900431879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3942" y="3673322"/>
            <a:ext cx="1001485" cy="1010060"/>
          </a:xfrm>
          <a:prstGeom prst="rect">
            <a:avLst/>
          </a:prstGeom>
          <a:noFill/>
        </p:spPr>
      </p:pic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656317" y="5817282"/>
            <a:ext cx="1978025" cy="40011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RS" sz="2000" dirty="0" smtClean="0"/>
              <a:t>суперпозиција</a:t>
            </a:r>
            <a:endParaRPr lang="en-US" sz="2000" dirty="0"/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3443060" y="5185911"/>
            <a:ext cx="1349375" cy="40011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RS" sz="2000" dirty="0" smtClean="0"/>
              <a:t>мерење</a:t>
            </a:r>
            <a:endParaRPr lang="en-US" sz="2000" dirty="0"/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 rot="1165012">
            <a:off x="5206544" y="5447167"/>
            <a:ext cx="911225" cy="40011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/>
              <a:t>50 %</a:t>
            </a:r>
            <a:endParaRPr lang="en-US" sz="2000" dirty="0"/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 rot="19828785">
            <a:off x="5184775" y="4456566"/>
            <a:ext cx="911225" cy="40011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/>
              <a:t>50 %</a:t>
            </a:r>
            <a:endParaRPr lang="en-US" sz="2000" dirty="0"/>
          </a:p>
        </p:txBody>
      </p:sp>
      <p:sp>
        <p:nvSpPr>
          <p:cNvPr id="33" name="Right Brace 32"/>
          <p:cNvSpPr/>
          <p:nvPr/>
        </p:nvSpPr>
        <p:spPr bwMode="auto">
          <a:xfrm rot="5400000" flipH="1">
            <a:off x="4634592" y="2381254"/>
            <a:ext cx="250373" cy="3543299"/>
          </a:xfrm>
          <a:prstGeom prst="righ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2996746" y="3629253"/>
            <a:ext cx="3447596" cy="40011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RS" sz="2000" dirty="0" smtClean="0"/>
              <a:t>колапс таласне функције</a:t>
            </a:r>
            <a:endParaRPr lang="en-US" sz="2000" dirty="0"/>
          </a:p>
        </p:txBody>
      </p:sp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427717" y="6132968"/>
            <a:ext cx="2467883" cy="40011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/>
              <a:t>|</a:t>
            </a:r>
            <a:r>
              <a:rPr lang="sr-Cyrl-RS" sz="2000" dirty="0" smtClean="0"/>
              <a:t>писмо</a:t>
            </a:r>
            <a:r>
              <a:rPr lang="en-US" sz="2000" b="1" dirty="0" smtClean="0">
                <a:sym typeface="Symbol"/>
              </a:rPr>
              <a:t></a:t>
            </a:r>
            <a:r>
              <a:rPr lang="sr-Cyrl-RS" sz="2000" b="1" dirty="0" smtClean="0">
                <a:sym typeface="Symbol"/>
              </a:rPr>
              <a:t> + </a:t>
            </a:r>
            <a:r>
              <a:rPr lang="en-US" sz="2000" dirty="0" smtClean="0"/>
              <a:t>|</a:t>
            </a:r>
            <a:r>
              <a:rPr lang="sr-Cyrl-RS" sz="2000" dirty="0" smtClean="0"/>
              <a:t>глава</a:t>
            </a:r>
            <a:r>
              <a:rPr lang="en-US" sz="2000" b="1" dirty="0" smtClean="0">
                <a:sym typeface="Symbol"/>
              </a:rPr>
              <a:t></a:t>
            </a:r>
            <a:endParaRPr lang="en-US" sz="2000" b="1" dirty="0"/>
          </a:p>
        </p:txBody>
      </p:sp>
      <p:sp>
        <p:nvSpPr>
          <p:cNvPr id="36" name="Text Box 8"/>
          <p:cNvSpPr txBox="1">
            <a:spLocks noChangeArrowheads="1"/>
          </p:cNvSpPr>
          <p:nvPr/>
        </p:nvSpPr>
        <p:spPr bwMode="auto">
          <a:xfrm>
            <a:off x="460375" y="1386796"/>
            <a:ext cx="1349375" cy="40011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/>
              <a:t>|</a:t>
            </a:r>
            <a:r>
              <a:rPr lang="sr-Cyrl-RS" sz="2000" dirty="0" smtClean="0"/>
              <a:t>писмо</a:t>
            </a:r>
            <a:r>
              <a:rPr lang="en-US" sz="2000" b="1" dirty="0" smtClean="0">
                <a:sym typeface="Symbol"/>
              </a:rPr>
              <a:t></a:t>
            </a:r>
            <a:endParaRPr lang="en-US" sz="2000" b="1" dirty="0"/>
          </a:p>
        </p:txBody>
      </p:sp>
      <p:sp>
        <p:nvSpPr>
          <p:cNvPr id="37" name="Text Box 8"/>
          <p:cNvSpPr txBox="1">
            <a:spLocks noChangeArrowheads="1"/>
          </p:cNvSpPr>
          <p:nvPr/>
        </p:nvSpPr>
        <p:spPr bwMode="auto">
          <a:xfrm>
            <a:off x="1984374" y="1386796"/>
            <a:ext cx="1349375" cy="40011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/>
              <a:t>|</a:t>
            </a:r>
            <a:r>
              <a:rPr lang="sr-Cyrl-RS" sz="2000" dirty="0" smtClean="0"/>
              <a:t>глава</a:t>
            </a:r>
            <a:r>
              <a:rPr lang="en-US" sz="2000" b="1" dirty="0">
                <a:sym typeface="Symbol"/>
              </a:rPr>
              <a:t></a:t>
            </a:r>
            <a:endParaRPr lang="en-US" sz="2000" b="1" dirty="0"/>
          </a:p>
        </p:txBody>
      </p:sp>
      <p:cxnSp>
        <p:nvCxnSpPr>
          <p:cNvPr id="39" name="Straight Arrow Connector 38"/>
          <p:cNvCxnSpPr/>
          <p:nvPr/>
        </p:nvCxnSpPr>
        <p:spPr bwMode="auto">
          <a:xfrm>
            <a:off x="1088571" y="2808514"/>
            <a:ext cx="555172" cy="1426029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H="1">
            <a:off x="1796143" y="2862943"/>
            <a:ext cx="696686" cy="137160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Text Box 8"/>
          <p:cNvSpPr txBox="1">
            <a:spLocks noChangeArrowheads="1"/>
          </p:cNvSpPr>
          <p:nvPr/>
        </p:nvSpPr>
        <p:spPr bwMode="auto">
          <a:xfrm>
            <a:off x="4684030" y="2083482"/>
            <a:ext cx="2892425" cy="954107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RS" sz="2800" dirty="0" smtClean="0"/>
              <a:t>“Квантни новчић”</a:t>
            </a:r>
            <a:endParaRPr lang="en-US" sz="2800" dirty="0"/>
          </a:p>
        </p:txBody>
      </p:sp>
      <p:sp>
        <p:nvSpPr>
          <p:cNvPr id="43" name="Text Box 8"/>
          <p:cNvSpPr txBox="1">
            <a:spLocks noChangeArrowheads="1"/>
          </p:cNvSpPr>
          <p:nvPr/>
        </p:nvSpPr>
        <p:spPr bwMode="auto">
          <a:xfrm>
            <a:off x="6882947" y="4521882"/>
            <a:ext cx="1349375" cy="40011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/>
              <a:t>|</a:t>
            </a:r>
            <a:r>
              <a:rPr lang="sr-Cyrl-RS" sz="2000" dirty="0" smtClean="0"/>
              <a:t>писмо</a:t>
            </a:r>
            <a:r>
              <a:rPr lang="en-US" sz="2000" b="1" dirty="0" smtClean="0">
                <a:sym typeface="Symbol"/>
              </a:rPr>
              <a:t></a:t>
            </a:r>
            <a:endParaRPr lang="en-US" sz="2000" b="1" dirty="0"/>
          </a:p>
        </p:txBody>
      </p:sp>
      <p:sp>
        <p:nvSpPr>
          <p:cNvPr id="44" name="Text Box 8"/>
          <p:cNvSpPr txBox="1">
            <a:spLocks noChangeArrowheads="1"/>
          </p:cNvSpPr>
          <p:nvPr/>
        </p:nvSpPr>
        <p:spPr bwMode="auto">
          <a:xfrm>
            <a:off x="6948260" y="6274481"/>
            <a:ext cx="1349375" cy="40011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/>
              <a:t>|</a:t>
            </a:r>
            <a:r>
              <a:rPr lang="sr-Cyrl-RS" sz="2000" dirty="0" smtClean="0"/>
              <a:t>глава</a:t>
            </a:r>
            <a:r>
              <a:rPr lang="en-US" sz="2000" b="1" dirty="0">
                <a:sym typeface="Symbol"/>
              </a:rPr>
              <a:t>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39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39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39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9" dur="500"/>
                                        <p:tgtEl>
                                          <p:spTgt spid="439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1"/>
      <p:bldP spid="31" grpId="0"/>
      <p:bldP spid="32" grpId="0"/>
      <p:bldP spid="33" grpId="0" animBg="1"/>
      <p:bldP spid="34" grpId="0"/>
      <p:bldP spid="35" grpId="0"/>
      <p:bldP spid="36" grpId="0"/>
      <p:bldP spid="37" grpId="0"/>
      <p:bldP spid="42" grpId="0"/>
      <p:bldP spid="43" grpId="0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982" name="Picture 6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0" t="462" r="15934"/>
          <a:stretch/>
        </p:blipFill>
        <p:spPr bwMode="auto">
          <a:xfrm>
            <a:off x="341376" y="1353312"/>
            <a:ext cx="2121408" cy="325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2978" name="Picture 2" descr="Image result for Christiaan Huygen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6" t="-1465" r="21089"/>
          <a:stretch/>
        </p:blipFill>
        <p:spPr bwMode="auto">
          <a:xfrm>
            <a:off x="6535117" y="1292350"/>
            <a:ext cx="2243328" cy="337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83091" y="0"/>
            <a:ext cx="7772400" cy="1470025"/>
          </a:xfrm>
        </p:spPr>
        <p:txBody>
          <a:bodyPr/>
          <a:lstStyle/>
          <a:p>
            <a:r>
              <a:rPr lang="sr-Cyrl-RS" dirty="0"/>
              <a:t>Светлост – честица или талас?</a:t>
            </a:r>
            <a:endParaRPr lang="sr-Cyrl-CS" dirty="0"/>
          </a:p>
        </p:txBody>
      </p:sp>
      <p:sp>
        <p:nvSpPr>
          <p:cNvPr id="411656" name="Text Box 8"/>
          <p:cNvSpPr txBox="1">
            <a:spLocks noChangeArrowheads="1"/>
          </p:cNvSpPr>
          <p:nvPr/>
        </p:nvSpPr>
        <p:spPr bwMode="auto">
          <a:xfrm>
            <a:off x="100059" y="4631977"/>
            <a:ext cx="2529192" cy="707886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RS" sz="2000" dirty="0" smtClean="0"/>
              <a:t>Роберт Хук (средина </a:t>
            </a:r>
            <a:r>
              <a:rPr lang="sr-Latn-RS" sz="2000" dirty="0"/>
              <a:t>XVII</a:t>
            </a:r>
            <a:r>
              <a:rPr lang="sr-Cyrl-RS" sz="2000" dirty="0"/>
              <a:t> века) </a:t>
            </a:r>
            <a:endParaRPr lang="en-US" sz="2000" dirty="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465921" y="4726001"/>
            <a:ext cx="2479954" cy="707886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RS" sz="2000" dirty="0"/>
              <a:t>Кристијан Хајгенс </a:t>
            </a:r>
            <a:r>
              <a:rPr lang="sr-Cyrl-RS" sz="2000" dirty="0" smtClean="0"/>
              <a:t>(крај </a:t>
            </a:r>
            <a:r>
              <a:rPr lang="sr-Latn-RS" sz="2000" dirty="0"/>
              <a:t>XVII</a:t>
            </a:r>
            <a:r>
              <a:rPr lang="sr-Cyrl-RS" sz="2000" dirty="0"/>
              <a:t> века</a:t>
            </a:r>
            <a:r>
              <a:rPr lang="sr-Cyrl-RS" sz="2000" dirty="0" smtClean="0"/>
              <a:t>) </a:t>
            </a:r>
            <a:endParaRPr lang="en-US" sz="2000" dirty="0"/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2592675" y="1313375"/>
            <a:ext cx="3382963" cy="1249142"/>
          </a:xfrm>
          <a:prstGeom prst="wedgeRoundRectCallout">
            <a:avLst>
              <a:gd name="adj1" fmla="val -62853"/>
              <a:gd name="adj2" fmla="val 61646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anchor="ctr" anchorCtr="0"/>
          <a:lstStyle/>
          <a:p>
            <a:pPr algn="ctr"/>
            <a:r>
              <a:rPr lang="sr-Cyrl-RS" sz="4400" b="1" dirty="0" smtClean="0"/>
              <a:t>ТАЛАС!</a:t>
            </a:r>
            <a:endParaRPr lang="sr-Cyrl-CS" sz="2400" b="1" dirty="0"/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2629251" y="1292350"/>
            <a:ext cx="3382963" cy="1249142"/>
          </a:xfrm>
          <a:prstGeom prst="wedgeRoundRectCallout">
            <a:avLst>
              <a:gd name="adj1" fmla="val 80945"/>
              <a:gd name="adj2" fmla="val 45054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anchor="ctr" anchorCtr="0"/>
          <a:lstStyle/>
          <a:p>
            <a:pPr algn="ctr"/>
            <a:r>
              <a:rPr lang="sr-Cyrl-RS" sz="4400" b="1" dirty="0" smtClean="0"/>
              <a:t>ТАЛАС!</a:t>
            </a:r>
            <a:endParaRPr lang="sr-Cyrl-C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686328" y="2708416"/>
            <a:ext cx="36252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000" dirty="0" smtClean="0"/>
              <a:t>Објаснили преламање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000" dirty="0"/>
              <a:t>С</a:t>
            </a:r>
            <a:r>
              <a:rPr lang="sr-Cyrl-RS" sz="2000" dirty="0" smtClean="0"/>
              <a:t>ветлост слична таласима на води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000" dirty="0" smtClean="0"/>
              <a:t>Таласи су трансферзални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000" dirty="0" smtClean="0"/>
              <a:t>Хајгенсов принцип</a:t>
            </a:r>
          </a:p>
        </p:txBody>
      </p:sp>
      <p:pic>
        <p:nvPicPr>
          <p:cNvPr id="382984" name="Picture 8" descr="https://upload.wikimedia.org/wikipedia/commons/thumb/b/b7/Refraction_-_Huygens-Fresnel_principle.svg/300px-Refraction_-_Huygens-Fresnel_principle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784" y="4506556"/>
            <a:ext cx="2435890" cy="194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2986" name="Picture 10" descr="Image result for Refrac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738" y="4289258"/>
            <a:ext cx="1380603" cy="241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80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43200"/>
            <a:ext cx="7772400" cy="1143000"/>
          </a:xfrm>
        </p:spPr>
        <p:txBody>
          <a:bodyPr/>
          <a:lstStyle/>
          <a:p>
            <a:r>
              <a:rPr lang="sr-Cyrl-RS" dirty="0" smtClean="0"/>
              <a:t>Колапс (сажимање) таласне функције</a:t>
            </a:r>
            <a:endParaRPr lang="en-US" dirty="0"/>
          </a:p>
        </p:txBody>
      </p:sp>
      <p:pic>
        <p:nvPicPr>
          <p:cNvPr id="5" name="Wave-particle_duality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267" y="1677600"/>
            <a:ext cx="8674535" cy="4879427"/>
          </a:xfrm>
        </p:spPr>
      </p:pic>
    </p:spTree>
    <p:extLst>
      <p:ext uri="{BB962C8B-B14F-4D97-AF65-F5344CB8AC3E}">
        <p14:creationId xmlns:p14="http://schemas.microsoft.com/office/powerpoint/2010/main" val="202152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274" name="Picture 2" descr="C:\Users\Igor\AppData\Local\Microsoft\Windows\Temporary Internet Files\Content.IE5\SAFZUJWB\MC90033587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9541" y="2514237"/>
            <a:ext cx="2799443" cy="332572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Шредингерова мачка</a:t>
            </a:r>
            <a:endParaRPr lang="en-US" dirty="0"/>
          </a:p>
        </p:txBody>
      </p:sp>
      <p:pic>
        <p:nvPicPr>
          <p:cNvPr id="5" name="Picture 3" descr="H:\Igorova dokumenta\Predavanja\Schrodingers_cat.svg.png"/>
          <p:cNvPicPr>
            <a:picLocks noChangeAspect="1" noChangeArrowheads="1"/>
          </p:cNvPicPr>
          <p:nvPr/>
        </p:nvPicPr>
        <p:blipFill>
          <a:blip r:embed="rId3" cstate="print"/>
          <a:srcRect t="-571" r="42185"/>
          <a:stretch>
            <a:fillRect/>
          </a:stretch>
        </p:blipFill>
        <p:spPr bwMode="auto">
          <a:xfrm>
            <a:off x="718003" y="2220686"/>
            <a:ext cx="4405540" cy="4071257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 bwMode="auto">
          <a:xfrm>
            <a:off x="595086" y="2032000"/>
            <a:ext cx="7895771" cy="4499429"/>
          </a:xfrm>
          <a:prstGeom prst="rect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pic>
        <p:nvPicPr>
          <p:cNvPr id="8" name="Picture 3" descr="H:\Igorova dokumenta\Predavanja\Schrodingers_cat.svg.png"/>
          <p:cNvPicPr>
            <a:picLocks noChangeAspect="1" noChangeArrowheads="1"/>
          </p:cNvPicPr>
          <p:nvPr/>
        </p:nvPicPr>
        <p:blipFill>
          <a:blip r:embed="rId3" cstate="print"/>
          <a:srcRect l="65530" t="12157" b="3227"/>
          <a:stretch>
            <a:fillRect/>
          </a:stretch>
        </p:blipFill>
        <p:spPr bwMode="auto">
          <a:xfrm>
            <a:off x="5834742" y="2815772"/>
            <a:ext cx="2626631" cy="3425371"/>
          </a:xfrm>
          <a:prstGeom prst="rect">
            <a:avLst/>
          </a:prstGeom>
          <a:noFill/>
        </p:spPr>
      </p:pic>
      <p:pic>
        <p:nvPicPr>
          <p:cNvPr id="10" name="Picture 3" descr="H:\Igorova dokumenta\Predavanja\Schrodingers_cat.svg.png"/>
          <p:cNvPicPr>
            <a:picLocks noChangeAspect="1" noChangeArrowheads="1"/>
          </p:cNvPicPr>
          <p:nvPr/>
        </p:nvPicPr>
        <p:blipFill>
          <a:blip r:embed="rId3" cstate="print"/>
          <a:srcRect l="65530" t="12157" r="17994" b="59697"/>
          <a:stretch>
            <a:fillRect/>
          </a:stretch>
        </p:blipFill>
        <p:spPr bwMode="auto">
          <a:xfrm>
            <a:off x="5827485" y="2794000"/>
            <a:ext cx="1255486" cy="1139371"/>
          </a:xfrm>
          <a:prstGeom prst="rect">
            <a:avLst/>
          </a:prstGeom>
          <a:noFill/>
        </p:spPr>
      </p:pic>
      <p:pic>
        <p:nvPicPr>
          <p:cNvPr id="11" name="Picture 3" descr="H:\Igorova dokumenta\Predavanja\Schrodingers_cat.svg.png"/>
          <p:cNvPicPr>
            <a:picLocks noChangeAspect="1" noChangeArrowheads="1"/>
          </p:cNvPicPr>
          <p:nvPr/>
        </p:nvPicPr>
        <p:blipFill>
          <a:blip r:embed="rId3" cstate="print"/>
          <a:srcRect l="53148" t="-392" r="-1148" b="-1076"/>
          <a:stretch>
            <a:fillRect/>
          </a:stretch>
        </p:blipFill>
        <p:spPr bwMode="auto">
          <a:xfrm>
            <a:off x="4789714" y="2220686"/>
            <a:ext cx="3657600" cy="41075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...ок, али </a:t>
            </a:r>
            <a:r>
              <a:rPr lang="sr-Cyrl-CS" dirty="0" smtClean="0"/>
              <a:t>шта </a:t>
            </a:r>
            <a:r>
              <a:rPr lang="sr-Cyrl-CS" dirty="0"/>
              <a:t>све </a:t>
            </a:r>
            <a:r>
              <a:rPr lang="sr-Cyrl-CS" dirty="0" smtClean="0"/>
              <a:t>ово онда </a:t>
            </a:r>
            <a:r>
              <a:rPr lang="sr-Cyrl-CS" dirty="0"/>
              <a:t>заправо значи</a:t>
            </a:r>
            <a:r>
              <a:rPr lang="sr-Cyrl-CS" dirty="0" smtClean="0"/>
              <a:t>?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490336" y="2657475"/>
            <a:ext cx="4578122" cy="2364468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sr-Cyrl-CS" sz="4000" dirty="0"/>
          </a:p>
          <a:p>
            <a:pPr algn="ctr">
              <a:lnSpc>
                <a:spcPct val="90000"/>
              </a:lnSpc>
              <a:buFontTx/>
              <a:buNone/>
            </a:pPr>
            <a:r>
              <a:rPr lang="sr-Cyrl-CS" sz="4000" dirty="0" smtClean="0"/>
              <a:t>“Интерпретације” квантне физике</a:t>
            </a:r>
            <a:endParaRPr lang="sr-Cyrl-CS" sz="4000" dirty="0"/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 rot="16200000">
            <a:off x="1364913" y="3382395"/>
            <a:ext cx="687046" cy="995477"/>
          </a:xfrm>
          <a:prstGeom prst="downArrow">
            <a:avLst>
              <a:gd name="adj1" fmla="val 50000"/>
              <a:gd name="adj2" fmla="val 34249"/>
            </a:avLst>
          </a:prstGeom>
          <a:noFill/>
          <a:ln w="1587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vert="eaVert"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567544"/>
          </a:xfrm>
        </p:spPr>
        <p:txBody>
          <a:bodyPr/>
          <a:lstStyle/>
          <a:p>
            <a:r>
              <a:rPr lang="sr-Cyrl-RS" dirty="0" smtClean="0"/>
              <a:t>“Паралелни универзуми”</a:t>
            </a:r>
            <a:r>
              <a:rPr lang="en-US" dirty="0" smtClean="0"/>
              <a:t> </a:t>
            </a:r>
            <a:r>
              <a:rPr lang="sr-Cyrl-RS" sz="2800" dirty="0" smtClean="0"/>
              <a:t>(</a:t>
            </a:r>
            <a:r>
              <a:rPr lang="en-US" sz="2800" dirty="0" smtClean="0"/>
              <a:t>Everett’s</a:t>
            </a:r>
            <a:r>
              <a:rPr lang="en-US" sz="3200" dirty="0" smtClean="0"/>
              <a:t> </a:t>
            </a:r>
            <a:r>
              <a:rPr lang="en-US" sz="2800" dirty="0" smtClean="0"/>
              <a:t>Many-worlds interpretation)</a:t>
            </a:r>
            <a:endParaRPr lang="en-US" dirty="0"/>
          </a:p>
        </p:txBody>
      </p:sp>
      <p:pic>
        <p:nvPicPr>
          <p:cNvPr id="437250" name="Picture 2" descr="H:\Igorova dokumenta\Predavanja\Many-worlds Schroedingers_cat_film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0345" y="2475365"/>
            <a:ext cx="5435826" cy="35172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8972"/>
            <a:ext cx="7772400" cy="1143000"/>
          </a:xfrm>
        </p:spPr>
        <p:txBody>
          <a:bodyPr/>
          <a:lstStyle/>
          <a:p>
            <a:r>
              <a:rPr lang="sr-Cyrl-RS" dirty="0" smtClean="0"/>
              <a:t>Информација је оно што (једино) </a:t>
            </a:r>
            <a:r>
              <a:rPr lang="sr-Cyrl-RS" b="1" u="sng" dirty="0" smtClean="0"/>
              <a:t>постоји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429" y="1770743"/>
            <a:ext cx="8519885" cy="4325257"/>
          </a:xfrm>
        </p:spPr>
        <p:txBody>
          <a:bodyPr/>
          <a:lstStyle/>
          <a:p>
            <a:r>
              <a:rPr lang="en-US" sz="2800" b="1" dirty="0" smtClean="0"/>
              <a:t>Wheeler's "it from bit“</a:t>
            </a:r>
            <a:endParaRPr lang="sr-Cyrl-RS" sz="2800" b="1" dirty="0" smtClean="0"/>
          </a:p>
          <a:p>
            <a:pPr lvl="1"/>
            <a:r>
              <a:rPr lang="sr-Cyrl-RS" sz="2400" dirty="0" smtClean="0"/>
              <a:t>“...</a:t>
            </a:r>
            <a:r>
              <a:rPr lang="en-US" sz="2400" dirty="0" smtClean="0"/>
              <a:t>it is not unreasonable to imagine that information sits at the core of physics, just as it sits at the core of a computer</a:t>
            </a:r>
            <a:r>
              <a:rPr lang="sr-Cyrl-RS" sz="2400" dirty="0" smtClean="0"/>
              <a:t>”</a:t>
            </a:r>
          </a:p>
          <a:p>
            <a:pPr lvl="1"/>
            <a:r>
              <a:rPr lang="sr-Cyrl-RS" sz="2400" dirty="0" smtClean="0"/>
              <a:t>“</a:t>
            </a:r>
            <a:r>
              <a:rPr lang="en-US" sz="2400" dirty="0" smtClean="0"/>
              <a:t>According to this 'it from bit' doctrine, the laws of physics can be cast in terms of information</a:t>
            </a:r>
            <a:r>
              <a:rPr lang="sr-Cyrl-RS" sz="2400" dirty="0" smtClean="0"/>
              <a:t>...”</a:t>
            </a:r>
          </a:p>
          <a:p>
            <a:r>
              <a:rPr lang="sr-Cyrl-RS" b="1" dirty="0" smtClean="0"/>
              <a:t>Релациона квантна механика (Ровели)</a:t>
            </a:r>
          </a:p>
          <a:p>
            <a:pPr lvl="1"/>
            <a:r>
              <a:rPr lang="sr-Cyrl-RS" sz="2400" dirty="0" smtClean="0"/>
              <a:t>Постулат</a:t>
            </a:r>
            <a:r>
              <a:rPr lang="en-US" sz="2400" dirty="0" smtClean="0"/>
              <a:t> 1: </a:t>
            </a:r>
            <a:r>
              <a:rPr lang="sr-Cyrl-RS" sz="2400" dirty="0" smtClean="0"/>
              <a:t>постоји максимална количина информације коју систем садржи.</a:t>
            </a:r>
            <a:endParaRPr lang="en-US" sz="2400" dirty="0" smtClean="0"/>
          </a:p>
          <a:p>
            <a:pPr lvl="1"/>
            <a:r>
              <a:rPr lang="sr-Cyrl-RS" sz="2400" dirty="0" smtClean="0"/>
              <a:t>Постулат</a:t>
            </a:r>
            <a:r>
              <a:rPr lang="en-US" sz="2400" dirty="0" smtClean="0"/>
              <a:t> 2: </a:t>
            </a:r>
            <a:r>
              <a:rPr lang="sr-Cyrl-RS" sz="2400" dirty="0" smtClean="0"/>
              <a:t>увек је могуће извући нову информацију из система.</a:t>
            </a:r>
            <a:endParaRPr lang="en-US" sz="2400" dirty="0" smtClean="0"/>
          </a:p>
          <a:p>
            <a:pPr lvl="1"/>
            <a:endParaRPr lang="en-US" sz="2400" dirty="0" smtClean="0"/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467600" cy="1765300"/>
          </a:xfrm>
        </p:spPr>
        <p:txBody>
          <a:bodyPr/>
          <a:lstStyle/>
          <a:p>
            <a:r>
              <a:rPr lang="sr-Cyrl-CS"/>
              <a:t>Како електрон зна да ли га посматрамо?</a:t>
            </a:r>
          </a:p>
        </p:txBody>
      </p:sp>
      <p:sp>
        <p:nvSpPr>
          <p:cNvPr id="416773" name="WordArt 5" descr="White marble"/>
          <p:cNvSpPr>
            <a:spLocks noChangeArrowheads="1" noChangeShapeType="1" noTextEdit="1"/>
          </p:cNvSpPr>
          <p:nvPr/>
        </p:nvSpPr>
        <p:spPr bwMode="auto">
          <a:xfrm>
            <a:off x="2620963" y="2908300"/>
            <a:ext cx="3546475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sr-Cyrl-RS" sz="3600" kern="10">
                <a:ln w="9525">
                  <a:round/>
                  <a:headEnd/>
                  <a:tailEnd type="none" w="lg" len="lg"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</a:rPr>
              <a:t>МАТЕРИЈА</a:t>
            </a:r>
            <a:endParaRPr lang="en-US" sz="3600" kern="10">
              <a:ln w="9525">
                <a:round/>
                <a:headEnd/>
                <a:tailEnd type="none" w="lg" len="lg"/>
              </a:ln>
              <a:blipFill dpi="0" rotWithShape="0">
                <a:blip r:embed="rId2"/>
                <a:srcRect/>
                <a:tile tx="0" ty="0" sx="100000" sy="100000" flip="none" algn="tl"/>
              </a:blipFill>
              <a:latin typeface="Arial Black"/>
            </a:endParaRPr>
          </a:p>
        </p:txBody>
      </p:sp>
      <p:sp>
        <p:nvSpPr>
          <p:cNvPr id="416775" name="AutoShape 7"/>
          <p:cNvSpPr>
            <a:spLocks noChangeArrowheads="1"/>
          </p:cNvSpPr>
          <p:nvPr/>
        </p:nvSpPr>
        <p:spPr bwMode="auto">
          <a:xfrm>
            <a:off x="3911600" y="4000500"/>
            <a:ext cx="939800" cy="9017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6666FF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416776" name="WordArt 8" descr="Paper bag"/>
          <p:cNvSpPr>
            <a:spLocks noChangeArrowheads="1" noChangeShapeType="1" noTextEdit="1"/>
          </p:cNvSpPr>
          <p:nvPr/>
        </p:nvSpPr>
        <p:spPr bwMode="auto">
          <a:xfrm>
            <a:off x="2644775" y="5332413"/>
            <a:ext cx="35242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r-Cyrl-RS" sz="3600" kern="10">
                <a:ln w="9525">
                  <a:solidFill>
                    <a:srgbClr val="008000"/>
                  </a:solidFill>
                  <a:round/>
                  <a:headEnd/>
                  <a:tailEnd type="none" w="lg" len="lg"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ИНФОРМАЦИЈА</a:t>
            </a:r>
            <a:endParaRPr lang="en-US" sz="3600" kern="10">
              <a:ln w="9525">
                <a:solidFill>
                  <a:srgbClr val="008000"/>
                </a:solidFill>
                <a:round/>
                <a:headEnd/>
                <a:tailEnd type="none" w="lg" len="lg"/>
              </a:ln>
              <a:blipFill dpi="0" rotWithShape="0">
                <a:blip r:embed="rId3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16777" name="WordArt 9" descr="Paper bag"/>
          <p:cNvSpPr>
            <a:spLocks noChangeArrowheads="1" noChangeShapeType="1" noTextEdit="1"/>
          </p:cNvSpPr>
          <p:nvPr/>
        </p:nvSpPr>
        <p:spPr bwMode="auto">
          <a:xfrm>
            <a:off x="4248150" y="4164013"/>
            <a:ext cx="571500" cy="904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 type="none" w="lg" len="lg"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?</a:t>
            </a:r>
          </a:p>
        </p:txBody>
      </p:sp>
      <p:sp>
        <p:nvSpPr>
          <p:cNvPr id="416778" name="Text Box 10"/>
          <p:cNvSpPr txBox="1">
            <a:spLocks noChangeArrowheads="1"/>
          </p:cNvSpPr>
          <p:nvPr/>
        </p:nvSpPr>
        <p:spPr bwMode="auto">
          <a:xfrm>
            <a:off x="636588" y="2236788"/>
            <a:ext cx="7878762" cy="45720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CS" sz="2400">
                <a:solidFill>
                  <a:schemeClr val="accent2"/>
                </a:solidFill>
              </a:rPr>
              <a:t>Постоји ли стварно тај електрон и материја, уопште?</a:t>
            </a:r>
            <a:endParaRPr lang="sr-Latn-CS" sz="240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6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6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6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6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6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16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16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73" grpId="0" animBg="1"/>
      <p:bldP spid="416775" grpId="0" animBg="1"/>
      <p:bldP spid="416776" grpId="0" animBg="1"/>
      <p:bldP spid="416777" grpId="0" animBg="1"/>
      <p:bldP spid="41677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Cyrl-CS" sz="4000" dirty="0" smtClean="0"/>
              <a:t>Ако не ѕнамо шта јесте, бар знамо шта није!</a:t>
            </a:r>
            <a:endParaRPr lang="sr-Cyrl-CS" sz="4000" dirty="0"/>
          </a:p>
        </p:txBody>
      </p:sp>
      <p:pic>
        <p:nvPicPr>
          <p:cNvPr id="449539" name="Picture 3" descr="satni mehanizam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24200" y="2419350"/>
            <a:ext cx="2897188" cy="3040063"/>
          </a:xfrm>
          <a:noFill/>
          <a:ln/>
        </p:spPr>
      </p:pic>
      <p:sp>
        <p:nvSpPr>
          <p:cNvPr id="449540" name="AutoShape 4"/>
          <p:cNvSpPr>
            <a:spLocks noChangeArrowheads="1"/>
          </p:cNvSpPr>
          <p:nvPr/>
        </p:nvSpPr>
        <p:spPr bwMode="auto">
          <a:xfrm>
            <a:off x="3435350" y="2759075"/>
            <a:ext cx="2273300" cy="2298700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9541" name="Text Box 5"/>
          <p:cNvSpPr txBox="1">
            <a:spLocks noChangeArrowheads="1"/>
          </p:cNvSpPr>
          <p:nvPr/>
        </p:nvSpPr>
        <p:spPr bwMode="auto">
          <a:xfrm>
            <a:off x="952500" y="5702300"/>
            <a:ext cx="6765925" cy="45720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Cyrl-CS" sz="2400">
                <a:solidFill>
                  <a:srgbClr val="FF3300"/>
                </a:solidFill>
              </a:rPr>
              <a:t>Крај ере “механицистичког материјализма”!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95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495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9540" grpId="0" animBg="1"/>
      <p:bldP spid="44954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4399084"/>
            <a:ext cx="7772400" cy="1143000"/>
          </a:xfrm>
        </p:spPr>
        <p:txBody>
          <a:bodyPr/>
          <a:lstStyle/>
          <a:p>
            <a:r>
              <a:rPr lang="sr-Cyrl-RS" dirty="0" smtClean="0"/>
              <a:t>Хвала на пажњи.</a:t>
            </a:r>
            <a:endParaRPr lang="en-US" dirty="0"/>
          </a:p>
        </p:txBody>
      </p:sp>
      <p:pic>
        <p:nvPicPr>
          <p:cNvPr id="6" name="Picture 3" descr="satni mehanizam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62654" y="819150"/>
            <a:ext cx="2897188" cy="3040063"/>
          </a:xfrm>
          <a:noFill/>
          <a:ln/>
        </p:spPr>
      </p:pic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3373804" y="1158875"/>
            <a:ext cx="2273300" cy="2298700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2450"/>
            <a:ext cx="7772400" cy="1143000"/>
          </a:xfrm>
        </p:spPr>
        <p:txBody>
          <a:bodyPr/>
          <a:lstStyle/>
          <a:p>
            <a:r>
              <a:rPr lang="sr-Cyrl-CS" sz="4500"/>
              <a:t>Електрон зна и физику</a:t>
            </a:r>
            <a:endParaRPr lang="en-GB" sz="2800"/>
          </a:p>
        </p:txBody>
      </p:sp>
      <p:pic>
        <p:nvPicPr>
          <p:cNvPr id="428035" name="Picture 3" descr="file:///C:/Folienarchiv/Bayrische%20%20Akademie/Doppelspal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0263" y="2112963"/>
            <a:ext cx="4624387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8043" name="Line 11"/>
          <p:cNvSpPr>
            <a:spLocks noChangeShapeType="1"/>
          </p:cNvSpPr>
          <p:nvPr/>
        </p:nvSpPr>
        <p:spPr bwMode="auto">
          <a:xfrm flipH="1" flipV="1">
            <a:off x="3468688" y="2771775"/>
            <a:ext cx="1757362" cy="944563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28044" name="AutoShape 12"/>
          <p:cNvSpPr>
            <a:spLocks noChangeArrowheads="1"/>
          </p:cNvSpPr>
          <p:nvPr/>
        </p:nvSpPr>
        <p:spPr bwMode="auto">
          <a:xfrm rot="5400000">
            <a:off x="5355431" y="3339307"/>
            <a:ext cx="725487" cy="304800"/>
          </a:xfrm>
          <a:prstGeom prst="parallelogram">
            <a:avLst>
              <a:gd name="adj" fmla="val 5051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8045" name="Line 13"/>
          <p:cNvSpPr>
            <a:spLocks noChangeShapeType="1"/>
          </p:cNvSpPr>
          <p:nvPr/>
        </p:nvSpPr>
        <p:spPr bwMode="auto">
          <a:xfrm flipH="1" flipV="1">
            <a:off x="5559425" y="3962400"/>
            <a:ext cx="319088" cy="160338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28046" name="Line 14"/>
          <p:cNvSpPr>
            <a:spLocks noChangeShapeType="1"/>
          </p:cNvSpPr>
          <p:nvPr/>
        </p:nvSpPr>
        <p:spPr bwMode="auto">
          <a:xfrm flipH="1" flipV="1">
            <a:off x="5559425" y="2887663"/>
            <a:ext cx="290513" cy="1460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28048" name="Line 16"/>
          <p:cNvSpPr>
            <a:spLocks noChangeShapeType="1"/>
          </p:cNvSpPr>
          <p:nvPr/>
        </p:nvSpPr>
        <p:spPr bwMode="auto">
          <a:xfrm>
            <a:off x="4411663" y="2032000"/>
            <a:ext cx="0" cy="2220913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66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428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28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28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28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428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8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428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8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428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8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428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8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043" grpId="0" animBg="1"/>
      <p:bldP spid="428043" grpId="1" animBg="1"/>
      <p:bldP spid="428044" grpId="0" animBg="1"/>
      <p:bldP spid="428044" grpId="1" animBg="1"/>
      <p:bldP spid="428045" grpId="0" animBg="1"/>
      <p:bldP spid="428045" grpId="1" animBg="1"/>
      <p:bldP spid="428046" grpId="0" animBg="1"/>
      <p:bldP spid="428046" grpId="1" animBg="1"/>
      <p:bldP spid="42804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76275"/>
            <a:ext cx="7772400" cy="1143000"/>
          </a:xfrm>
        </p:spPr>
        <p:txBody>
          <a:bodyPr/>
          <a:lstStyle/>
          <a:p>
            <a:r>
              <a:rPr lang="sr-Cyrl-CS" sz="3800"/>
              <a:t>Обе путање или само једна</a:t>
            </a:r>
            <a:r>
              <a:rPr lang="en-GB" sz="3800"/>
              <a:t>?</a:t>
            </a:r>
          </a:p>
        </p:txBody>
      </p:sp>
      <p:sp>
        <p:nvSpPr>
          <p:cNvPr id="359427" name="Oval 3"/>
          <p:cNvSpPr>
            <a:spLocks noChangeArrowheads="1"/>
          </p:cNvSpPr>
          <p:nvPr/>
        </p:nvSpPr>
        <p:spPr bwMode="auto">
          <a:xfrm>
            <a:off x="6989763" y="3243263"/>
            <a:ext cx="573087" cy="457200"/>
          </a:xfrm>
          <a:prstGeom prst="ellipse">
            <a:avLst/>
          </a:prstGeom>
          <a:solidFill>
            <a:srgbClr val="6666FF"/>
          </a:solidFill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9428" name="Rectangle 4" descr="Blue tissue paper"/>
          <p:cNvSpPr>
            <a:spLocks noChangeArrowheads="1"/>
          </p:cNvSpPr>
          <p:nvPr/>
        </p:nvSpPr>
        <p:spPr bwMode="auto">
          <a:xfrm>
            <a:off x="6950075" y="3111500"/>
            <a:ext cx="306388" cy="784225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9429" name="Line 5"/>
          <p:cNvSpPr>
            <a:spLocks noChangeShapeType="1"/>
          </p:cNvSpPr>
          <p:nvPr/>
        </p:nvSpPr>
        <p:spPr bwMode="auto">
          <a:xfrm>
            <a:off x="7256463" y="3243263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9430" name="Rectangle 6"/>
          <p:cNvSpPr>
            <a:spLocks noChangeArrowheads="1"/>
          </p:cNvSpPr>
          <p:nvPr/>
        </p:nvSpPr>
        <p:spPr bwMode="auto">
          <a:xfrm>
            <a:off x="1330325" y="3449638"/>
            <a:ext cx="5207000" cy="896937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9431" name="Line 7"/>
          <p:cNvSpPr>
            <a:spLocks noChangeShapeType="1"/>
          </p:cNvSpPr>
          <p:nvPr/>
        </p:nvSpPr>
        <p:spPr bwMode="auto">
          <a:xfrm>
            <a:off x="669925" y="4321175"/>
            <a:ext cx="336550" cy="1588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9432" name="Line 8"/>
          <p:cNvSpPr>
            <a:spLocks noChangeShapeType="1"/>
          </p:cNvSpPr>
          <p:nvPr/>
        </p:nvSpPr>
        <p:spPr bwMode="auto">
          <a:xfrm>
            <a:off x="6524625" y="3449638"/>
            <a:ext cx="579438" cy="0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9433" name="Rectangle 9"/>
          <p:cNvSpPr>
            <a:spLocks noChangeArrowheads="1"/>
          </p:cNvSpPr>
          <p:nvPr/>
        </p:nvSpPr>
        <p:spPr bwMode="auto">
          <a:xfrm rot="2389415">
            <a:off x="1252538" y="3111500"/>
            <a:ext cx="144462" cy="569913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chemeClr val="tx1"/>
              </a:gs>
            </a:gsLst>
            <a:lin ang="2700000" scaled="1"/>
          </a:gradFill>
          <a:ln w="285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9434" name="Rectangle 10"/>
          <p:cNvSpPr>
            <a:spLocks noChangeArrowheads="1"/>
          </p:cNvSpPr>
          <p:nvPr/>
        </p:nvSpPr>
        <p:spPr bwMode="auto">
          <a:xfrm rot="2389415">
            <a:off x="6524625" y="4068763"/>
            <a:ext cx="146050" cy="5715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rgbClr val="FFFFFF"/>
              </a:gs>
            </a:gsLst>
            <a:lin ang="2700000" scaled="1"/>
          </a:gradFill>
          <a:ln w="285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9435" name="Line 11"/>
          <p:cNvSpPr>
            <a:spLocks noChangeShapeType="1"/>
          </p:cNvSpPr>
          <p:nvPr/>
        </p:nvSpPr>
        <p:spPr bwMode="auto">
          <a:xfrm>
            <a:off x="766763" y="4321175"/>
            <a:ext cx="577850" cy="1588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9436" name="Oval 12"/>
          <p:cNvSpPr>
            <a:spLocks noChangeArrowheads="1"/>
          </p:cNvSpPr>
          <p:nvPr/>
        </p:nvSpPr>
        <p:spPr bwMode="auto">
          <a:xfrm rot="-5400000">
            <a:off x="6219032" y="2774156"/>
            <a:ext cx="655638" cy="454025"/>
          </a:xfrm>
          <a:prstGeom prst="ellipse">
            <a:avLst/>
          </a:prstGeom>
          <a:solidFill>
            <a:srgbClr val="6666FF"/>
          </a:solidFill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9437" name="Rectangle 13"/>
          <p:cNvSpPr>
            <a:spLocks noChangeArrowheads="1"/>
          </p:cNvSpPr>
          <p:nvPr/>
        </p:nvSpPr>
        <p:spPr bwMode="auto">
          <a:xfrm rot="-5400000">
            <a:off x="6429375" y="2851150"/>
            <a:ext cx="347663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9438" name="Line 14"/>
          <p:cNvSpPr>
            <a:spLocks noChangeShapeType="1"/>
          </p:cNvSpPr>
          <p:nvPr/>
        </p:nvSpPr>
        <p:spPr bwMode="auto">
          <a:xfrm rot="-5400000">
            <a:off x="6572251" y="2820987"/>
            <a:ext cx="0" cy="403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9439" name="Text Box 15"/>
          <p:cNvSpPr txBox="1">
            <a:spLocks noChangeArrowheads="1"/>
          </p:cNvSpPr>
          <p:nvPr/>
        </p:nvSpPr>
        <p:spPr bwMode="auto">
          <a:xfrm>
            <a:off x="7488238" y="3570288"/>
            <a:ext cx="403225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>
                <a:latin typeface="Times New Roman" pitchFamily="18" charset="0"/>
              </a:rPr>
              <a:t>D</a:t>
            </a:r>
            <a:endParaRPr lang="de-DE" sz="2400">
              <a:latin typeface="Times New Roman" pitchFamily="18" charset="0"/>
            </a:endParaRPr>
          </a:p>
        </p:txBody>
      </p:sp>
      <p:grpSp>
        <p:nvGrpSpPr>
          <p:cNvPr id="359440" name="Group 16"/>
          <p:cNvGrpSpPr>
            <a:grpSpLocks/>
          </p:cNvGrpSpPr>
          <p:nvPr/>
        </p:nvGrpSpPr>
        <p:grpSpPr bwMode="auto">
          <a:xfrm>
            <a:off x="6672263" y="2351088"/>
            <a:ext cx="493712" cy="595312"/>
            <a:chOff x="1509" y="1056"/>
            <a:chExt cx="311" cy="375"/>
          </a:xfrm>
        </p:grpSpPr>
        <p:sp>
          <p:nvSpPr>
            <p:cNvPr id="359441" name="Text Box 17"/>
            <p:cNvSpPr txBox="1">
              <a:spLocks noChangeArrowheads="1"/>
            </p:cNvSpPr>
            <p:nvPr/>
          </p:nvSpPr>
          <p:spPr bwMode="auto">
            <a:xfrm>
              <a:off x="1509" y="1056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400">
                  <a:latin typeface="Times New Roman" pitchFamily="18" charset="0"/>
                </a:rPr>
                <a:t>D</a:t>
              </a:r>
              <a:endParaRPr lang="de-DE" sz="2400">
                <a:latin typeface="Times New Roman" pitchFamily="18" charset="0"/>
              </a:endParaRPr>
            </a:p>
          </p:txBody>
        </p:sp>
        <p:sp>
          <p:nvSpPr>
            <p:cNvPr id="359442" name="Text Box 18"/>
            <p:cNvSpPr txBox="1">
              <a:spLocks noChangeArrowheads="1"/>
            </p:cNvSpPr>
            <p:nvPr/>
          </p:nvSpPr>
          <p:spPr bwMode="auto">
            <a:xfrm>
              <a:off x="1632" y="1200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>
                  <a:latin typeface="Times New Roman" pitchFamily="18" charset="0"/>
                </a:rPr>
                <a:t>2</a:t>
              </a:r>
              <a:endParaRPr lang="de-DE" sz="1800">
                <a:latin typeface="Times New Roman" pitchFamily="18" charset="0"/>
              </a:endParaRPr>
            </a:p>
          </p:txBody>
        </p:sp>
      </p:grpSp>
      <p:sp>
        <p:nvSpPr>
          <p:cNvPr id="359443" name="Rectangle 19"/>
          <p:cNvSpPr>
            <a:spLocks noChangeArrowheads="1"/>
          </p:cNvSpPr>
          <p:nvPr/>
        </p:nvSpPr>
        <p:spPr bwMode="auto">
          <a:xfrm rot="2408417">
            <a:off x="1341438" y="4006850"/>
            <a:ext cx="101600" cy="566738"/>
          </a:xfrm>
          <a:prstGeom prst="rect">
            <a:avLst/>
          </a:prstGeom>
          <a:solidFill>
            <a:schemeClr val="bg2"/>
          </a:solidFill>
          <a:ln w="285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9444" name="Text Box 20"/>
          <p:cNvSpPr txBox="1">
            <a:spLocks noChangeArrowheads="1"/>
          </p:cNvSpPr>
          <p:nvPr/>
        </p:nvSpPr>
        <p:spPr bwMode="auto">
          <a:xfrm>
            <a:off x="7699375" y="3727450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>
                <a:latin typeface="Times New Roman" pitchFamily="18" charset="0"/>
              </a:rPr>
              <a:t>1</a:t>
            </a:r>
            <a:endParaRPr lang="de-DE" sz="1800">
              <a:latin typeface="Times New Roman" pitchFamily="18" charset="0"/>
            </a:endParaRPr>
          </a:p>
        </p:txBody>
      </p:sp>
      <p:sp>
        <p:nvSpPr>
          <p:cNvPr id="359446" name="Line 22"/>
          <p:cNvSpPr>
            <a:spLocks noChangeShapeType="1"/>
          </p:cNvSpPr>
          <p:nvPr/>
        </p:nvSpPr>
        <p:spPr bwMode="auto">
          <a:xfrm rot="5400000">
            <a:off x="6233319" y="3353594"/>
            <a:ext cx="579438" cy="0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 type="arrow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9447" name="Rectangle 23"/>
          <p:cNvSpPr>
            <a:spLocks noChangeArrowheads="1"/>
          </p:cNvSpPr>
          <p:nvPr/>
        </p:nvSpPr>
        <p:spPr bwMode="auto">
          <a:xfrm>
            <a:off x="6989763" y="4681538"/>
            <a:ext cx="533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9448" name="Rectangle 24"/>
          <p:cNvSpPr>
            <a:spLocks noChangeArrowheads="1"/>
          </p:cNvSpPr>
          <p:nvPr/>
        </p:nvSpPr>
        <p:spPr bwMode="auto">
          <a:xfrm rot="2408417">
            <a:off x="6489700" y="3201988"/>
            <a:ext cx="103188" cy="566737"/>
          </a:xfrm>
          <a:prstGeom prst="rect">
            <a:avLst/>
          </a:prstGeom>
          <a:solidFill>
            <a:schemeClr val="bg2"/>
          </a:solidFill>
          <a:ln w="285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9449" name="Text Box 25"/>
          <p:cNvSpPr txBox="1">
            <a:spLocks noChangeArrowheads="1"/>
          </p:cNvSpPr>
          <p:nvPr/>
        </p:nvSpPr>
        <p:spPr bwMode="auto">
          <a:xfrm>
            <a:off x="401638" y="5116513"/>
            <a:ext cx="7843837" cy="126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200"/>
              <a:t>„One decides whether the photon shall have come by one route, or by both routes after it has already done its travel.“</a:t>
            </a:r>
          </a:p>
          <a:p>
            <a:pPr>
              <a:spcBef>
                <a:spcPct val="50000"/>
              </a:spcBef>
            </a:pPr>
            <a:r>
              <a:rPr lang="en-GB" sz="2200"/>
              <a:t>						J. A. Wheeler</a:t>
            </a:r>
            <a:endParaRPr lang="de-DE" sz="2200" i="1">
              <a:solidFill>
                <a:srgbClr val="333399"/>
              </a:solidFill>
            </a:endParaRPr>
          </a:p>
        </p:txBody>
      </p:sp>
      <p:sp>
        <p:nvSpPr>
          <p:cNvPr id="359452" name="Text Box 28"/>
          <p:cNvSpPr txBox="1">
            <a:spLocks noChangeArrowheads="1"/>
          </p:cNvSpPr>
          <p:nvPr/>
        </p:nvSpPr>
        <p:spPr bwMode="auto">
          <a:xfrm>
            <a:off x="2109788" y="3990975"/>
            <a:ext cx="3714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Cyrl-CS" sz="2000">
                <a:latin typeface="Arial" charset="0"/>
              </a:rPr>
              <a:t>Неколико светлосних година</a:t>
            </a:r>
            <a:endParaRPr lang="de-DE" sz="2000">
              <a:latin typeface="Arial" charset="0"/>
            </a:endParaRPr>
          </a:p>
        </p:txBody>
      </p:sp>
      <p:sp>
        <p:nvSpPr>
          <p:cNvPr id="359453" name="Text Box 29"/>
          <p:cNvSpPr txBox="1">
            <a:spLocks noChangeArrowheads="1"/>
          </p:cNvSpPr>
          <p:nvPr/>
        </p:nvSpPr>
        <p:spPr bwMode="auto">
          <a:xfrm>
            <a:off x="1436688" y="1487488"/>
            <a:ext cx="68072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Cyrl-CS" sz="2500">
                <a:latin typeface="Arial" charset="0"/>
              </a:rPr>
              <a:t>Вилеров експеримент са одложеном одлуком (</a:t>
            </a:r>
            <a:r>
              <a:rPr lang="en-GB" sz="2500">
                <a:latin typeface="Arial" charset="0"/>
              </a:rPr>
              <a:t>Delayed Choice Experiment</a:t>
            </a:r>
            <a:r>
              <a:rPr lang="sr-Cyrl-CS" sz="2500">
                <a:latin typeface="Arial" charset="0"/>
              </a:rPr>
              <a:t>)</a:t>
            </a:r>
            <a:endParaRPr lang="en-GB" sz="25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92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59259E-6 C -0.00018 0.00972 -0.00018 0.02361 -0.00052 0.02315 C -0.00104 0.02315 -0.00104 -0.02269 -0.00174 -0.02269 C -0.00226 -0.02269 -0.00191 0.01736 -0.00243 0.0169 C -0.00295 0.0169 -0.00261 -0.01204 -0.0033 -0.01204 C -0.00382 -0.01204 -0.00347 0.0074 -0.004 0.0074 C -0.00434 0.0074 -0.00417 -0.00764 -0.00452 -0.00764 C -0.00469 -0.00764 -0.00469 -0.00324 -0.00469 2.59259E-6 " pathEditMode="relative" rAng="0" ptsTypes="ffffffff">
                                      <p:cBhvr>
                                        <p:cTn id="6" dur="2000" fill="hold"/>
                                        <p:tgtEl>
                                          <p:spTgt spid="3594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359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59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434" grpId="0" animBg="1"/>
      <p:bldP spid="359446" grpId="0" animBg="1"/>
      <p:bldP spid="3594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030" name="Picture 6" descr="Portrait of man in black with shoulder-length, wavy brown hair, a large sharp nose, and a distracted ga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53" y="1128665"/>
            <a:ext cx="3191921" cy="438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83091" y="0"/>
            <a:ext cx="7772400" cy="1470025"/>
          </a:xfrm>
        </p:spPr>
        <p:txBody>
          <a:bodyPr/>
          <a:lstStyle/>
          <a:p>
            <a:r>
              <a:rPr lang="sr-Cyrl-RS" dirty="0"/>
              <a:t>Светлост – честица или талас?</a:t>
            </a:r>
            <a:endParaRPr lang="sr-Cyrl-CS" dirty="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42332" y="5514166"/>
            <a:ext cx="3803515" cy="861774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RS" sz="2000" dirty="0" smtClean="0"/>
              <a:t>Исак Њутн</a:t>
            </a:r>
          </a:p>
          <a:p>
            <a:pPr algn="ctr">
              <a:spcBef>
                <a:spcPct val="50000"/>
              </a:spcBef>
            </a:pPr>
            <a:r>
              <a:rPr lang="sr-Cyrl-RS" sz="2000" dirty="0" smtClean="0"/>
              <a:t>(крај </a:t>
            </a:r>
            <a:r>
              <a:rPr lang="en-US" sz="2000" dirty="0" smtClean="0"/>
              <a:t>XVII</a:t>
            </a:r>
            <a:r>
              <a:rPr lang="sr-Cyrl-RS" sz="2000" dirty="0" smtClean="0"/>
              <a:t> и почетак </a:t>
            </a:r>
            <a:r>
              <a:rPr lang="en-US" sz="2000" dirty="0" smtClean="0"/>
              <a:t>XVIII </a:t>
            </a:r>
            <a:r>
              <a:rPr lang="sr-Cyrl-RS" sz="2000" dirty="0" smtClean="0"/>
              <a:t>века) </a:t>
            </a:r>
            <a:endParaRPr lang="en-US" sz="2000" dirty="0"/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3441962" y="1470024"/>
            <a:ext cx="3707868" cy="1266935"/>
          </a:xfrm>
          <a:prstGeom prst="wedgeRoundRectCallout">
            <a:avLst>
              <a:gd name="adj1" fmla="val -75505"/>
              <a:gd name="adj2" fmla="val 52301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anchor="ctr" anchorCtr="0"/>
          <a:lstStyle/>
          <a:p>
            <a:pPr algn="ctr"/>
            <a:r>
              <a:rPr lang="sr-Cyrl-RS" sz="4400" b="1" dirty="0" smtClean="0"/>
              <a:t>ЧЕСТИЦА!!!</a:t>
            </a:r>
            <a:endParaRPr lang="sr-Cyrl-C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945847" y="3025886"/>
            <a:ext cx="50166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000" dirty="0" smtClean="0"/>
              <a:t>Геометријска оптика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000" dirty="0" smtClean="0"/>
              <a:t>Хипотезом о различитим масама честица различитих боја, и површинским силама, квалитативно објашњавао и неке таласне феномене </a:t>
            </a:r>
          </a:p>
        </p:txBody>
      </p:sp>
      <p:pic>
        <p:nvPicPr>
          <p:cNvPr id="385032" name="Picture 8" descr="Image result for geometrical opt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291" y="4946030"/>
            <a:ext cx="3362325" cy="17145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37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20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66750" y="676275"/>
            <a:ext cx="7235825" cy="1143000"/>
          </a:xfrm>
        </p:spPr>
        <p:txBody>
          <a:bodyPr/>
          <a:lstStyle/>
          <a:p>
            <a:r>
              <a:rPr lang="sr-Cyrl-CS" sz="3800"/>
              <a:t>Природна реализација</a:t>
            </a:r>
            <a:r>
              <a:rPr lang="en-GB" sz="3800"/>
              <a:t>: </a:t>
            </a:r>
            <a:r>
              <a:rPr lang="sr-Cyrl-CS" sz="3800"/>
              <a:t>Гравитациона сочива</a:t>
            </a:r>
            <a:endParaRPr lang="en-GB" sz="3800"/>
          </a:p>
        </p:txBody>
      </p:sp>
      <p:sp>
        <p:nvSpPr>
          <p:cNvPr id="398358" name="Rectangle 22"/>
          <p:cNvSpPr>
            <a:spLocks noChangeArrowheads="1"/>
          </p:cNvSpPr>
          <p:nvPr/>
        </p:nvSpPr>
        <p:spPr bwMode="auto">
          <a:xfrm>
            <a:off x="6989763" y="4681538"/>
            <a:ext cx="533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98361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6113" y="2254250"/>
            <a:ext cx="3052762" cy="29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8366" name="Text Box 30"/>
          <p:cNvSpPr txBox="1">
            <a:spLocks noChangeArrowheads="1"/>
          </p:cNvSpPr>
          <p:nvPr/>
        </p:nvSpPr>
        <p:spPr bwMode="auto">
          <a:xfrm>
            <a:off x="4806950" y="2584450"/>
            <a:ext cx="3192463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Cyrl-CS" sz="2300">
                <a:latin typeface="Arial" charset="0"/>
              </a:rPr>
              <a:t>Вилерова идеја</a:t>
            </a:r>
            <a:endParaRPr lang="en-GB" sz="23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99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/>
          <p:cNvSpPr>
            <a:spLocks noGrp="1" noChangeArrowheads="1"/>
          </p:cNvSpPr>
          <p:nvPr>
            <p:ph type="title"/>
          </p:nvPr>
        </p:nvSpPr>
        <p:spPr>
          <a:xfrm>
            <a:off x="700088" y="492125"/>
            <a:ext cx="7772400" cy="1143000"/>
          </a:xfrm>
        </p:spPr>
        <p:txBody>
          <a:bodyPr/>
          <a:lstStyle/>
          <a:p>
            <a:r>
              <a:rPr lang="sr-Cyrl-CS" sz="4000"/>
              <a:t>Шта је то “запањујуће” у квантној физици?</a:t>
            </a:r>
          </a:p>
        </p:txBody>
      </p:sp>
      <p:sp>
        <p:nvSpPr>
          <p:cNvPr id="433155" name="AutoShape 3"/>
          <p:cNvSpPr>
            <a:spLocks noChangeArrowheads="1"/>
          </p:cNvSpPr>
          <p:nvPr/>
        </p:nvSpPr>
        <p:spPr bwMode="auto">
          <a:xfrm rot="5400000">
            <a:off x="-1612106" y="3772694"/>
            <a:ext cx="4441825" cy="261937"/>
          </a:xfrm>
          <a:prstGeom prst="notchedRightArrow">
            <a:avLst>
              <a:gd name="adj1" fmla="val 50000"/>
              <a:gd name="adj2" fmla="val 42394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3156" name="Text Box 4"/>
          <p:cNvSpPr txBox="1">
            <a:spLocks noChangeArrowheads="1"/>
          </p:cNvSpPr>
          <p:nvPr/>
        </p:nvSpPr>
        <p:spPr bwMode="auto">
          <a:xfrm rot="16200000">
            <a:off x="-433388" y="3630613"/>
            <a:ext cx="1552575" cy="33655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Cyrl-CS"/>
              <a:t>“Д У Б И Н А”</a:t>
            </a:r>
            <a:endParaRPr lang="en-US"/>
          </a:p>
        </p:txBody>
      </p:sp>
      <p:sp>
        <p:nvSpPr>
          <p:cNvPr id="433157" name="Text Box 5"/>
          <p:cNvSpPr txBox="1">
            <a:spLocks noChangeArrowheads="1"/>
          </p:cNvSpPr>
          <p:nvPr/>
        </p:nvSpPr>
        <p:spPr bwMode="auto">
          <a:xfrm>
            <a:off x="2570163" y="2032000"/>
            <a:ext cx="3959225" cy="955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CS" sz="2800"/>
              <a:t>Дискретност (скоковитост) природе</a:t>
            </a:r>
            <a:endParaRPr lang="en-US" sz="2800"/>
          </a:p>
        </p:txBody>
      </p:sp>
      <p:sp>
        <p:nvSpPr>
          <p:cNvPr id="433158" name="Text Box 6"/>
          <p:cNvSpPr txBox="1">
            <a:spLocks noChangeArrowheads="1"/>
          </p:cNvSpPr>
          <p:nvPr/>
        </p:nvSpPr>
        <p:spPr bwMode="auto">
          <a:xfrm>
            <a:off x="2568575" y="3103563"/>
            <a:ext cx="3959225" cy="955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CS" sz="2800"/>
              <a:t>Таласно-честични дуализам</a:t>
            </a:r>
            <a:endParaRPr lang="en-US" sz="2800"/>
          </a:p>
        </p:txBody>
      </p:sp>
      <p:sp>
        <p:nvSpPr>
          <p:cNvPr id="433159" name="Text Box 7"/>
          <p:cNvSpPr txBox="1">
            <a:spLocks noChangeArrowheads="1"/>
          </p:cNvSpPr>
          <p:nvPr/>
        </p:nvSpPr>
        <p:spPr bwMode="auto">
          <a:xfrm>
            <a:off x="2551113" y="4191000"/>
            <a:ext cx="3959225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CS" sz="2800"/>
              <a:t>Случајност у физици</a:t>
            </a:r>
            <a:endParaRPr lang="en-US" sz="2800"/>
          </a:p>
        </p:txBody>
      </p:sp>
      <p:sp>
        <p:nvSpPr>
          <p:cNvPr id="433160" name="Text Box 8"/>
          <p:cNvSpPr txBox="1">
            <a:spLocks noChangeArrowheads="1"/>
          </p:cNvSpPr>
          <p:nvPr/>
        </p:nvSpPr>
        <p:spPr bwMode="auto">
          <a:xfrm>
            <a:off x="2552700" y="4870450"/>
            <a:ext cx="3959225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CS" sz="2800"/>
              <a:t>Улога посматрача</a:t>
            </a:r>
            <a:endParaRPr lang="en-US" sz="2800"/>
          </a:p>
        </p:txBody>
      </p:sp>
      <p:sp>
        <p:nvSpPr>
          <p:cNvPr id="433161" name="Text Box 9"/>
          <p:cNvSpPr txBox="1">
            <a:spLocks noChangeArrowheads="1"/>
          </p:cNvSpPr>
          <p:nvPr/>
        </p:nvSpPr>
        <p:spPr bwMode="auto">
          <a:xfrm>
            <a:off x="2549525" y="5665788"/>
            <a:ext cx="3959225" cy="528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CS" sz="2800"/>
              <a:t>Дистантне корелације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10761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433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433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433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433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16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Cyrl-CS" sz="4000"/>
              <a:t>ЕПР парадокс и </a:t>
            </a:r>
            <a:br>
              <a:rPr lang="sr-Cyrl-CS" sz="4000"/>
            </a:br>
            <a:r>
              <a:rPr lang="sr-Cyrl-CS" sz="4000"/>
              <a:t>дистантне корелације</a:t>
            </a:r>
          </a:p>
        </p:txBody>
      </p:sp>
      <p:sp>
        <p:nvSpPr>
          <p:cNvPr id="434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27363" y="2251075"/>
            <a:ext cx="3965575" cy="34417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sr-Cyrl-CS"/>
              <a:t>Белова неједнакост!</a:t>
            </a:r>
          </a:p>
          <a:p>
            <a:pPr>
              <a:lnSpc>
                <a:spcPct val="90000"/>
              </a:lnSpc>
              <a:buFontTx/>
              <a:buNone/>
            </a:pPr>
            <a:endParaRPr lang="sr-Cyrl-CS"/>
          </a:p>
          <a:p>
            <a:pPr>
              <a:lnSpc>
                <a:spcPct val="90000"/>
              </a:lnSpc>
              <a:buFontTx/>
              <a:buNone/>
            </a:pPr>
            <a:r>
              <a:rPr lang="sr-Cyrl-CS"/>
              <a:t>Свет или није “локалан” или није “реалан”!</a:t>
            </a:r>
          </a:p>
        </p:txBody>
      </p:sp>
      <p:sp>
        <p:nvSpPr>
          <p:cNvPr id="434184" name="AutoShape 8"/>
          <p:cNvSpPr>
            <a:spLocks noChangeArrowheads="1"/>
          </p:cNvSpPr>
          <p:nvPr/>
        </p:nvSpPr>
        <p:spPr bwMode="auto">
          <a:xfrm>
            <a:off x="4324350" y="3224213"/>
            <a:ext cx="433388" cy="593725"/>
          </a:xfrm>
          <a:prstGeom prst="downArrow">
            <a:avLst>
              <a:gd name="adj1" fmla="val 50000"/>
              <a:gd name="adj2" fmla="val 34249"/>
            </a:avLst>
          </a:prstGeom>
          <a:noFill/>
          <a:ln w="1587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vert="eaVert"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78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79" grpId="0" build="p"/>
      <p:bldP spid="43418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sr-Cyrl-CS"/>
              <a:t>Корелација</a:t>
            </a:r>
            <a:endParaRPr lang="en-US"/>
          </a:p>
        </p:txBody>
      </p:sp>
      <p:pic>
        <p:nvPicPr>
          <p:cNvPr id="435204" name="Picture 4" descr="IM0004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6038" y="1684338"/>
            <a:ext cx="3187700" cy="4221162"/>
          </a:xfrm>
          <a:prstGeom prst="rect">
            <a:avLst/>
          </a:prstGeom>
          <a:noFill/>
        </p:spPr>
      </p:pic>
      <p:pic>
        <p:nvPicPr>
          <p:cNvPr id="435205" name="Picture 5" descr="j02938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7963" y="1200150"/>
            <a:ext cx="1744662" cy="1836738"/>
          </a:xfrm>
          <a:prstGeom prst="rect">
            <a:avLst/>
          </a:prstGeom>
          <a:noFill/>
        </p:spPr>
      </p:pic>
      <p:pic>
        <p:nvPicPr>
          <p:cNvPr id="435206" name="Picture 6" descr="Kisobran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500" y="3903663"/>
            <a:ext cx="3303588" cy="2203450"/>
          </a:xfrm>
          <a:prstGeom prst="rect">
            <a:avLst/>
          </a:prstGeom>
          <a:noFill/>
        </p:spPr>
      </p:pic>
      <p:sp>
        <p:nvSpPr>
          <p:cNvPr id="435207" name="AutoShape 7"/>
          <p:cNvSpPr>
            <a:spLocks noChangeArrowheads="1"/>
          </p:cNvSpPr>
          <p:nvPr/>
        </p:nvSpPr>
        <p:spPr bwMode="auto">
          <a:xfrm>
            <a:off x="1973263" y="3208338"/>
            <a:ext cx="261937" cy="477837"/>
          </a:xfrm>
          <a:prstGeom prst="upArrow">
            <a:avLst>
              <a:gd name="adj1" fmla="val 50000"/>
              <a:gd name="adj2" fmla="val 4560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5208" name="AutoShape 8"/>
          <p:cNvSpPr>
            <a:spLocks noChangeArrowheads="1"/>
          </p:cNvSpPr>
          <p:nvPr/>
        </p:nvSpPr>
        <p:spPr bwMode="auto">
          <a:xfrm>
            <a:off x="2670175" y="3222625"/>
            <a:ext cx="276225" cy="477838"/>
          </a:xfrm>
          <a:prstGeom prst="downArrow">
            <a:avLst>
              <a:gd name="adj1" fmla="val 50000"/>
              <a:gd name="adj2" fmla="val 4324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5209" name="Text Box 9"/>
          <p:cNvSpPr txBox="1">
            <a:spLocks noChangeArrowheads="1"/>
          </p:cNvSpPr>
          <p:nvPr/>
        </p:nvSpPr>
        <p:spPr bwMode="auto">
          <a:xfrm>
            <a:off x="5372100" y="6080125"/>
            <a:ext cx="2670175" cy="396875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CS" sz="2000"/>
              <a:t>Проф. Бертлман</a:t>
            </a: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Cyrl-CS" sz="4000"/>
              <a:t>ЕПР парадокс и </a:t>
            </a:r>
            <a:br>
              <a:rPr lang="sr-Cyrl-CS" sz="4000"/>
            </a:br>
            <a:r>
              <a:rPr lang="sr-Cyrl-CS" sz="4000"/>
              <a:t>дистантне корелације</a:t>
            </a:r>
          </a:p>
        </p:txBody>
      </p:sp>
      <p:sp>
        <p:nvSpPr>
          <p:cNvPr id="436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46375" y="3300413"/>
            <a:ext cx="3111500" cy="588962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sr-Cyrl-CS" sz="2800"/>
              <a:t>ЕПР парадокс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n-US" sz="2800"/>
          </a:p>
          <a:p>
            <a:pPr algn="ctr">
              <a:lnSpc>
                <a:spcPct val="90000"/>
              </a:lnSpc>
              <a:buFontTx/>
              <a:buNone/>
            </a:pPr>
            <a:r>
              <a:rPr lang="sr-Cyrl-CS" sz="2800"/>
              <a:t>  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sr-Cyrl-CS" sz="2800"/>
          </a:p>
        </p:txBody>
      </p:sp>
      <p:pic>
        <p:nvPicPr>
          <p:cNvPr id="436229" name="Picture 5" descr="Boh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98450" y="1951038"/>
            <a:ext cx="2206625" cy="3140075"/>
          </a:xfrm>
          <a:noFill/>
          <a:ln/>
        </p:spPr>
      </p:pic>
      <p:pic>
        <p:nvPicPr>
          <p:cNvPr id="436231" name="Picture 7" descr="AlbertEinstein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235700" y="2127250"/>
            <a:ext cx="2697163" cy="2633663"/>
          </a:xfrm>
          <a:noFill/>
          <a:ln/>
        </p:spPr>
      </p:pic>
      <p:sp>
        <p:nvSpPr>
          <p:cNvPr id="436233" name="AutoShape 9"/>
          <p:cNvSpPr>
            <a:spLocks noChangeArrowheads="1"/>
          </p:cNvSpPr>
          <p:nvPr/>
        </p:nvSpPr>
        <p:spPr bwMode="auto">
          <a:xfrm>
            <a:off x="2627313" y="2192338"/>
            <a:ext cx="958850" cy="304800"/>
          </a:xfrm>
          <a:prstGeom prst="rightArrow">
            <a:avLst>
              <a:gd name="adj1" fmla="val 50000"/>
              <a:gd name="adj2" fmla="val 7864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6234" name="AutoShape 10"/>
          <p:cNvSpPr>
            <a:spLocks noChangeArrowheads="1"/>
          </p:cNvSpPr>
          <p:nvPr/>
        </p:nvSpPr>
        <p:spPr bwMode="auto">
          <a:xfrm rot="10800000">
            <a:off x="5076825" y="2116138"/>
            <a:ext cx="958850" cy="304800"/>
          </a:xfrm>
          <a:prstGeom prst="rightArrow">
            <a:avLst>
              <a:gd name="adj1" fmla="val 50000"/>
              <a:gd name="adj2" fmla="val 7864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36236" name="Picture 12" descr="MCj0304341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811588" y="1851025"/>
            <a:ext cx="1117600" cy="815975"/>
          </a:xfrm>
          <a:prstGeom prst="rect">
            <a:avLst/>
          </a:prstGeom>
          <a:noFill/>
        </p:spPr>
      </p:pic>
      <p:sp>
        <p:nvSpPr>
          <p:cNvPr id="436238" name="AutoShape 14"/>
          <p:cNvSpPr>
            <a:spLocks noChangeArrowheads="1"/>
          </p:cNvSpPr>
          <p:nvPr/>
        </p:nvSpPr>
        <p:spPr bwMode="auto">
          <a:xfrm>
            <a:off x="4173538" y="2830513"/>
            <a:ext cx="433387" cy="433387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1587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vert="eaVert"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227" grpId="0" build="p"/>
      <p:bldP spid="43623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Cyrl-CS"/>
              <a:t>Поларизација</a:t>
            </a:r>
            <a:endParaRPr lang="en-US"/>
          </a:p>
        </p:txBody>
      </p:sp>
      <p:sp>
        <p:nvSpPr>
          <p:cNvPr id="462854" name="Oval 6"/>
          <p:cNvSpPr>
            <a:spLocks noChangeArrowheads="1"/>
          </p:cNvSpPr>
          <p:nvPr/>
        </p:nvSpPr>
        <p:spPr bwMode="auto">
          <a:xfrm>
            <a:off x="1187450" y="4762500"/>
            <a:ext cx="681038" cy="652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2855" name="Line 7"/>
          <p:cNvSpPr>
            <a:spLocks noChangeShapeType="1"/>
          </p:cNvSpPr>
          <p:nvPr/>
        </p:nvSpPr>
        <p:spPr bwMode="auto">
          <a:xfrm>
            <a:off x="1201738" y="4905375"/>
            <a:ext cx="593725" cy="3794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2858" name="Oval 10"/>
          <p:cNvSpPr>
            <a:spLocks noChangeArrowheads="1"/>
          </p:cNvSpPr>
          <p:nvPr/>
        </p:nvSpPr>
        <p:spPr bwMode="auto">
          <a:xfrm>
            <a:off x="1155700" y="2190750"/>
            <a:ext cx="681038" cy="652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2859" name="Line 11"/>
          <p:cNvSpPr>
            <a:spLocks noChangeShapeType="1"/>
          </p:cNvSpPr>
          <p:nvPr/>
        </p:nvSpPr>
        <p:spPr bwMode="auto">
          <a:xfrm flipH="1">
            <a:off x="1503363" y="2205038"/>
            <a:ext cx="1587" cy="6111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2862" name="Oval 14"/>
          <p:cNvSpPr>
            <a:spLocks noChangeArrowheads="1"/>
          </p:cNvSpPr>
          <p:nvPr/>
        </p:nvSpPr>
        <p:spPr bwMode="auto">
          <a:xfrm>
            <a:off x="1157288" y="3498850"/>
            <a:ext cx="681037" cy="652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2863" name="Line 15"/>
          <p:cNvSpPr>
            <a:spLocks noChangeShapeType="1"/>
          </p:cNvSpPr>
          <p:nvPr/>
        </p:nvSpPr>
        <p:spPr bwMode="auto">
          <a:xfrm flipH="1" flipV="1">
            <a:off x="1171575" y="3833813"/>
            <a:ext cx="623888" cy="127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2887" name="Line 39"/>
          <p:cNvSpPr>
            <a:spLocks noChangeShapeType="1"/>
          </p:cNvSpPr>
          <p:nvPr/>
        </p:nvSpPr>
        <p:spPr bwMode="auto">
          <a:xfrm>
            <a:off x="5311775" y="2525713"/>
            <a:ext cx="1684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2888" name="Line 40"/>
          <p:cNvSpPr>
            <a:spLocks noChangeShapeType="1"/>
          </p:cNvSpPr>
          <p:nvPr/>
        </p:nvSpPr>
        <p:spPr bwMode="auto">
          <a:xfrm>
            <a:off x="2105025" y="2492375"/>
            <a:ext cx="1684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2889" name="Rectangle 41"/>
          <p:cNvSpPr>
            <a:spLocks noChangeArrowheads="1"/>
          </p:cNvSpPr>
          <p:nvPr/>
        </p:nvSpPr>
        <p:spPr bwMode="auto">
          <a:xfrm>
            <a:off x="4129088" y="2133600"/>
            <a:ext cx="817562" cy="73342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2891" name="Line 43"/>
          <p:cNvSpPr>
            <a:spLocks noChangeShapeType="1"/>
          </p:cNvSpPr>
          <p:nvPr/>
        </p:nvSpPr>
        <p:spPr bwMode="auto">
          <a:xfrm flipH="1">
            <a:off x="4338638" y="2198688"/>
            <a:ext cx="1587" cy="611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2892" name="Line 44"/>
          <p:cNvSpPr>
            <a:spLocks noChangeShapeType="1"/>
          </p:cNvSpPr>
          <p:nvPr/>
        </p:nvSpPr>
        <p:spPr bwMode="auto">
          <a:xfrm flipH="1">
            <a:off x="4540250" y="2192338"/>
            <a:ext cx="1588" cy="611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2893" name="Line 45"/>
          <p:cNvSpPr>
            <a:spLocks noChangeShapeType="1"/>
          </p:cNvSpPr>
          <p:nvPr/>
        </p:nvSpPr>
        <p:spPr bwMode="auto">
          <a:xfrm flipH="1">
            <a:off x="4762500" y="2179638"/>
            <a:ext cx="1588" cy="611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2894" name="Rectangle 46"/>
          <p:cNvSpPr>
            <a:spLocks noChangeArrowheads="1"/>
          </p:cNvSpPr>
          <p:nvPr/>
        </p:nvSpPr>
        <p:spPr bwMode="auto">
          <a:xfrm>
            <a:off x="4151313" y="3459163"/>
            <a:ext cx="817562" cy="73342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2895" name="Line 47"/>
          <p:cNvSpPr>
            <a:spLocks noChangeShapeType="1"/>
          </p:cNvSpPr>
          <p:nvPr/>
        </p:nvSpPr>
        <p:spPr bwMode="auto">
          <a:xfrm flipH="1">
            <a:off x="4360863" y="3524250"/>
            <a:ext cx="1587" cy="611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2896" name="Line 48"/>
          <p:cNvSpPr>
            <a:spLocks noChangeShapeType="1"/>
          </p:cNvSpPr>
          <p:nvPr/>
        </p:nvSpPr>
        <p:spPr bwMode="auto">
          <a:xfrm flipH="1">
            <a:off x="4562475" y="3517900"/>
            <a:ext cx="1588" cy="611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2897" name="Line 49"/>
          <p:cNvSpPr>
            <a:spLocks noChangeShapeType="1"/>
          </p:cNvSpPr>
          <p:nvPr/>
        </p:nvSpPr>
        <p:spPr bwMode="auto">
          <a:xfrm flipH="1">
            <a:off x="4784725" y="3505200"/>
            <a:ext cx="1588" cy="611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2906" name="Rectangle 58"/>
          <p:cNvSpPr>
            <a:spLocks noChangeArrowheads="1"/>
          </p:cNvSpPr>
          <p:nvPr/>
        </p:nvSpPr>
        <p:spPr bwMode="auto">
          <a:xfrm>
            <a:off x="4173538" y="4714875"/>
            <a:ext cx="817562" cy="73342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2907" name="Line 59"/>
          <p:cNvSpPr>
            <a:spLocks noChangeShapeType="1"/>
          </p:cNvSpPr>
          <p:nvPr/>
        </p:nvSpPr>
        <p:spPr bwMode="auto">
          <a:xfrm flipH="1">
            <a:off x="4383088" y="4779963"/>
            <a:ext cx="1587" cy="611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2908" name="Line 60"/>
          <p:cNvSpPr>
            <a:spLocks noChangeShapeType="1"/>
          </p:cNvSpPr>
          <p:nvPr/>
        </p:nvSpPr>
        <p:spPr bwMode="auto">
          <a:xfrm flipH="1">
            <a:off x="4584700" y="4773613"/>
            <a:ext cx="1588" cy="611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2909" name="Line 61"/>
          <p:cNvSpPr>
            <a:spLocks noChangeShapeType="1"/>
          </p:cNvSpPr>
          <p:nvPr/>
        </p:nvSpPr>
        <p:spPr bwMode="auto">
          <a:xfrm flipH="1">
            <a:off x="4806950" y="4760913"/>
            <a:ext cx="1588" cy="611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2910" name="Line 62"/>
          <p:cNvSpPr>
            <a:spLocks noChangeShapeType="1"/>
          </p:cNvSpPr>
          <p:nvPr/>
        </p:nvSpPr>
        <p:spPr bwMode="auto">
          <a:xfrm>
            <a:off x="5305425" y="3863975"/>
            <a:ext cx="1684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2911" name="Line 63"/>
          <p:cNvSpPr>
            <a:spLocks noChangeShapeType="1"/>
          </p:cNvSpPr>
          <p:nvPr/>
        </p:nvSpPr>
        <p:spPr bwMode="auto">
          <a:xfrm>
            <a:off x="2098675" y="3830638"/>
            <a:ext cx="1684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2912" name="Line 64"/>
          <p:cNvSpPr>
            <a:spLocks noChangeShapeType="1"/>
          </p:cNvSpPr>
          <p:nvPr/>
        </p:nvSpPr>
        <p:spPr bwMode="auto">
          <a:xfrm>
            <a:off x="5321300" y="5124450"/>
            <a:ext cx="1684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2913" name="Line 65"/>
          <p:cNvSpPr>
            <a:spLocks noChangeShapeType="1"/>
          </p:cNvSpPr>
          <p:nvPr/>
        </p:nvSpPr>
        <p:spPr bwMode="auto">
          <a:xfrm>
            <a:off x="2114550" y="5091113"/>
            <a:ext cx="1684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2914" name="Text Box 66"/>
          <p:cNvSpPr txBox="1">
            <a:spLocks noChangeArrowheads="1"/>
          </p:cNvSpPr>
          <p:nvPr/>
        </p:nvSpPr>
        <p:spPr bwMode="auto">
          <a:xfrm>
            <a:off x="5694363" y="2009775"/>
            <a:ext cx="1136650" cy="45720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Cyrl-CS" sz="2400"/>
              <a:t>100%</a:t>
            </a:r>
            <a:endParaRPr lang="en-US" sz="2400"/>
          </a:p>
        </p:txBody>
      </p:sp>
      <p:sp>
        <p:nvSpPr>
          <p:cNvPr id="462915" name="Text Box 67"/>
          <p:cNvSpPr txBox="1">
            <a:spLocks noChangeArrowheads="1"/>
          </p:cNvSpPr>
          <p:nvPr/>
        </p:nvSpPr>
        <p:spPr bwMode="auto">
          <a:xfrm>
            <a:off x="5757863" y="3276600"/>
            <a:ext cx="1136650" cy="45720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Cyrl-CS" sz="2400"/>
              <a:t>0%</a:t>
            </a:r>
            <a:endParaRPr lang="en-US" sz="2400"/>
          </a:p>
        </p:txBody>
      </p:sp>
      <p:sp>
        <p:nvSpPr>
          <p:cNvPr id="462916" name="Text Box 68"/>
          <p:cNvSpPr txBox="1">
            <a:spLocks noChangeArrowheads="1"/>
          </p:cNvSpPr>
          <p:nvPr/>
        </p:nvSpPr>
        <p:spPr bwMode="auto">
          <a:xfrm>
            <a:off x="5737225" y="4573588"/>
            <a:ext cx="1428750" cy="45720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cos</a:t>
            </a:r>
            <a:r>
              <a:rPr lang="en-US" sz="2400" baseline="30000"/>
              <a:t>2</a:t>
            </a:r>
            <a:r>
              <a:rPr lang="en-US" sz="2400"/>
              <a:t> </a:t>
            </a:r>
            <a:r>
              <a:rPr lang="en-US" sz="2400">
                <a:latin typeface="Symbol" pitchFamily="18" charset="2"/>
              </a:rPr>
              <a:t>a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Cyrl-CS"/>
              <a:t>Корелисаност поларизација</a:t>
            </a:r>
            <a:endParaRPr lang="en-US"/>
          </a:p>
        </p:txBody>
      </p:sp>
      <p:sp>
        <p:nvSpPr>
          <p:cNvPr id="468995" name="AutoShape 3"/>
          <p:cNvSpPr>
            <a:spLocks noChangeArrowheads="1"/>
          </p:cNvSpPr>
          <p:nvPr/>
        </p:nvSpPr>
        <p:spPr bwMode="auto">
          <a:xfrm>
            <a:off x="4078288" y="2235200"/>
            <a:ext cx="1030287" cy="566738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8996" name="Line 4"/>
          <p:cNvSpPr>
            <a:spLocks noChangeShapeType="1"/>
          </p:cNvSpPr>
          <p:nvPr/>
        </p:nvSpPr>
        <p:spPr bwMode="auto">
          <a:xfrm>
            <a:off x="5311775" y="2525713"/>
            <a:ext cx="1684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8997" name="Line 5"/>
          <p:cNvSpPr>
            <a:spLocks noChangeShapeType="1"/>
          </p:cNvSpPr>
          <p:nvPr/>
        </p:nvSpPr>
        <p:spPr bwMode="auto">
          <a:xfrm flipH="1">
            <a:off x="2146300" y="2538413"/>
            <a:ext cx="162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8998" name="Oval 6"/>
          <p:cNvSpPr>
            <a:spLocks noChangeArrowheads="1"/>
          </p:cNvSpPr>
          <p:nvPr/>
        </p:nvSpPr>
        <p:spPr bwMode="auto">
          <a:xfrm>
            <a:off x="1131888" y="3654425"/>
            <a:ext cx="681037" cy="652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8999" name="Line 7"/>
          <p:cNvSpPr>
            <a:spLocks noChangeShapeType="1"/>
          </p:cNvSpPr>
          <p:nvPr/>
        </p:nvSpPr>
        <p:spPr bwMode="auto">
          <a:xfrm>
            <a:off x="1146175" y="3797300"/>
            <a:ext cx="593725" cy="3794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9000" name="Oval 8"/>
          <p:cNvSpPr>
            <a:spLocks noChangeArrowheads="1"/>
          </p:cNvSpPr>
          <p:nvPr/>
        </p:nvSpPr>
        <p:spPr bwMode="auto">
          <a:xfrm>
            <a:off x="7356475" y="2917825"/>
            <a:ext cx="681038" cy="652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9001" name="Line 9"/>
          <p:cNvSpPr>
            <a:spLocks noChangeShapeType="1"/>
          </p:cNvSpPr>
          <p:nvPr/>
        </p:nvSpPr>
        <p:spPr bwMode="auto">
          <a:xfrm flipH="1" flipV="1">
            <a:off x="7370763" y="3252788"/>
            <a:ext cx="623887" cy="127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9002" name="Oval 10"/>
          <p:cNvSpPr>
            <a:spLocks noChangeArrowheads="1"/>
          </p:cNvSpPr>
          <p:nvPr/>
        </p:nvSpPr>
        <p:spPr bwMode="auto">
          <a:xfrm>
            <a:off x="1155700" y="2190750"/>
            <a:ext cx="681038" cy="652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9003" name="Line 11"/>
          <p:cNvSpPr>
            <a:spLocks noChangeShapeType="1"/>
          </p:cNvSpPr>
          <p:nvPr/>
        </p:nvSpPr>
        <p:spPr bwMode="auto">
          <a:xfrm flipH="1">
            <a:off x="1503363" y="2205038"/>
            <a:ext cx="1587" cy="6111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9004" name="Oval 12"/>
          <p:cNvSpPr>
            <a:spLocks noChangeArrowheads="1"/>
          </p:cNvSpPr>
          <p:nvPr/>
        </p:nvSpPr>
        <p:spPr bwMode="auto">
          <a:xfrm>
            <a:off x="7351713" y="2187575"/>
            <a:ext cx="681037" cy="652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9005" name="Line 13"/>
          <p:cNvSpPr>
            <a:spLocks noChangeShapeType="1"/>
          </p:cNvSpPr>
          <p:nvPr/>
        </p:nvSpPr>
        <p:spPr bwMode="auto">
          <a:xfrm flipH="1">
            <a:off x="7699375" y="2201863"/>
            <a:ext cx="1588" cy="6111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9006" name="Oval 14"/>
          <p:cNvSpPr>
            <a:spLocks noChangeArrowheads="1"/>
          </p:cNvSpPr>
          <p:nvPr/>
        </p:nvSpPr>
        <p:spPr bwMode="auto">
          <a:xfrm>
            <a:off x="1143000" y="2916238"/>
            <a:ext cx="681038" cy="6524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9007" name="Line 15"/>
          <p:cNvSpPr>
            <a:spLocks noChangeShapeType="1"/>
          </p:cNvSpPr>
          <p:nvPr/>
        </p:nvSpPr>
        <p:spPr bwMode="auto">
          <a:xfrm flipH="1" flipV="1">
            <a:off x="1157288" y="3251200"/>
            <a:ext cx="623887" cy="127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9008" name="Oval 16"/>
          <p:cNvSpPr>
            <a:spLocks noChangeArrowheads="1"/>
          </p:cNvSpPr>
          <p:nvPr/>
        </p:nvSpPr>
        <p:spPr bwMode="auto">
          <a:xfrm>
            <a:off x="7370763" y="3652838"/>
            <a:ext cx="681037" cy="6524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9009" name="Line 17"/>
          <p:cNvSpPr>
            <a:spLocks noChangeShapeType="1"/>
          </p:cNvSpPr>
          <p:nvPr/>
        </p:nvSpPr>
        <p:spPr bwMode="auto">
          <a:xfrm>
            <a:off x="7385050" y="3795713"/>
            <a:ext cx="593725" cy="37941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9010" name="Text Box 18"/>
          <p:cNvSpPr txBox="1">
            <a:spLocks noChangeArrowheads="1"/>
          </p:cNvSpPr>
          <p:nvPr/>
        </p:nvSpPr>
        <p:spPr bwMode="auto">
          <a:xfrm>
            <a:off x="2146300" y="4035425"/>
            <a:ext cx="4092575" cy="91440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>
                <a:latin typeface="Symbol" pitchFamily="18" charset="2"/>
              </a:rPr>
              <a:t>y = |          +|          </a:t>
            </a:r>
          </a:p>
        </p:txBody>
      </p:sp>
      <p:sp>
        <p:nvSpPr>
          <p:cNvPr id="469011" name="Oval 19"/>
          <p:cNvSpPr>
            <a:spLocks noChangeArrowheads="1"/>
          </p:cNvSpPr>
          <p:nvPr/>
        </p:nvSpPr>
        <p:spPr bwMode="auto">
          <a:xfrm>
            <a:off x="3662363" y="4265613"/>
            <a:ext cx="681037" cy="6524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9012" name="Line 20"/>
          <p:cNvSpPr>
            <a:spLocks noChangeShapeType="1"/>
          </p:cNvSpPr>
          <p:nvPr/>
        </p:nvSpPr>
        <p:spPr bwMode="auto">
          <a:xfrm flipH="1">
            <a:off x="4010025" y="4279900"/>
            <a:ext cx="1588" cy="6111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9013" name="Oval 21"/>
          <p:cNvSpPr>
            <a:spLocks noChangeArrowheads="1"/>
          </p:cNvSpPr>
          <p:nvPr/>
        </p:nvSpPr>
        <p:spPr bwMode="auto">
          <a:xfrm>
            <a:off x="4386263" y="4295775"/>
            <a:ext cx="681037" cy="652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9014" name="Line 22"/>
          <p:cNvSpPr>
            <a:spLocks noChangeShapeType="1"/>
          </p:cNvSpPr>
          <p:nvPr/>
        </p:nvSpPr>
        <p:spPr bwMode="auto">
          <a:xfrm flipH="1">
            <a:off x="4733925" y="4310063"/>
            <a:ext cx="1588" cy="6111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9015" name="Oval 23"/>
          <p:cNvSpPr>
            <a:spLocks noChangeArrowheads="1"/>
          </p:cNvSpPr>
          <p:nvPr/>
        </p:nvSpPr>
        <p:spPr bwMode="auto">
          <a:xfrm>
            <a:off x="6597650" y="4308475"/>
            <a:ext cx="681038" cy="652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9016" name="Line 24"/>
          <p:cNvSpPr>
            <a:spLocks noChangeShapeType="1"/>
          </p:cNvSpPr>
          <p:nvPr/>
        </p:nvSpPr>
        <p:spPr bwMode="auto">
          <a:xfrm flipH="1" flipV="1">
            <a:off x="6611938" y="4643438"/>
            <a:ext cx="623887" cy="127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9017" name="Oval 25"/>
          <p:cNvSpPr>
            <a:spLocks noChangeArrowheads="1"/>
          </p:cNvSpPr>
          <p:nvPr/>
        </p:nvSpPr>
        <p:spPr bwMode="auto">
          <a:xfrm>
            <a:off x="5856288" y="4306888"/>
            <a:ext cx="681037" cy="6524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9018" name="Line 26"/>
          <p:cNvSpPr>
            <a:spLocks noChangeShapeType="1"/>
          </p:cNvSpPr>
          <p:nvPr/>
        </p:nvSpPr>
        <p:spPr bwMode="auto">
          <a:xfrm flipH="1" flipV="1">
            <a:off x="5870575" y="4641850"/>
            <a:ext cx="623888" cy="127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9019" name="Line 27"/>
          <p:cNvSpPr>
            <a:spLocks noChangeShapeType="1"/>
          </p:cNvSpPr>
          <p:nvPr/>
        </p:nvSpPr>
        <p:spPr bwMode="auto">
          <a:xfrm>
            <a:off x="5078413" y="4297363"/>
            <a:ext cx="142875" cy="3333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9020" name="Line 28"/>
          <p:cNvSpPr>
            <a:spLocks noChangeShapeType="1"/>
          </p:cNvSpPr>
          <p:nvPr/>
        </p:nvSpPr>
        <p:spPr bwMode="auto">
          <a:xfrm flipV="1">
            <a:off x="5040313" y="4638675"/>
            <a:ext cx="173037" cy="2762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9021" name="Line 29"/>
          <p:cNvSpPr>
            <a:spLocks noChangeShapeType="1"/>
          </p:cNvSpPr>
          <p:nvPr/>
        </p:nvSpPr>
        <p:spPr bwMode="auto">
          <a:xfrm>
            <a:off x="7369175" y="4338638"/>
            <a:ext cx="144463" cy="3333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9022" name="Line 30"/>
          <p:cNvSpPr>
            <a:spLocks noChangeShapeType="1"/>
          </p:cNvSpPr>
          <p:nvPr/>
        </p:nvSpPr>
        <p:spPr bwMode="auto">
          <a:xfrm flipV="1">
            <a:off x="7340600" y="4662488"/>
            <a:ext cx="173038" cy="2762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9023" name="Text Box 31"/>
          <p:cNvSpPr txBox="1">
            <a:spLocks noChangeArrowheads="1"/>
          </p:cNvSpPr>
          <p:nvPr/>
        </p:nvSpPr>
        <p:spPr bwMode="auto">
          <a:xfrm>
            <a:off x="2973388" y="4976813"/>
            <a:ext cx="4092575" cy="91440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>
                <a:latin typeface="Symbol" pitchFamily="18" charset="2"/>
              </a:rPr>
              <a:t>y    |               </a:t>
            </a:r>
          </a:p>
        </p:txBody>
      </p:sp>
      <p:sp>
        <p:nvSpPr>
          <p:cNvPr id="469024" name="Line 32"/>
          <p:cNvSpPr>
            <a:spLocks noChangeShapeType="1"/>
          </p:cNvSpPr>
          <p:nvPr/>
        </p:nvSpPr>
        <p:spPr bwMode="auto">
          <a:xfrm>
            <a:off x="5818188" y="5253038"/>
            <a:ext cx="144462" cy="3333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9025" name="Line 33"/>
          <p:cNvSpPr>
            <a:spLocks noChangeShapeType="1"/>
          </p:cNvSpPr>
          <p:nvPr/>
        </p:nvSpPr>
        <p:spPr bwMode="auto">
          <a:xfrm flipV="1">
            <a:off x="5795963" y="5589588"/>
            <a:ext cx="173037" cy="2762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9026" name="Oval 34"/>
          <p:cNvSpPr>
            <a:spLocks noChangeArrowheads="1"/>
          </p:cNvSpPr>
          <p:nvPr/>
        </p:nvSpPr>
        <p:spPr bwMode="auto">
          <a:xfrm>
            <a:off x="4424363" y="5249863"/>
            <a:ext cx="681037" cy="6524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9027" name="Line 35"/>
          <p:cNvSpPr>
            <a:spLocks noChangeShapeType="1"/>
          </p:cNvSpPr>
          <p:nvPr/>
        </p:nvSpPr>
        <p:spPr bwMode="auto">
          <a:xfrm>
            <a:off x="4438650" y="5392738"/>
            <a:ext cx="593725" cy="37941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9028" name="Oval 36"/>
          <p:cNvSpPr>
            <a:spLocks noChangeArrowheads="1"/>
          </p:cNvSpPr>
          <p:nvPr/>
        </p:nvSpPr>
        <p:spPr bwMode="auto">
          <a:xfrm>
            <a:off x="5149850" y="5235575"/>
            <a:ext cx="681038" cy="652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9029" name="Line 37"/>
          <p:cNvSpPr>
            <a:spLocks noChangeShapeType="1"/>
          </p:cNvSpPr>
          <p:nvPr/>
        </p:nvSpPr>
        <p:spPr bwMode="auto">
          <a:xfrm>
            <a:off x="5164138" y="5378450"/>
            <a:ext cx="593725" cy="3794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9030" name="AutoShape 38"/>
          <p:cNvSpPr>
            <a:spLocks noChangeArrowheads="1"/>
          </p:cNvSpPr>
          <p:nvPr/>
        </p:nvSpPr>
        <p:spPr bwMode="auto">
          <a:xfrm>
            <a:off x="3657600" y="5529263"/>
            <a:ext cx="493713" cy="131762"/>
          </a:xfrm>
          <a:prstGeom prst="rightArrow">
            <a:avLst>
              <a:gd name="adj1" fmla="val 50000"/>
              <a:gd name="adj2" fmla="val 93675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69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69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69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69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69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69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9023" grpId="0"/>
      <p:bldP spid="469024" grpId="0" animBg="1"/>
      <p:bldP spid="469025" grpId="0" animBg="1"/>
      <p:bldP spid="469026" grpId="0" animBg="1"/>
      <p:bldP spid="469027" grpId="0" animBg="1"/>
      <p:bldP spid="469028" grpId="0" animBg="1"/>
      <p:bldP spid="469029" grpId="0" animBg="1"/>
      <p:bldP spid="46903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112000" cy="1143000"/>
          </a:xfrm>
        </p:spPr>
        <p:txBody>
          <a:bodyPr/>
          <a:lstStyle/>
          <a:p>
            <a:r>
              <a:rPr lang="sr-Cyrl-CS" sz="4000"/>
              <a:t>“Запетљани” фотони</a:t>
            </a:r>
            <a:endParaRPr lang="en-GB" sz="4000"/>
          </a:p>
        </p:txBody>
      </p:sp>
      <p:pic>
        <p:nvPicPr>
          <p:cNvPr id="437251" name="Picture 3" descr="type-II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6538" y="2779713"/>
            <a:ext cx="5121275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7252" name="Picture 4" descr="bboall_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5638" y="2246313"/>
            <a:ext cx="2392362" cy="340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Cyrl-CS"/>
              <a:t>Корелисаност поларизација</a:t>
            </a:r>
            <a:endParaRPr lang="en-US"/>
          </a:p>
        </p:txBody>
      </p:sp>
      <p:sp>
        <p:nvSpPr>
          <p:cNvPr id="470019" name="AutoShape 3"/>
          <p:cNvSpPr>
            <a:spLocks noChangeArrowheads="1"/>
          </p:cNvSpPr>
          <p:nvPr/>
        </p:nvSpPr>
        <p:spPr bwMode="auto">
          <a:xfrm>
            <a:off x="4078288" y="2235200"/>
            <a:ext cx="1030287" cy="566738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0020" name="Line 4"/>
          <p:cNvSpPr>
            <a:spLocks noChangeShapeType="1"/>
          </p:cNvSpPr>
          <p:nvPr/>
        </p:nvSpPr>
        <p:spPr bwMode="auto">
          <a:xfrm>
            <a:off x="5311775" y="2525713"/>
            <a:ext cx="1684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0021" name="Line 5"/>
          <p:cNvSpPr>
            <a:spLocks noChangeShapeType="1"/>
          </p:cNvSpPr>
          <p:nvPr/>
        </p:nvSpPr>
        <p:spPr bwMode="auto">
          <a:xfrm flipH="1">
            <a:off x="2146300" y="2538413"/>
            <a:ext cx="162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0022" name="Oval 6"/>
          <p:cNvSpPr>
            <a:spLocks noChangeArrowheads="1"/>
          </p:cNvSpPr>
          <p:nvPr/>
        </p:nvSpPr>
        <p:spPr bwMode="auto">
          <a:xfrm>
            <a:off x="2655888" y="4167188"/>
            <a:ext cx="681037" cy="6524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0023" name="Line 7"/>
          <p:cNvSpPr>
            <a:spLocks noChangeShapeType="1"/>
          </p:cNvSpPr>
          <p:nvPr/>
        </p:nvSpPr>
        <p:spPr bwMode="auto">
          <a:xfrm>
            <a:off x="2670175" y="4310063"/>
            <a:ext cx="593725" cy="37941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0024" name="Oval 8"/>
          <p:cNvSpPr>
            <a:spLocks noChangeArrowheads="1"/>
          </p:cNvSpPr>
          <p:nvPr/>
        </p:nvSpPr>
        <p:spPr bwMode="auto">
          <a:xfrm>
            <a:off x="5819775" y="3389313"/>
            <a:ext cx="681038" cy="6524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0025" name="Line 9"/>
          <p:cNvSpPr>
            <a:spLocks noChangeShapeType="1"/>
          </p:cNvSpPr>
          <p:nvPr/>
        </p:nvSpPr>
        <p:spPr bwMode="auto">
          <a:xfrm flipH="1" flipV="1">
            <a:off x="5834063" y="3724275"/>
            <a:ext cx="623887" cy="127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0026" name="Oval 10"/>
          <p:cNvSpPr>
            <a:spLocks noChangeArrowheads="1"/>
          </p:cNvSpPr>
          <p:nvPr/>
        </p:nvSpPr>
        <p:spPr bwMode="auto">
          <a:xfrm>
            <a:off x="2679700" y="2703513"/>
            <a:ext cx="681038" cy="6524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0027" name="Line 11"/>
          <p:cNvSpPr>
            <a:spLocks noChangeShapeType="1"/>
          </p:cNvSpPr>
          <p:nvPr/>
        </p:nvSpPr>
        <p:spPr bwMode="auto">
          <a:xfrm flipH="1">
            <a:off x="3027363" y="2717800"/>
            <a:ext cx="1587" cy="6111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0028" name="Oval 12"/>
          <p:cNvSpPr>
            <a:spLocks noChangeArrowheads="1"/>
          </p:cNvSpPr>
          <p:nvPr/>
        </p:nvSpPr>
        <p:spPr bwMode="auto">
          <a:xfrm>
            <a:off x="5815013" y="2659063"/>
            <a:ext cx="681037" cy="6524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0029" name="Line 13"/>
          <p:cNvSpPr>
            <a:spLocks noChangeShapeType="1"/>
          </p:cNvSpPr>
          <p:nvPr/>
        </p:nvSpPr>
        <p:spPr bwMode="auto">
          <a:xfrm flipH="1">
            <a:off x="6162675" y="2673350"/>
            <a:ext cx="1588" cy="6111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0030" name="Oval 14"/>
          <p:cNvSpPr>
            <a:spLocks noChangeArrowheads="1"/>
          </p:cNvSpPr>
          <p:nvPr/>
        </p:nvSpPr>
        <p:spPr bwMode="auto">
          <a:xfrm>
            <a:off x="2667000" y="3429000"/>
            <a:ext cx="681038" cy="652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0031" name="Line 15"/>
          <p:cNvSpPr>
            <a:spLocks noChangeShapeType="1"/>
          </p:cNvSpPr>
          <p:nvPr/>
        </p:nvSpPr>
        <p:spPr bwMode="auto">
          <a:xfrm flipH="1" flipV="1">
            <a:off x="2681288" y="3763963"/>
            <a:ext cx="623887" cy="127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0032" name="Oval 16"/>
          <p:cNvSpPr>
            <a:spLocks noChangeArrowheads="1"/>
          </p:cNvSpPr>
          <p:nvPr/>
        </p:nvSpPr>
        <p:spPr bwMode="auto">
          <a:xfrm>
            <a:off x="5834063" y="4124325"/>
            <a:ext cx="681037" cy="652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0033" name="Line 17"/>
          <p:cNvSpPr>
            <a:spLocks noChangeShapeType="1"/>
          </p:cNvSpPr>
          <p:nvPr/>
        </p:nvSpPr>
        <p:spPr bwMode="auto">
          <a:xfrm>
            <a:off x="5848350" y="4267200"/>
            <a:ext cx="593725" cy="3794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0034" name="Rectangle 18"/>
          <p:cNvSpPr>
            <a:spLocks noChangeArrowheads="1"/>
          </p:cNvSpPr>
          <p:nvPr/>
        </p:nvSpPr>
        <p:spPr bwMode="auto">
          <a:xfrm>
            <a:off x="928688" y="2189163"/>
            <a:ext cx="817562" cy="73342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0035" name="Line 19"/>
          <p:cNvSpPr>
            <a:spLocks noChangeShapeType="1"/>
          </p:cNvSpPr>
          <p:nvPr/>
        </p:nvSpPr>
        <p:spPr bwMode="auto">
          <a:xfrm flipH="1">
            <a:off x="1138238" y="2254250"/>
            <a:ext cx="1587" cy="611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0036" name="Line 20"/>
          <p:cNvSpPr>
            <a:spLocks noChangeShapeType="1"/>
          </p:cNvSpPr>
          <p:nvPr/>
        </p:nvSpPr>
        <p:spPr bwMode="auto">
          <a:xfrm flipH="1">
            <a:off x="1339850" y="2247900"/>
            <a:ext cx="1588" cy="611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0037" name="Line 21"/>
          <p:cNvSpPr>
            <a:spLocks noChangeShapeType="1"/>
          </p:cNvSpPr>
          <p:nvPr/>
        </p:nvSpPr>
        <p:spPr bwMode="auto">
          <a:xfrm flipH="1">
            <a:off x="1562100" y="2235200"/>
            <a:ext cx="1588" cy="611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0038" name="Rectangle 22"/>
          <p:cNvSpPr>
            <a:spLocks noChangeArrowheads="1"/>
          </p:cNvSpPr>
          <p:nvPr/>
        </p:nvSpPr>
        <p:spPr bwMode="auto">
          <a:xfrm rot="1073890">
            <a:off x="7226300" y="2154238"/>
            <a:ext cx="817563" cy="73342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0039" name="Line 23"/>
          <p:cNvSpPr>
            <a:spLocks noChangeShapeType="1"/>
          </p:cNvSpPr>
          <p:nvPr/>
        </p:nvSpPr>
        <p:spPr bwMode="auto">
          <a:xfrm rot="1084525" flipH="1">
            <a:off x="7448550" y="2163763"/>
            <a:ext cx="1588" cy="611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0040" name="Line 24"/>
          <p:cNvSpPr>
            <a:spLocks noChangeShapeType="1"/>
          </p:cNvSpPr>
          <p:nvPr/>
        </p:nvSpPr>
        <p:spPr bwMode="auto">
          <a:xfrm rot="1084525" flipH="1">
            <a:off x="7637463" y="2212975"/>
            <a:ext cx="1587" cy="611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0041" name="Line 25"/>
          <p:cNvSpPr>
            <a:spLocks noChangeShapeType="1"/>
          </p:cNvSpPr>
          <p:nvPr/>
        </p:nvSpPr>
        <p:spPr bwMode="auto">
          <a:xfrm rot="1084525" flipH="1">
            <a:off x="7818438" y="2297113"/>
            <a:ext cx="1587" cy="611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0042" name="Text Box 26"/>
          <p:cNvSpPr txBox="1">
            <a:spLocks noChangeArrowheads="1"/>
          </p:cNvSpPr>
          <p:nvPr/>
        </p:nvSpPr>
        <p:spPr bwMode="auto">
          <a:xfrm>
            <a:off x="650875" y="4573588"/>
            <a:ext cx="7758113" cy="191770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sr-Cyrl-CS" sz="2400"/>
              <a:t>Вероватноћа:</a:t>
            </a:r>
          </a:p>
          <a:p>
            <a:pPr marL="457200" indent="-457200">
              <a:spcBef>
                <a:spcPct val="50000"/>
              </a:spcBef>
              <a:buFontTx/>
              <a:buChar char="•"/>
            </a:pPr>
            <a:r>
              <a:rPr lang="sr-Cyrl-CS" sz="2400"/>
              <a:t>Класично:</a:t>
            </a:r>
            <a:r>
              <a:rPr lang="en-US" sz="2400"/>
              <a:t> P = P1 x P2</a:t>
            </a:r>
            <a:endParaRPr lang="sr-Cyrl-CS" sz="2400"/>
          </a:p>
          <a:p>
            <a:pPr marL="457200" indent="-457200">
              <a:spcBef>
                <a:spcPct val="50000"/>
              </a:spcBef>
              <a:buFontTx/>
              <a:buChar char="•"/>
            </a:pPr>
            <a:r>
              <a:rPr lang="sr-Cyrl-CS" sz="2400"/>
              <a:t>Квантно: вероватноћа да један прође зависи од тога шта је други урадио </a:t>
            </a:r>
            <a:endParaRPr lang="en-US" sz="2400"/>
          </a:p>
        </p:txBody>
      </p:sp>
      <p:sp>
        <p:nvSpPr>
          <p:cNvPr id="470043" name="Rectangle 27"/>
          <p:cNvSpPr>
            <a:spLocks noChangeArrowheads="1"/>
          </p:cNvSpPr>
          <p:nvPr/>
        </p:nvSpPr>
        <p:spPr bwMode="auto">
          <a:xfrm>
            <a:off x="7300913" y="2192338"/>
            <a:ext cx="817562" cy="73342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0044" name="Line 28"/>
          <p:cNvSpPr>
            <a:spLocks noChangeShapeType="1"/>
          </p:cNvSpPr>
          <p:nvPr/>
        </p:nvSpPr>
        <p:spPr bwMode="auto">
          <a:xfrm flipH="1">
            <a:off x="7510463" y="2257425"/>
            <a:ext cx="1587" cy="611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0045" name="Line 29"/>
          <p:cNvSpPr>
            <a:spLocks noChangeShapeType="1"/>
          </p:cNvSpPr>
          <p:nvPr/>
        </p:nvSpPr>
        <p:spPr bwMode="auto">
          <a:xfrm flipH="1">
            <a:off x="7712075" y="2251075"/>
            <a:ext cx="1588" cy="611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0046" name="Line 30"/>
          <p:cNvSpPr>
            <a:spLocks noChangeShapeType="1"/>
          </p:cNvSpPr>
          <p:nvPr/>
        </p:nvSpPr>
        <p:spPr bwMode="auto">
          <a:xfrm flipH="1">
            <a:off x="7934325" y="2238375"/>
            <a:ext cx="1588" cy="611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038" grpId="0" animBg="1"/>
      <p:bldP spid="470039" grpId="0" animBg="1"/>
      <p:bldP spid="470040" grpId="0" animBg="1"/>
      <p:bldP spid="470041" grpId="0" animBg="1"/>
      <p:bldP spid="470043" grpId="0" animBg="1"/>
      <p:bldP spid="470044" grpId="0" animBg="1"/>
      <p:bldP spid="470045" grpId="0" animBg="1"/>
      <p:bldP spid="47004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Cyrl-CS" sz="4000"/>
              <a:t>ЕПР парадокс и </a:t>
            </a:r>
            <a:br>
              <a:rPr lang="sr-Cyrl-CS" sz="4000"/>
            </a:br>
            <a:r>
              <a:rPr lang="sr-Cyrl-CS" sz="4000"/>
              <a:t>дистантне корелације</a:t>
            </a:r>
          </a:p>
        </p:txBody>
      </p:sp>
      <p:pic>
        <p:nvPicPr>
          <p:cNvPr id="464900" name="Picture 4" descr="Boh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98450" y="1951038"/>
            <a:ext cx="2206625" cy="3140075"/>
          </a:xfrm>
          <a:noFill/>
          <a:ln/>
        </p:spPr>
      </p:pic>
      <p:pic>
        <p:nvPicPr>
          <p:cNvPr id="464902" name="Picture 6" descr="AlbertEinstein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235700" y="2127250"/>
            <a:ext cx="2697163" cy="2633663"/>
          </a:xfrm>
          <a:noFill/>
          <a:ln/>
        </p:spPr>
      </p:pic>
      <p:sp>
        <p:nvSpPr>
          <p:cNvPr id="464903" name="AutoShape 7"/>
          <p:cNvSpPr>
            <a:spLocks noChangeArrowheads="1"/>
          </p:cNvSpPr>
          <p:nvPr/>
        </p:nvSpPr>
        <p:spPr bwMode="auto">
          <a:xfrm>
            <a:off x="2627313" y="2192338"/>
            <a:ext cx="958850" cy="304800"/>
          </a:xfrm>
          <a:prstGeom prst="rightArrow">
            <a:avLst>
              <a:gd name="adj1" fmla="val 50000"/>
              <a:gd name="adj2" fmla="val 7864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4904" name="AutoShape 8"/>
          <p:cNvSpPr>
            <a:spLocks noChangeArrowheads="1"/>
          </p:cNvSpPr>
          <p:nvPr/>
        </p:nvSpPr>
        <p:spPr bwMode="auto">
          <a:xfrm rot="10800000">
            <a:off x="5076825" y="2116138"/>
            <a:ext cx="958850" cy="304800"/>
          </a:xfrm>
          <a:prstGeom prst="rightArrow">
            <a:avLst>
              <a:gd name="adj1" fmla="val 50000"/>
              <a:gd name="adj2" fmla="val 7864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64906" name="Picture 10" descr="MCj0304341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811588" y="1851025"/>
            <a:ext cx="1117600" cy="815975"/>
          </a:xfrm>
          <a:prstGeom prst="rect">
            <a:avLst/>
          </a:prstGeom>
          <a:noFill/>
        </p:spPr>
      </p:pic>
      <p:sp>
        <p:nvSpPr>
          <p:cNvPr id="464911" name="AutoShape 15"/>
          <p:cNvSpPr>
            <a:spLocks noChangeArrowheads="1"/>
          </p:cNvSpPr>
          <p:nvPr/>
        </p:nvSpPr>
        <p:spPr bwMode="auto">
          <a:xfrm>
            <a:off x="769938" y="3933825"/>
            <a:ext cx="7907337" cy="2422525"/>
          </a:xfrm>
          <a:prstGeom prst="wedgeRoundRectCallout">
            <a:avLst>
              <a:gd name="adj1" fmla="val 32676"/>
              <a:gd name="adj2" fmla="val -62449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 algn="ctr"/>
            <a:r>
              <a:rPr lang="sr-Cyrl-CS" sz="2400"/>
              <a:t>Фотони могу бити милијардама километара далеко, и мерење поларизације једног не може утицати на стање поларизације другог! По теби постоји нека </a:t>
            </a:r>
            <a:r>
              <a:rPr lang="en-US" sz="2400"/>
              <a:t>“spooky action at distance”?! </a:t>
            </a:r>
            <a:r>
              <a:rPr lang="sr-Cyrl-CS" sz="2400"/>
              <a:t>Можда то и не би нарушило законе релативитета али очито нема смисла. Теорија ти је без везе!</a:t>
            </a:r>
            <a:endParaRPr lang="en-US" sz="2400"/>
          </a:p>
        </p:txBody>
      </p:sp>
      <p:sp>
        <p:nvSpPr>
          <p:cNvPr id="464912" name="AutoShape 16"/>
          <p:cNvSpPr>
            <a:spLocks noChangeArrowheads="1"/>
          </p:cNvSpPr>
          <p:nvPr/>
        </p:nvSpPr>
        <p:spPr bwMode="auto">
          <a:xfrm>
            <a:off x="2384425" y="2589213"/>
            <a:ext cx="2160588" cy="495300"/>
          </a:xfrm>
          <a:prstGeom prst="wedgeRoundRectCallout">
            <a:avLst>
              <a:gd name="adj1" fmla="val -86662"/>
              <a:gd name="adj2" fmla="val 15641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/>
            <a:r>
              <a:rPr lang="sr-Cyrl-CS" sz="2400"/>
              <a:t>Хммм...</a:t>
            </a:r>
            <a:endParaRPr lang="en-US" sz="2400"/>
          </a:p>
        </p:txBody>
      </p:sp>
      <p:pic>
        <p:nvPicPr>
          <p:cNvPr id="464913" name="Picture 17" descr="johnbell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8750" y="4052888"/>
            <a:ext cx="2190750" cy="2805112"/>
          </a:xfrm>
          <a:prstGeom prst="rect">
            <a:avLst/>
          </a:prstGeom>
          <a:noFill/>
        </p:spPr>
      </p:pic>
      <p:sp>
        <p:nvSpPr>
          <p:cNvPr id="464914" name="AutoShape 18"/>
          <p:cNvSpPr>
            <a:spLocks noChangeArrowheads="1"/>
          </p:cNvSpPr>
          <p:nvPr/>
        </p:nvSpPr>
        <p:spPr bwMode="auto">
          <a:xfrm>
            <a:off x="4251325" y="2728913"/>
            <a:ext cx="4176713" cy="2513012"/>
          </a:xfrm>
          <a:prstGeom prst="wedgeRoundRectCallout">
            <a:avLst>
              <a:gd name="adj1" fmla="val -44032"/>
              <a:gd name="adj2" fmla="val 5764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 algn="ctr"/>
            <a:r>
              <a:rPr lang="sr-Cyrl-CS" sz="2400"/>
              <a:t>Маните се филозофирања, ово се може проверити. Ова неједнакост ће бити испуњена или ћу појести свој шешир! </a:t>
            </a:r>
            <a:endParaRPr lang="en-US" sz="2400"/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2002972" y="1812471"/>
            <a:ext cx="433388" cy="433388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1587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134485" y="1320346"/>
            <a:ext cx="4041775" cy="5969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sr-Cyrl-CS" sz="2800" dirty="0">
                <a:latin typeface="Arial" charset="0"/>
              </a:rPr>
              <a:t>  </a:t>
            </a:r>
            <a:r>
              <a:rPr lang="sr-Latn-RS" sz="2800" dirty="0" smtClean="0">
                <a:latin typeface="Arial" charset="0"/>
              </a:rPr>
              <a:t>...</a:t>
            </a:r>
            <a:r>
              <a:rPr lang="sr-Cyrl-RS" sz="2800" dirty="0" smtClean="0">
                <a:latin typeface="Arial" charset="0"/>
              </a:rPr>
              <a:t>јер, ако није...</a:t>
            </a:r>
            <a:endParaRPr lang="sr-Cyrl-CS" sz="2800" dirty="0">
              <a:latin typeface="Arial" charset="0"/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endParaRPr lang="sr-Cyrl-CS" sz="2800" dirty="0">
              <a:latin typeface="Arial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163060" y="2263321"/>
            <a:ext cx="4041775" cy="14224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sr-Cyrl-CS" sz="2800" dirty="0">
                <a:latin typeface="Arial" charset="0"/>
              </a:rPr>
              <a:t>Свет или није</a:t>
            </a:r>
            <a:r>
              <a:rPr lang="en-US" sz="2800" dirty="0">
                <a:latin typeface="Arial" charset="0"/>
              </a:rPr>
              <a:t> </a:t>
            </a:r>
            <a:r>
              <a:rPr lang="sr-Cyrl-CS" sz="2800" dirty="0">
                <a:latin typeface="Arial" charset="0"/>
              </a:rPr>
              <a:t>“локалан” или није “реалан”!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64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64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911" grpId="0" animBg="1"/>
      <p:bldP spid="464912" grpId="0" animBg="1"/>
      <p:bldP spid="464912" grpId="1" animBg="1"/>
      <p:bldP spid="464914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052" name="Picture 4" descr="Augustin Fresn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30089" y="1353072"/>
            <a:ext cx="2180686" cy="271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6050" name="Picture 2" descr="Thomas Young (scientist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26" y="1319392"/>
            <a:ext cx="2210610" cy="280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92819" y="-52300"/>
            <a:ext cx="7772400" cy="1470025"/>
          </a:xfrm>
        </p:spPr>
        <p:txBody>
          <a:bodyPr/>
          <a:lstStyle/>
          <a:p>
            <a:r>
              <a:rPr lang="sr-Cyrl-RS" dirty="0"/>
              <a:t>Светлост – честица или талас?</a:t>
            </a:r>
            <a:endParaRPr lang="sr-Cyrl-CS" dirty="0"/>
          </a:p>
        </p:txBody>
      </p:sp>
      <p:sp>
        <p:nvSpPr>
          <p:cNvPr id="411656" name="Text Box 8"/>
          <p:cNvSpPr txBox="1">
            <a:spLocks noChangeArrowheads="1"/>
          </p:cNvSpPr>
          <p:nvPr/>
        </p:nvSpPr>
        <p:spPr bwMode="auto">
          <a:xfrm>
            <a:off x="257047" y="4118507"/>
            <a:ext cx="2529192" cy="40011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RS" sz="2000" dirty="0" smtClean="0"/>
              <a:t>Томас Јунг, 1807. </a:t>
            </a:r>
            <a:endParaRPr lang="en-US" sz="2000" dirty="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245871" y="4026905"/>
            <a:ext cx="2479954" cy="707886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RS" sz="2000" dirty="0" smtClean="0"/>
              <a:t>Августин-Жан Френел, 1817. </a:t>
            </a:r>
            <a:endParaRPr lang="en-US" sz="2000" dirty="0"/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2592675" y="1313375"/>
            <a:ext cx="3382963" cy="1249142"/>
          </a:xfrm>
          <a:prstGeom prst="wedgeRoundRectCallout">
            <a:avLst>
              <a:gd name="adj1" fmla="val -70329"/>
              <a:gd name="adj2" fmla="val 53859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anchor="ctr" anchorCtr="0"/>
          <a:lstStyle/>
          <a:p>
            <a:pPr algn="ctr"/>
            <a:r>
              <a:rPr lang="sr-Cyrl-RS" sz="4400" b="1" dirty="0" smtClean="0"/>
              <a:t>ТАЛАС!</a:t>
            </a:r>
            <a:endParaRPr lang="sr-Cyrl-CS" sz="2400" b="1" dirty="0"/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2629251" y="1292350"/>
            <a:ext cx="3382963" cy="1249142"/>
          </a:xfrm>
          <a:prstGeom prst="wedgeRoundRectCallout">
            <a:avLst>
              <a:gd name="adj1" fmla="val 77494"/>
              <a:gd name="adj2" fmla="val 71531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anchor="ctr" anchorCtr="0"/>
          <a:lstStyle/>
          <a:p>
            <a:pPr algn="ctr"/>
            <a:r>
              <a:rPr lang="sr-Cyrl-RS" sz="4400" b="1" dirty="0" smtClean="0"/>
              <a:t>Ипак ТАЛАС!</a:t>
            </a:r>
            <a:endParaRPr lang="sr-Cyrl-C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686328" y="2576069"/>
            <a:ext cx="36252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000" dirty="0" smtClean="0"/>
              <a:t>Јунгов екперимент на два прореза демонстрира интерференцију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000" dirty="0" smtClean="0"/>
              <a:t>Френел побеђује у такмичењу француске академије, објашњава боје, поларизацију</a:t>
            </a:r>
          </a:p>
        </p:txBody>
      </p:sp>
      <p:pic>
        <p:nvPicPr>
          <p:cNvPr id="386054" name="Picture 6" descr="Image result for diffrac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22" y="4504663"/>
            <a:ext cx="2146797" cy="214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6056" name="Picture 8" descr="https://upload.wikimedia.org/wikipedia/commons/thumb/8/8a/Young_Diffraction.png/200px-Young_Diffracti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758" y="4809921"/>
            <a:ext cx="4301290" cy="187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80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Cyrl-CS"/>
              <a:t>И...?</a:t>
            </a:r>
            <a:endParaRPr lang="en-US"/>
          </a:p>
        </p:txBody>
      </p:sp>
      <p:sp>
        <p:nvSpPr>
          <p:cNvPr id="465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834313" cy="23923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sr-Cyrl-CS"/>
              <a:t>Алан Аспект </a:t>
            </a:r>
            <a:r>
              <a:rPr lang="en-US"/>
              <a:t>at al </a:t>
            </a:r>
            <a:r>
              <a:rPr lang="sr-Cyrl-CS"/>
              <a:t>1981</a:t>
            </a:r>
            <a:r>
              <a:rPr lang="en-US"/>
              <a:t>.-</a:t>
            </a:r>
            <a:r>
              <a:rPr lang="sr-Cyrl-CS"/>
              <a:t>1982</a:t>
            </a:r>
            <a:r>
              <a:rPr lang="en-US"/>
              <a:t>. </a:t>
            </a:r>
            <a:r>
              <a:rPr lang="sr-Cyrl-CS"/>
              <a:t>ради први експеримент на ову тему и показује да је Белова неједнакост нарушена: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sr-Cyrl-CS"/>
              <a:t> </a:t>
            </a:r>
            <a:endParaRPr lang="en-US"/>
          </a:p>
        </p:txBody>
      </p:sp>
      <p:sp>
        <p:nvSpPr>
          <p:cNvPr id="465924" name="Text Box 4"/>
          <p:cNvSpPr txBox="1">
            <a:spLocks noChangeArrowheads="1"/>
          </p:cNvSpPr>
          <p:nvPr/>
        </p:nvSpPr>
        <p:spPr bwMode="auto">
          <a:xfrm>
            <a:off x="1844675" y="4022725"/>
            <a:ext cx="5805488" cy="2287588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Cyrl-CS" sz="4800"/>
              <a:t>Свемир сигурно или није “локалан” или није реалан! </a:t>
            </a:r>
            <a:endParaRPr lang="en-US" sz="4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Cyrl-CS" sz="4000"/>
              <a:t>Тешке речи за мало мерења вероватноћа?</a:t>
            </a:r>
            <a:r>
              <a:rPr lang="en-US" sz="4000"/>
              <a:t> </a:t>
            </a:r>
            <a:r>
              <a:rPr lang="sr-Cyrl-CS" sz="4000"/>
              <a:t>У помоћ зовемо...</a:t>
            </a:r>
            <a:endParaRPr lang="en-US" sz="4000"/>
          </a:p>
        </p:txBody>
      </p:sp>
      <p:pic>
        <p:nvPicPr>
          <p:cNvPr id="442372" name="Picture 4" descr="Sherlock&amp;Wats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27513" y="2481263"/>
            <a:ext cx="2786062" cy="3659187"/>
          </a:xfrm>
          <a:noFill/>
          <a:ln w="28575">
            <a:solidFill>
              <a:srgbClr val="0000FF"/>
            </a:solidFill>
          </a:ln>
        </p:spPr>
      </p:pic>
      <p:pic>
        <p:nvPicPr>
          <p:cNvPr id="442375" name="Picture 7" descr="Lestarde of Scotland Yar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90750" y="3090863"/>
            <a:ext cx="1749425" cy="2066925"/>
          </a:xfrm>
          <a:noFill/>
          <a:ln/>
        </p:spPr>
      </p:pic>
      <p:sp>
        <p:nvSpPr>
          <p:cNvPr id="442378" name="AutoShape 10"/>
          <p:cNvSpPr>
            <a:spLocks noChangeArrowheads="1"/>
          </p:cNvSpPr>
          <p:nvPr/>
        </p:nvSpPr>
        <p:spPr bwMode="auto">
          <a:xfrm>
            <a:off x="465138" y="2220913"/>
            <a:ext cx="3178175" cy="1554162"/>
          </a:xfrm>
          <a:prstGeom prst="wedgeRoundRectCallout">
            <a:avLst>
              <a:gd name="adj1" fmla="val 32968"/>
              <a:gd name="adj2" fmla="val 8963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 algn="ctr"/>
            <a:r>
              <a:rPr lang="sr-Cyrl-CS" sz="2800"/>
              <a:t>Имам један необичан случај за вас...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42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423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42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42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2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2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2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2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442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42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37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7" name="Rectangle 7"/>
          <p:cNvSpPr>
            <a:spLocks noChangeArrowheads="1"/>
          </p:cNvSpPr>
          <p:nvPr/>
        </p:nvSpPr>
        <p:spPr bwMode="auto">
          <a:xfrm>
            <a:off x="174625" y="1901825"/>
            <a:ext cx="8794750" cy="4425950"/>
          </a:xfrm>
          <a:prstGeom prst="rect">
            <a:avLst/>
          </a:prstGeom>
          <a:gradFill rotWithShape="0">
            <a:gsLst>
              <a:gs pos="0">
                <a:srgbClr val="99FF99"/>
              </a:gs>
              <a:gs pos="100000">
                <a:schemeClr val="bg1"/>
              </a:gs>
            </a:gsLst>
            <a:lin ang="2700000" scaled="1"/>
          </a:gradFill>
          <a:ln w="31750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65138"/>
            <a:ext cx="7772400" cy="1143000"/>
          </a:xfrm>
        </p:spPr>
        <p:txBody>
          <a:bodyPr/>
          <a:lstStyle/>
          <a:p>
            <a:r>
              <a:rPr lang="sr-Cyrl-CS"/>
              <a:t>Лутрија “мачје очи”</a:t>
            </a:r>
            <a:endParaRPr lang="en-US"/>
          </a:p>
        </p:txBody>
      </p:sp>
      <p:pic>
        <p:nvPicPr>
          <p:cNvPr id="440324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47775" y="1909763"/>
            <a:ext cx="6854825" cy="2967037"/>
          </a:xfrm>
          <a:prstGeom prst="rect">
            <a:avLst/>
          </a:prstGeom>
          <a:noFill/>
        </p:spPr>
      </p:pic>
      <p:pic>
        <p:nvPicPr>
          <p:cNvPr id="440325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20800" y="4978400"/>
            <a:ext cx="6732588" cy="1314450"/>
          </a:xfrm>
          <a:prstGeom prst="rect">
            <a:avLst/>
          </a:prstGeom>
          <a:noFill/>
        </p:spPr>
      </p:pic>
      <p:sp>
        <p:nvSpPr>
          <p:cNvPr id="440326" name="Line 6"/>
          <p:cNvSpPr>
            <a:spLocks noChangeShapeType="1"/>
          </p:cNvSpPr>
          <p:nvPr/>
        </p:nvSpPr>
        <p:spPr bwMode="auto">
          <a:xfrm flipH="1">
            <a:off x="4586288" y="2670175"/>
            <a:ext cx="174625" cy="2046288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303" name="Rectangle 7"/>
          <p:cNvSpPr>
            <a:spLocks noChangeArrowheads="1"/>
          </p:cNvSpPr>
          <p:nvPr/>
        </p:nvSpPr>
        <p:spPr bwMode="auto">
          <a:xfrm>
            <a:off x="174625" y="1901825"/>
            <a:ext cx="8794750" cy="4425950"/>
          </a:xfrm>
          <a:prstGeom prst="rect">
            <a:avLst/>
          </a:prstGeom>
          <a:gradFill rotWithShape="0">
            <a:gsLst>
              <a:gs pos="0">
                <a:srgbClr val="99FF99"/>
              </a:gs>
              <a:gs pos="100000">
                <a:schemeClr val="bg1"/>
              </a:gs>
            </a:gsLst>
            <a:lin ang="2700000" scaled="1"/>
          </a:gradFill>
          <a:ln w="31750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9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Cyrl-CS"/>
              <a:t>Упутство</a:t>
            </a:r>
            <a:endParaRPr lang="en-US"/>
          </a:p>
        </p:txBody>
      </p:sp>
      <p:pic>
        <p:nvPicPr>
          <p:cNvPr id="439301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52550" y="2014538"/>
            <a:ext cx="6594475" cy="2911475"/>
          </a:xfrm>
          <a:prstGeom prst="rect">
            <a:avLst/>
          </a:prstGeom>
          <a:noFill/>
        </p:spPr>
      </p:pic>
      <p:pic>
        <p:nvPicPr>
          <p:cNvPr id="439302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22388" y="4832350"/>
            <a:ext cx="6732587" cy="1314450"/>
          </a:xfrm>
          <a:prstGeom prst="rect">
            <a:avLst/>
          </a:prstGeom>
          <a:noFill/>
        </p:spPr>
      </p:pic>
      <p:sp>
        <p:nvSpPr>
          <p:cNvPr id="439304" name="Line 8"/>
          <p:cNvSpPr>
            <a:spLocks noChangeShapeType="1"/>
          </p:cNvSpPr>
          <p:nvPr/>
        </p:nvSpPr>
        <p:spPr bwMode="auto">
          <a:xfrm flipH="1">
            <a:off x="4586288" y="2670175"/>
            <a:ext cx="174625" cy="2046288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9307" name="AutoShape 11"/>
          <p:cNvSpPr>
            <a:spLocks noChangeArrowheads="1"/>
          </p:cNvSpPr>
          <p:nvPr/>
        </p:nvSpPr>
        <p:spPr bwMode="auto">
          <a:xfrm rot="10583039">
            <a:off x="5078413" y="3756025"/>
            <a:ext cx="1249362" cy="855663"/>
          </a:xfrm>
          <a:custGeom>
            <a:avLst/>
            <a:gdLst>
              <a:gd name="G0" fmla="+- 0 0 0"/>
              <a:gd name="G1" fmla="+- -3430330 0 0"/>
              <a:gd name="G2" fmla="+- 0 0 -343033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343033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430330"/>
              <a:gd name="G36" fmla="sin G34 -3430330"/>
              <a:gd name="G37" fmla="+/ -343033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492 w 21600"/>
              <a:gd name="T5" fmla="*/ 6036 h 21600"/>
              <a:gd name="T6" fmla="*/ 15748 w 21600"/>
              <a:gd name="T7" fmla="*/ 4387 h 21600"/>
              <a:gd name="T8" fmla="*/ 15646 w 21600"/>
              <a:gd name="T9" fmla="*/ 8418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9126"/>
                  <a:pt x="15424" y="7547"/>
                  <a:pt x="14099" y="6524"/>
                </a:cubicBezTo>
                <a:lnTo>
                  <a:pt x="17398" y="2249"/>
                </a:lnTo>
                <a:cubicBezTo>
                  <a:pt x="20048" y="4294"/>
                  <a:pt x="21599" y="7452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9308" name="AutoShape 12"/>
          <p:cNvSpPr>
            <a:spLocks noChangeArrowheads="1"/>
          </p:cNvSpPr>
          <p:nvPr/>
        </p:nvSpPr>
        <p:spPr bwMode="auto">
          <a:xfrm rot="10583039">
            <a:off x="1433513" y="3711575"/>
            <a:ext cx="1249362" cy="855663"/>
          </a:xfrm>
          <a:custGeom>
            <a:avLst/>
            <a:gdLst>
              <a:gd name="G0" fmla="+- 0 0 0"/>
              <a:gd name="G1" fmla="+- -3430330 0 0"/>
              <a:gd name="G2" fmla="+- 0 0 -343033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343033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430330"/>
              <a:gd name="G36" fmla="sin G34 -3430330"/>
              <a:gd name="G37" fmla="+/ -343033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492 w 21600"/>
              <a:gd name="T5" fmla="*/ 6036 h 21600"/>
              <a:gd name="T6" fmla="*/ 15748 w 21600"/>
              <a:gd name="T7" fmla="*/ 4387 h 21600"/>
              <a:gd name="T8" fmla="*/ 15646 w 21600"/>
              <a:gd name="T9" fmla="*/ 8418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9126"/>
                  <a:pt x="15424" y="7547"/>
                  <a:pt x="14099" y="6524"/>
                </a:cubicBezTo>
                <a:lnTo>
                  <a:pt x="17398" y="2249"/>
                </a:lnTo>
                <a:cubicBezTo>
                  <a:pt x="20048" y="4294"/>
                  <a:pt x="21599" y="7452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9309" name="AutoShape 13"/>
          <p:cNvSpPr>
            <a:spLocks noChangeArrowheads="1"/>
          </p:cNvSpPr>
          <p:nvPr/>
        </p:nvSpPr>
        <p:spPr bwMode="auto">
          <a:xfrm rot="-152661">
            <a:off x="6572250" y="2289175"/>
            <a:ext cx="1249363" cy="855663"/>
          </a:xfrm>
          <a:custGeom>
            <a:avLst/>
            <a:gdLst>
              <a:gd name="G0" fmla="+- 0 0 0"/>
              <a:gd name="G1" fmla="+- -3430330 0 0"/>
              <a:gd name="G2" fmla="+- 0 0 -343033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343033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430330"/>
              <a:gd name="G36" fmla="sin G34 -3430330"/>
              <a:gd name="G37" fmla="+/ -343033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492 w 21600"/>
              <a:gd name="T5" fmla="*/ 6036 h 21600"/>
              <a:gd name="T6" fmla="*/ 15748 w 21600"/>
              <a:gd name="T7" fmla="*/ 4387 h 21600"/>
              <a:gd name="T8" fmla="*/ 15646 w 21600"/>
              <a:gd name="T9" fmla="*/ 8418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9126"/>
                  <a:pt x="15424" y="7547"/>
                  <a:pt x="14099" y="6524"/>
                </a:cubicBezTo>
                <a:lnTo>
                  <a:pt x="17398" y="2249"/>
                </a:lnTo>
                <a:cubicBezTo>
                  <a:pt x="20048" y="4294"/>
                  <a:pt x="21599" y="7452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9310" name="AutoShape 14"/>
          <p:cNvSpPr>
            <a:spLocks noChangeArrowheads="1"/>
          </p:cNvSpPr>
          <p:nvPr/>
        </p:nvSpPr>
        <p:spPr bwMode="auto">
          <a:xfrm rot="-152661">
            <a:off x="2884488" y="2316163"/>
            <a:ext cx="1249362" cy="855662"/>
          </a:xfrm>
          <a:custGeom>
            <a:avLst/>
            <a:gdLst>
              <a:gd name="G0" fmla="+- 0 0 0"/>
              <a:gd name="G1" fmla="+- -3430330 0 0"/>
              <a:gd name="G2" fmla="+- 0 0 -343033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343033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430330"/>
              <a:gd name="G36" fmla="sin G34 -3430330"/>
              <a:gd name="G37" fmla="+/ -343033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492 w 21600"/>
              <a:gd name="T5" fmla="*/ 6036 h 21600"/>
              <a:gd name="T6" fmla="*/ 15748 w 21600"/>
              <a:gd name="T7" fmla="*/ 4387 h 21600"/>
              <a:gd name="T8" fmla="*/ 15646 w 21600"/>
              <a:gd name="T9" fmla="*/ 8418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9126"/>
                  <a:pt x="15424" y="7547"/>
                  <a:pt x="14099" y="6524"/>
                </a:cubicBezTo>
                <a:lnTo>
                  <a:pt x="17398" y="2249"/>
                </a:lnTo>
                <a:cubicBezTo>
                  <a:pt x="20048" y="4294"/>
                  <a:pt x="21599" y="7452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ChangeArrowheads="1"/>
          </p:cNvSpPr>
          <p:nvPr/>
        </p:nvSpPr>
        <p:spPr bwMode="auto">
          <a:xfrm>
            <a:off x="174625" y="1901825"/>
            <a:ext cx="8794750" cy="4425950"/>
          </a:xfrm>
          <a:prstGeom prst="rect">
            <a:avLst/>
          </a:prstGeom>
          <a:gradFill rotWithShape="0">
            <a:gsLst>
              <a:gs pos="0">
                <a:srgbClr val="99FF99"/>
              </a:gs>
              <a:gs pos="100000">
                <a:schemeClr val="bg1"/>
              </a:gs>
            </a:gsLst>
            <a:lin ang="2700000" scaled="1"/>
          </a:gradFill>
          <a:ln w="31750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54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Cyrl-CS"/>
              <a:t>Упутство</a:t>
            </a:r>
            <a:endParaRPr lang="en-US"/>
          </a:p>
        </p:txBody>
      </p:sp>
      <p:pic>
        <p:nvPicPr>
          <p:cNvPr id="445444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47775" y="1909763"/>
            <a:ext cx="6854825" cy="2967037"/>
          </a:xfrm>
          <a:prstGeom prst="rect">
            <a:avLst/>
          </a:prstGeom>
          <a:noFill/>
        </p:spPr>
      </p:pic>
      <p:pic>
        <p:nvPicPr>
          <p:cNvPr id="445445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20800" y="4978400"/>
            <a:ext cx="6732588" cy="1314450"/>
          </a:xfrm>
          <a:prstGeom prst="rect">
            <a:avLst/>
          </a:prstGeom>
          <a:noFill/>
        </p:spPr>
      </p:pic>
      <p:sp>
        <p:nvSpPr>
          <p:cNvPr id="445446" name="Line 6"/>
          <p:cNvSpPr>
            <a:spLocks noChangeShapeType="1"/>
          </p:cNvSpPr>
          <p:nvPr/>
        </p:nvSpPr>
        <p:spPr bwMode="auto">
          <a:xfrm flipH="1">
            <a:off x="4586288" y="2670175"/>
            <a:ext cx="174625" cy="2046288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5447" name="Line 7"/>
          <p:cNvSpPr>
            <a:spLocks noChangeShapeType="1"/>
          </p:cNvSpPr>
          <p:nvPr/>
        </p:nvSpPr>
        <p:spPr bwMode="auto">
          <a:xfrm>
            <a:off x="1436688" y="1408113"/>
            <a:ext cx="566737" cy="884237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5448" name="Line 8"/>
          <p:cNvSpPr>
            <a:spLocks noChangeShapeType="1"/>
          </p:cNvSpPr>
          <p:nvPr/>
        </p:nvSpPr>
        <p:spPr bwMode="auto">
          <a:xfrm>
            <a:off x="5541963" y="1201738"/>
            <a:ext cx="566737" cy="884237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5449" name="Oval 9"/>
          <p:cNvSpPr>
            <a:spLocks noChangeArrowheads="1"/>
          </p:cNvSpPr>
          <p:nvPr/>
        </p:nvSpPr>
        <p:spPr bwMode="auto">
          <a:xfrm>
            <a:off x="1944688" y="2235200"/>
            <a:ext cx="274637" cy="247650"/>
          </a:xfrm>
          <a:prstGeom prst="ellipse">
            <a:avLst/>
          </a:prstGeom>
          <a:solidFill>
            <a:srgbClr val="00FFFF"/>
          </a:solidFill>
          <a:ln w="2540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5450" name="Oval 10"/>
          <p:cNvSpPr>
            <a:spLocks noChangeArrowheads="1"/>
          </p:cNvSpPr>
          <p:nvPr/>
        </p:nvSpPr>
        <p:spPr bwMode="auto">
          <a:xfrm>
            <a:off x="6121400" y="2074863"/>
            <a:ext cx="274638" cy="24765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5451" name="Text Box 11"/>
          <p:cNvSpPr txBox="1">
            <a:spLocks noChangeArrowheads="1"/>
          </p:cNvSpPr>
          <p:nvPr/>
        </p:nvSpPr>
        <p:spPr bwMode="auto">
          <a:xfrm>
            <a:off x="6008688" y="1117600"/>
            <a:ext cx="2684462" cy="736600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Cyrl-CS" sz="4000"/>
              <a:t>5</a:t>
            </a:r>
            <a:r>
              <a:rPr lang="sr-Latn-CS" sz="4000"/>
              <a:t>s </a:t>
            </a:r>
            <a:r>
              <a:rPr lang="en-US" sz="4000"/>
              <a:t>=</a:t>
            </a:r>
            <a:r>
              <a:rPr lang="sr-Latn-CS" sz="4000"/>
              <a:t> </a:t>
            </a:r>
            <a:r>
              <a:rPr lang="en-US" sz="4000"/>
              <a:t>0.25</a:t>
            </a:r>
            <a:r>
              <a:rPr lang="en-US" sz="3600" b="1"/>
              <a:t>£</a:t>
            </a:r>
            <a:r>
              <a:rPr lang="en-US" sz="1200"/>
              <a:t> </a:t>
            </a:r>
          </a:p>
        </p:txBody>
      </p:sp>
      <p:sp>
        <p:nvSpPr>
          <p:cNvPr id="445452" name="Text Box 12"/>
          <p:cNvSpPr txBox="1">
            <a:spLocks noChangeArrowheads="1"/>
          </p:cNvSpPr>
          <p:nvPr/>
        </p:nvSpPr>
        <p:spPr bwMode="auto">
          <a:xfrm>
            <a:off x="360363" y="5600700"/>
            <a:ext cx="2003425" cy="541338"/>
          </a:xfrm>
          <a:prstGeom prst="rect">
            <a:avLst/>
          </a:prstGeom>
          <a:solidFill>
            <a:schemeClr val="accent1"/>
          </a:solidFill>
          <a:ln w="222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1</a:t>
            </a:r>
            <a:r>
              <a:rPr lang="sr-Latn-CS" sz="2800"/>
              <a:t>s </a:t>
            </a:r>
            <a:r>
              <a:rPr lang="en-US" sz="2800"/>
              <a:t>=</a:t>
            </a:r>
            <a:r>
              <a:rPr lang="sr-Latn-CS" sz="2800"/>
              <a:t> </a:t>
            </a:r>
            <a:r>
              <a:rPr lang="en-US" sz="2800"/>
              <a:t>0.05</a:t>
            </a:r>
            <a:r>
              <a:rPr lang="en-US" sz="2400" b="1"/>
              <a:t>£</a:t>
            </a:r>
            <a:r>
              <a:rPr lang="en-US" sz="1200"/>
              <a:t> </a:t>
            </a:r>
          </a:p>
        </p:txBody>
      </p:sp>
      <p:pic>
        <p:nvPicPr>
          <p:cNvPr id="445453" name="Picture 13" descr="MCj04134840000[1]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253163" y="217488"/>
            <a:ext cx="1120775" cy="11525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5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5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5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5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5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5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5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54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5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54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5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54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5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54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54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5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5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5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54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54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54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54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54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54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54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54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5447" grpId="0" animBg="1"/>
      <p:bldP spid="445448" grpId="0" animBg="1"/>
      <p:bldP spid="445449" grpId="0" animBg="1"/>
      <p:bldP spid="445450" grpId="0" animBg="1"/>
      <p:bldP spid="44545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/>
              <a:t>Elementar</a:t>
            </a:r>
            <a:r>
              <a:rPr lang="en-US"/>
              <a:t>y dear Watson..</a:t>
            </a:r>
            <a:r>
              <a:rPr lang="sr-Cyrl-CS"/>
              <a:t>?</a:t>
            </a:r>
            <a:endParaRPr lang="en-US"/>
          </a:p>
        </p:txBody>
      </p:sp>
      <p:pic>
        <p:nvPicPr>
          <p:cNvPr id="451587" name="Picture 3" descr="Sherlock&amp;Wats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27513" y="2481263"/>
            <a:ext cx="2786062" cy="3659187"/>
          </a:xfrm>
          <a:noFill/>
          <a:ln w="28575">
            <a:solidFill>
              <a:srgbClr val="0000FF"/>
            </a:solidFill>
          </a:ln>
        </p:spPr>
      </p:pic>
      <p:pic>
        <p:nvPicPr>
          <p:cNvPr id="451588" name="Picture 4" descr="Lestarde of Scotland Yar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90750" y="3090863"/>
            <a:ext cx="1749425" cy="2066925"/>
          </a:xfrm>
          <a:noFill/>
          <a:ln/>
        </p:spPr>
      </p:pic>
      <p:sp>
        <p:nvSpPr>
          <p:cNvPr id="451589" name="AutoShape 5"/>
          <p:cNvSpPr>
            <a:spLocks noChangeArrowheads="1"/>
          </p:cNvSpPr>
          <p:nvPr/>
        </p:nvSpPr>
        <p:spPr bwMode="auto">
          <a:xfrm>
            <a:off x="5965825" y="2225675"/>
            <a:ext cx="3178175" cy="1025525"/>
          </a:xfrm>
          <a:prstGeom prst="wedgeRoundRectCallout">
            <a:avLst>
              <a:gd name="adj1" fmla="val -30519"/>
              <a:gd name="adj2" fmla="val 138389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/>
            <a:r>
              <a:rPr lang="sr-Cyrl-CS" sz="2800"/>
              <a:t>Па шта је ту проблем?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589" grpId="0" animBg="1"/>
      <p:bldP spid="451589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ChangeArrowheads="1"/>
          </p:cNvSpPr>
          <p:nvPr/>
        </p:nvSpPr>
        <p:spPr bwMode="auto">
          <a:xfrm>
            <a:off x="174625" y="1901825"/>
            <a:ext cx="8794750" cy="4425950"/>
          </a:xfrm>
          <a:prstGeom prst="rect">
            <a:avLst/>
          </a:prstGeom>
          <a:gradFill rotWithShape="0">
            <a:gsLst>
              <a:gs pos="0">
                <a:srgbClr val="99FF99"/>
              </a:gs>
              <a:gs pos="100000">
                <a:schemeClr val="bg1"/>
              </a:gs>
            </a:gsLst>
            <a:lin ang="2700000" scaled="1"/>
          </a:gradFill>
          <a:ln w="31750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Cyrl-CS"/>
              <a:t>Упутство</a:t>
            </a:r>
            <a:endParaRPr lang="en-US"/>
          </a:p>
        </p:txBody>
      </p:sp>
      <p:pic>
        <p:nvPicPr>
          <p:cNvPr id="453636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52550" y="2014538"/>
            <a:ext cx="6594475" cy="2911475"/>
          </a:xfrm>
          <a:prstGeom prst="rect">
            <a:avLst/>
          </a:prstGeom>
          <a:noFill/>
        </p:spPr>
      </p:pic>
      <p:pic>
        <p:nvPicPr>
          <p:cNvPr id="453637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22388" y="4832350"/>
            <a:ext cx="6732587" cy="1314450"/>
          </a:xfrm>
          <a:prstGeom prst="rect">
            <a:avLst/>
          </a:prstGeom>
          <a:noFill/>
        </p:spPr>
      </p:pic>
      <p:sp>
        <p:nvSpPr>
          <p:cNvPr id="453638" name="Line 6"/>
          <p:cNvSpPr>
            <a:spLocks noChangeShapeType="1"/>
          </p:cNvSpPr>
          <p:nvPr/>
        </p:nvSpPr>
        <p:spPr bwMode="auto">
          <a:xfrm flipH="1">
            <a:off x="4586288" y="2670175"/>
            <a:ext cx="174625" cy="2046288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3639" name="AutoShape 7"/>
          <p:cNvSpPr>
            <a:spLocks noChangeArrowheads="1"/>
          </p:cNvSpPr>
          <p:nvPr/>
        </p:nvSpPr>
        <p:spPr bwMode="auto">
          <a:xfrm rot="10583039">
            <a:off x="5078413" y="3756025"/>
            <a:ext cx="1249362" cy="855663"/>
          </a:xfrm>
          <a:custGeom>
            <a:avLst/>
            <a:gdLst>
              <a:gd name="G0" fmla="+- 0 0 0"/>
              <a:gd name="G1" fmla="+- -3430330 0 0"/>
              <a:gd name="G2" fmla="+- 0 0 -343033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343033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430330"/>
              <a:gd name="G36" fmla="sin G34 -3430330"/>
              <a:gd name="G37" fmla="+/ -343033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492 w 21600"/>
              <a:gd name="T5" fmla="*/ 6036 h 21600"/>
              <a:gd name="T6" fmla="*/ 15748 w 21600"/>
              <a:gd name="T7" fmla="*/ 4387 h 21600"/>
              <a:gd name="T8" fmla="*/ 15646 w 21600"/>
              <a:gd name="T9" fmla="*/ 8418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9126"/>
                  <a:pt x="15424" y="7547"/>
                  <a:pt x="14099" y="6524"/>
                </a:cubicBezTo>
                <a:lnTo>
                  <a:pt x="17398" y="2249"/>
                </a:lnTo>
                <a:cubicBezTo>
                  <a:pt x="20048" y="4294"/>
                  <a:pt x="21599" y="7452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3640" name="AutoShape 8"/>
          <p:cNvSpPr>
            <a:spLocks noChangeArrowheads="1"/>
          </p:cNvSpPr>
          <p:nvPr/>
        </p:nvSpPr>
        <p:spPr bwMode="auto">
          <a:xfrm rot="10583039">
            <a:off x="1433513" y="3711575"/>
            <a:ext cx="1249362" cy="855663"/>
          </a:xfrm>
          <a:custGeom>
            <a:avLst/>
            <a:gdLst>
              <a:gd name="G0" fmla="+- 0 0 0"/>
              <a:gd name="G1" fmla="+- -3430330 0 0"/>
              <a:gd name="G2" fmla="+- 0 0 -343033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343033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430330"/>
              <a:gd name="G36" fmla="sin G34 -3430330"/>
              <a:gd name="G37" fmla="+/ -343033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492 w 21600"/>
              <a:gd name="T5" fmla="*/ 6036 h 21600"/>
              <a:gd name="T6" fmla="*/ 15748 w 21600"/>
              <a:gd name="T7" fmla="*/ 4387 h 21600"/>
              <a:gd name="T8" fmla="*/ 15646 w 21600"/>
              <a:gd name="T9" fmla="*/ 8418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9126"/>
                  <a:pt x="15424" y="7547"/>
                  <a:pt x="14099" y="6524"/>
                </a:cubicBezTo>
                <a:lnTo>
                  <a:pt x="17398" y="2249"/>
                </a:lnTo>
                <a:cubicBezTo>
                  <a:pt x="20048" y="4294"/>
                  <a:pt x="21599" y="7452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3641" name="AutoShape 9"/>
          <p:cNvSpPr>
            <a:spLocks noChangeArrowheads="1"/>
          </p:cNvSpPr>
          <p:nvPr/>
        </p:nvSpPr>
        <p:spPr bwMode="auto">
          <a:xfrm rot="-152661">
            <a:off x="6572250" y="2289175"/>
            <a:ext cx="1249363" cy="855663"/>
          </a:xfrm>
          <a:custGeom>
            <a:avLst/>
            <a:gdLst>
              <a:gd name="G0" fmla="+- 0 0 0"/>
              <a:gd name="G1" fmla="+- -3430330 0 0"/>
              <a:gd name="G2" fmla="+- 0 0 -343033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343033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430330"/>
              <a:gd name="G36" fmla="sin G34 -3430330"/>
              <a:gd name="G37" fmla="+/ -343033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492 w 21600"/>
              <a:gd name="T5" fmla="*/ 6036 h 21600"/>
              <a:gd name="T6" fmla="*/ 15748 w 21600"/>
              <a:gd name="T7" fmla="*/ 4387 h 21600"/>
              <a:gd name="T8" fmla="*/ 15646 w 21600"/>
              <a:gd name="T9" fmla="*/ 8418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9126"/>
                  <a:pt x="15424" y="7547"/>
                  <a:pt x="14099" y="6524"/>
                </a:cubicBezTo>
                <a:lnTo>
                  <a:pt x="17398" y="2249"/>
                </a:lnTo>
                <a:cubicBezTo>
                  <a:pt x="20048" y="4294"/>
                  <a:pt x="21599" y="7452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3642" name="AutoShape 10"/>
          <p:cNvSpPr>
            <a:spLocks noChangeArrowheads="1"/>
          </p:cNvSpPr>
          <p:nvPr/>
        </p:nvSpPr>
        <p:spPr bwMode="auto">
          <a:xfrm rot="-152661">
            <a:off x="2884488" y="2316163"/>
            <a:ext cx="1249362" cy="855662"/>
          </a:xfrm>
          <a:custGeom>
            <a:avLst/>
            <a:gdLst>
              <a:gd name="G0" fmla="+- 0 0 0"/>
              <a:gd name="G1" fmla="+- -3430330 0 0"/>
              <a:gd name="G2" fmla="+- 0 0 -343033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343033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430330"/>
              <a:gd name="G36" fmla="sin G34 -3430330"/>
              <a:gd name="G37" fmla="+/ -343033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492 w 21600"/>
              <a:gd name="T5" fmla="*/ 6036 h 21600"/>
              <a:gd name="T6" fmla="*/ 15748 w 21600"/>
              <a:gd name="T7" fmla="*/ 4387 h 21600"/>
              <a:gd name="T8" fmla="*/ 15646 w 21600"/>
              <a:gd name="T9" fmla="*/ 8418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9126"/>
                  <a:pt x="15424" y="7547"/>
                  <a:pt x="14099" y="6524"/>
                </a:cubicBezTo>
                <a:lnTo>
                  <a:pt x="17398" y="2249"/>
                </a:lnTo>
                <a:cubicBezTo>
                  <a:pt x="20048" y="4294"/>
                  <a:pt x="21599" y="7452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/>
              <a:t>Elementar</a:t>
            </a:r>
            <a:r>
              <a:rPr lang="en-US"/>
              <a:t>y dear Watson..</a:t>
            </a:r>
            <a:r>
              <a:rPr lang="sr-Cyrl-CS"/>
              <a:t>?</a:t>
            </a:r>
            <a:endParaRPr lang="en-US"/>
          </a:p>
        </p:txBody>
      </p:sp>
      <p:pic>
        <p:nvPicPr>
          <p:cNvPr id="452611" name="Picture 3" descr="Sherlock&amp;Wats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27513" y="2481263"/>
            <a:ext cx="2786062" cy="3659187"/>
          </a:xfrm>
          <a:noFill/>
          <a:ln w="28575">
            <a:solidFill>
              <a:srgbClr val="0000FF"/>
            </a:solidFill>
          </a:ln>
        </p:spPr>
      </p:pic>
      <p:pic>
        <p:nvPicPr>
          <p:cNvPr id="452612" name="Picture 4" descr="Lestarde of Scotland Yar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90750" y="3090863"/>
            <a:ext cx="1749425" cy="2066925"/>
          </a:xfrm>
          <a:noFill/>
          <a:ln/>
        </p:spPr>
      </p:pic>
      <p:sp>
        <p:nvSpPr>
          <p:cNvPr id="452614" name="AutoShape 6"/>
          <p:cNvSpPr>
            <a:spLocks noChangeArrowheads="1"/>
          </p:cNvSpPr>
          <p:nvPr/>
        </p:nvSpPr>
        <p:spPr bwMode="auto">
          <a:xfrm>
            <a:off x="3686175" y="4849813"/>
            <a:ext cx="3178175" cy="1484312"/>
          </a:xfrm>
          <a:prstGeom prst="wedgeRoundRectCallout">
            <a:avLst>
              <a:gd name="adj1" fmla="val 33866"/>
              <a:gd name="adj2" fmla="val -7673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/>
            <a:r>
              <a:rPr lang="sr-Cyrl-CS" sz="2800"/>
              <a:t>Је ли то нека добротворна установа?</a:t>
            </a:r>
            <a:endParaRPr lang="en-US" sz="2800"/>
          </a:p>
        </p:txBody>
      </p:sp>
      <p:sp>
        <p:nvSpPr>
          <p:cNvPr id="452616" name="AutoShape 8"/>
          <p:cNvSpPr>
            <a:spLocks noChangeArrowheads="1"/>
          </p:cNvSpPr>
          <p:nvPr/>
        </p:nvSpPr>
        <p:spPr bwMode="auto">
          <a:xfrm>
            <a:off x="2149475" y="2700338"/>
            <a:ext cx="3889375" cy="1025525"/>
          </a:xfrm>
          <a:prstGeom prst="wedgeRoundRectCallout">
            <a:avLst>
              <a:gd name="adj1" fmla="val 55713"/>
              <a:gd name="adj2" fmla="val 106037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/>
            <a:r>
              <a:rPr lang="sr-Cyrl-CS" sz="2800"/>
              <a:t>Сигурно су слагали у упутству!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2614" grpId="0" animBg="1"/>
      <p:bldP spid="452614" grpId="1" animBg="1"/>
      <p:bldP spid="452616" grpId="0" animBg="1"/>
      <p:bldP spid="452616" grpId="1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ChangeArrowheads="1"/>
          </p:cNvSpPr>
          <p:nvPr/>
        </p:nvSpPr>
        <p:spPr bwMode="auto">
          <a:xfrm>
            <a:off x="174625" y="1901825"/>
            <a:ext cx="8794750" cy="4425950"/>
          </a:xfrm>
          <a:prstGeom prst="rect">
            <a:avLst/>
          </a:prstGeom>
          <a:gradFill rotWithShape="0">
            <a:gsLst>
              <a:gs pos="0">
                <a:srgbClr val="99FF99"/>
              </a:gs>
              <a:gs pos="100000">
                <a:schemeClr val="bg1"/>
              </a:gs>
            </a:gsLst>
            <a:lin ang="2700000" scaled="1"/>
          </a:gradFill>
          <a:ln w="31750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465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465138"/>
            <a:ext cx="77724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454660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47775" y="1909763"/>
            <a:ext cx="6854825" cy="2967037"/>
          </a:xfrm>
          <a:prstGeom prst="rect">
            <a:avLst/>
          </a:prstGeom>
          <a:noFill/>
        </p:spPr>
      </p:pic>
      <p:pic>
        <p:nvPicPr>
          <p:cNvPr id="454661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20800" y="4978400"/>
            <a:ext cx="6732588" cy="1314450"/>
          </a:xfrm>
          <a:prstGeom prst="rect">
            <a:avLst/>
          </a:prstGeom>
          <a:noFill/>
        </p:spPr>
      </p:pic>
      <p:sp>
        <p:nvSpPr>
          <p:cNvPr id="454662" name="Line 6"/>
          <p:cNvSpPr>
            <a:spLocks noChangeShapeType="1"/>
          </p:cNvSpPr>
          <p:nvPr/>
        </p:nvSpPr>
        <p:spPr bwMode="auto">
          <a:xfrm flipH="1">
            <a:off x="4586288" y="2670175"/>
            <a:ext cx="174625" cy="2046288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/>
              <a:t>Elementar</a:t>
            </a:r>
            <a:r>
              <a:rPr lang="en-US"/>
              <a:t>y dear Watson..</a:t>
            </a:r>
            <a:r>
              <a:rPr lang="sr-Cyrl-CS"/>
              <a:t>?</a:t>
            </a:r>
            <a:endParaRPr lang="en-US"/>
          </a:p>
        </p:txBody>
      </p:sp>
      <p:pic>
        <p:nvPicPr>
          <p:cNvPr id="455683" name="Picture 3" descr="Sherlock&amp;Wats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27513" y="2481263"/>
            <a:ext cx="2786062" cy="3659187"/>
          </a:xfrm>
          <a:noFill/>
          <a:ln w="28575">
            <a:solidFill>
              <a:srgbClr val="0000FF"/>
            </a:solidFill>
          </a:ln>
        </p:spPr>
      </p:pic>
      <p:pic>
        <p:nvPicPr>
          <p:cNvPr id="455684" name="Picture 4" descr="Lestarde of Scotland Yar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90750" y="3090863"/>
            <a:ext cx="1749425" cy="2066925"/>
          </a:xfrm>
          <a:noFill/>
          <a:ln/>
        </p:spPr>
      </p:pic>
      <p:sp>
        <p:nvSpPr>
          <p:cNvPr id="455686" name="AutoShape 6"/>
          <p:cNvSpPr>
            <a:spLocks noChangeArrowheads="1"/>
          </p:cNvSpPr>
          <p:nvPr/>
        </p:nvSpPr>
        <p:spPr bwMode="auto">
          <a:xfrm>
            <a:off x="5483225" y="900113"/>
            <a:ext cx="3178175" cy="1532334"/>
          </a:xfrm>
          <a:prstGeom prst="wedgeRoundRectCallout">
            <a:avLst>
              <a:gd name="adj1" fmla="val -35065"/>
              <a:gd name="adj2" fmla="val 92458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/>
            <a:r>
              <a:rPr lang="sr-Cyrl-CS" sz="2800" dirty="0" smtClean="0"/>
              <a:t>Можда </a:t>
            </a:r>
            <a:r>
              <a:rPr lang="sr-Cyrl-CS" sz="2800" dirty="0"/>
              <a:t>је права шара другачија...</a:t>
            </a:r>
            <a:endParaRPr lang="en-US" sz="2800" dirty="0"/>
          </a:p>
        </p:txBody>
      </p:sp>
      <p:sp>
        <p:nvSpPr>
          <p:cNvPr id="455688" name="AutoShape 8"/>
          <p:cNvSpPr>
            <a:spLocks noChangeArrowheads="1"/>
          </p:cNvSpPr>
          <p:nvPr/>
        </p:nvSpPr>
        <p:spPr bwMode="auto">
          <a:xfrm>
            <a:off x="5510213" y="3757613"/>
            <a:ext cx="3178175" cy="1484312"/>
          </a:xfrm>
          <a:prstGeom prst="wedgeRoundRectCallout">
            <a:avLst>
              <a:gd name="adj1" fmla="val -45106"/>
              <a:gd name="adj2" fmla="val -91389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/>
            <a:r>
              <a:rPr lang="sr-Cyrl-CS" sz="2800"/>
              <a:t>Извешћемо један експеримент...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5686" grpId="0" animBg="1"/>
      <p:bldP spid="455686" grpId="1" animBg="1"/>
      <p:bldP spid="455688" grpId="0" animBg="1"/>
      <p:bldP spid="45568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074" name="Picture 2" descr="Image result for james maxw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4603" y="1470024"/>
            <a:ext cx="3297359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83091" y="0"/>
            <a:ext cx="7772400" cy="1470025"/>
          </a:xfrm>
        </p:spPr>
        <p:txBody>
          <a:bodyPr/>
          <a:lstStyle/>
          <a:p>
            <a:r>
              <a:rPr lang="sr-Cyrl-RS" dirty="0"/>
              <a:t>Светлост – честица или талас?</a:t>
            </a:r>
            <a:endParaRPr lang="sr-Cyrl-CS" dirty="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0" y="5312003"/>
            <a:ext cx="3803515" cy="40011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RS" sz="2000" dirty="0" smtClean="0"/>
              <a:t>Џејмс Максвел, </a:t>
            </a:r>
            <a:r>
              <a:rPr lang="en-US" sz="2000" dirty="0" smtClean="0"/>
              <a:t>1873</a:t>
            </a:r>
            <a:r>
              <a:rPr lang="sr-Cyrl-RS" sz="2000" dirty="0"/>
              <a:t>.</a:t>
            </a:r>
            <a:r>
              <a:rPr lang="sr-Cyrl-RS" sz="2000" dirty="0" smtClean="0"/>
              <a:t> </a:t>
            </a:r>
            <a:endParaRPr lang="en-US" sz="2000" dirty="0"/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3800850" y="1447150"/>
            <a:ext cx="4918267" cy="1321720"/>
          </a:xfrm>
          <a:prstGeom prst="wedgeRoundRectCallout">
            <a:avLst>
              <a:gd name="adj1" fmla="val -69594"/>
              <a:gd name="adj2" fmla="val 65485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anchor="ctr" anchorCtr="0"/>
          <a:lstStyle/>
          <a:p>
            <a:pPr algn="ctr"/>
            <a:r>
              <a:rPr lang="sr-Cyrl-RS" sz="4000" b="1" dirty="0" smtClean="0"/>
              <a:t>ТАЛАС, и нема више дискусије!</a:t>
            </a:r>
            <a:endParaRPr lang="sr-Cyrl-CS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945847" y="3025886"/>
            <a:ext cx="50166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000" dirty="0" smtClean="0"/>
              <a:t>Максвелове једначине све објашњавају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000" dirty="0" smtClean="0"/>
              <a:t>Светлост је трансферзални е.м. талас у (светлосном) етру</a:t>
            </a:r>
          </a:p>
        </p:txBody>
      </p:sp>
      <p:pic>
        <p:nvPicPr>
          <p:cNvPr id="387082" name="Picture 10" descr="Image result for maxwell equations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388" y="4469962"/>
            <a:ext cx="2742803" cy="168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7084" name="Picture 12" descr="Image result for speed of light formula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39" b="60369"/>
          <a:stretch/>
        </p:blipFill>
        <p:spPr bwMode="auto">
          <a:xfrm>
            <a:off x="6270943" y="4473894"/>
            <a:ext cx="2691593" cy="77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 bwMode="auto">
          <a:xfrm>
            <a:off x="5756988" y="4693298"/>
            <a:ext cx="429208" cy="26125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82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uiExpand="1" build="p"/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ChangeArrowheads="1"/>
          </p:cNvSpPr>
          <p:nvPr/>
        </p:nvSpPr>
        <p:spPr bwMode="auto">
          <a:xfrm>
            <a:off x="174625" y="1190625"/>
            <a:ext cx="8794750" cy="4425950"/>
          </a:xfrm>
          <a:prstGeom prst="rect">
            <a:avLst/>
          </a:prstGeom>
          <a:gradFill rotWithShape="0">
            <a:gsLst>
              <a:gs pos="0">
                <a:srgbClr val="99FF99"/>
              </a:gs>
              <a:gs pos="100000">
                <a:schemeClr val="bg1"/>
              </a:gs>
            </a:gsLst>
            <a:lin ang="2700000" scaled="1"/>
          </a:gradFill>
          <a:ln w="31750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54660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47775" y="1198563"/>
            <a:ext cx="6854825" cy="2967037"/>
          </a:xfrm>
          <a:prstGeom prst="rect">
            <a:avLst/>
          </a:prstGeom>
          <a:noFill/>
        </p:spPr>
      </p:pic>
      <p:pic>
        <p:nvPicPr>
          <p:cNvPr id="454661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20800" y="4267200"/>
            <a:ext cx="6732588" cy="1314450"/>
          </a:xfrm>
          <a:prstGeom prst="rect">
            <a:avLst/>
          </a:prstGeom>
          <a:noFill/>
        </p:spPr>
      </p:pic>
      <p:sp>
        <p:nvSpPr>
          <p:cNvPr id="454662" name="Line 6"/>
          <p:cNvSpPr>
            <a:spLocks noChangeShapeType="1"/>
          </p:cNvSpPr>
          <p:nvPr/>
        </p:nvSpPr>
        <p:spPr bwMode="auto">
          <a:xfrm flipH="1">
            <a:off x="4586288" y="1958975"/>
            <a:ext cx="174625" cy="2046288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8" name="Straight Connector 7"/>
          <p:cNvCxnSpPr/>
          <p:nvPr/>
        </p:nvCxnSpPr>
        <p:spPr bwMode="auto">
          <a:xfrm flipH="1" flipV="1">
            <a:off x="4484915" y="798288"/>
            <a:ext cx="72571" cy="510902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435202" name="Picture 2" descr="C:\Users\Igor\AppData\Local\Microsoft\Windows\Temporary Internet Files\Content.IE5\18IFZ2X4\MC900432594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3314" y="5458279"/>
            <a:ext cx="942749" cy="9427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35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Одгонетка!</a:t>
            </a:r>
            <a:endParaRPr lang="en-US"/>
          </a:p>
        </p:txBody>
      </p:sp>
      <p:pic>
        <p:nvPicPr>
          <p:cNvPr id="456707" name="Picture 3" descr="Sherlock&amp;Wats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 rot="21436473">
            <a:off x="5507038" y="1760538"/>
            <a:ext cx="2676525" cy="3514725"/>
          </a:xfrm>
          <a:noFill/>
          <a:ln w="28575">
            <a:solidFill>
              <a:srgbClr val="0000FF"/>
            </a:solidFill>
          </a:ln>
        </p:spPr>
      </p:pic>
      <p:pic>
        <p:nvPicPr>
          <p:cNvPr id="456708" name="Picture 4" descr="Lestarde of Scotland Yar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 rot="907625">
            <a:off x="5029200" y="4425950"/>
            <a:ext cx="1658938" cy="1958975"/>
          </a:xfrm>
          <a:noFill/>
          <a:ln/>
        </p:spPr>
      </p:pic>
      <p:pic>
        <p:nvPicPr>
          <p:cNvPr id="456711" name="Picture 7" descr="granm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 r="22485" b="-1231"/>
          <a:stretch>
            <a:fillRect/>
          </a:stretch>
        </p:blipFill>
        <p:spPr>
          <a:xfrm>
            <a:off x="588963" y="2873375"/>
            <a:ext cx="2703512" cy="2347913"/>
          </a:xfrm>
          <a:noFill/>
          <a:ln/>
        </p:spPr>
      </p:pic>
      <p:sp>
        <p:nvSpPr>
          <p:cNvPr id="456714" name="AutoShape 10"/>
          <p:cNvSpPr>
            <a:spLocks noChangeArrowheads="1"/>
          </p:cNvSpPr>
          <p:nvPr/>
        </p:nvSpPr>
        <p:spPr bwMode="auto">
          <a:xfrm>
            <a:off x="1655763" y="1212850"/>
            <a:ext cx="4629150" cy="1679575"/>
          </a:xfrm>
          <a:prstGeom prst="wedgeRoundRectCallout">
            <a:avLst>
              <a:gd name="adj1" fmla="val -35426"/>
              <a:gd name="adj2" fmla="val 118620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/>
            <a:r>
              <a:rPr lang="sr-Cyrl-CS" sz="2400"/>
              <a:t>Драго ми је да вам се свидела моја мала смицалица. Ал, ево у чему је штос...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56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56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456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671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80" name="AutoShape 4"/>
          <p:cNvSpPr>
            <a:spLocks noChangeArrowheads="1"/>
          </p:cNvSpPr>
          <p:nvPr/>
        </p:nvSpPr>
        <p:spPr bwMode="auto">
          <a:xfrm>
            <a:off x="2205038" y="2800350"/>
            <a:ext cx="5210175" cy="2541588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9782" name="WordArt 6"/>
          <p:cNvSpPr>
            <a:spLocks noChangeArrowheads="1" noChangeShapeType="1" noTextEdit="1"/>
          </p:cNvSpPr>
          <p:nvPr/>
        </p:nvSpPr>
        <p:spPr bwMode="auto">
          <a:xfrm rot="-1427587">
            <a:off x="3746500" y="3486150"/>
            <a:ext cx="1817688" cy="11239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 type="none" w="lg" len="lg"/>
                </a:ln>
                <a:solidFill>
                  <a:srgbClr val="FF3300"/>
                </a:solidFill>
                <a:latin typeface="Impact"/>
              </a:rPr>
              <a:t>BANG!</a:t>
            </a:r>
          </a:p>
        </p:txBody>
      </p:sp>
      <p:pic>
        <p:nvPicPr>
          <p:cNvPr id="459784" name="Picture 8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2" fill="hold"/>
                                        <p:tgtEl>
                                          <p:spTgt spid="4597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9784"/>
                </p:tgtEl>
              </p:cMediaNode>
            </p:audio>
          </p:childTnLst>
        </p:cTn>
      </p:par>
    </p:tnLst>
    <p:bldLst>
      <p:bldP spid="459780" grpId="0" animBg="1"/>
      <p:bldP spid="45978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О.....одгонетка </a:t>
            </a:r>
            <a:r>
              <a:rPr lang="sr-Latn-CS">
                <a:sym typeface="Wingdings" pitchFamily="2" charset="2"/>
              </a:rPr>
              <a:t></a:t>
            </a:r>
            <a:endParaRPr lang="en-US"/>
          </a:p>
        </p:txBody>
      </p:sp>
      <p:pic>
        <p:nvPicPr>
          <p:cNvPr id="458755" name="Picture 3" descr="Sherlock&amp;Wats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 rot="21436473">
            <a:off x="5507038" y="1760538"/>
            <a:ext cx="2676525" cy="3514725"/>
          </a:xfrm>
          <a:noFill/>
          <a:ln w="28575">
            <a:solidFill>
              <a:srgbClr val="0000FF"/>
            </a:solidFill>
          </a:ln>
        </p:spPr>
      </p:pic>
      <p:pic>
        <p:nvPicPr>
          <p:cNvPr id="458756" name="Picture 4" descr="Lestarde of Scotland Yar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 rot="907625">
            <a:off x="5029200" y="4425950"/>
            <a:ext cx="1658938" cy="1958975"/>
          </a:xfrm>
          <a:noFill/>
          <a:ln/>
        </p:spPr>
      </p:pic>
      <p:pic>
        <p:nvPicPr>
          <p:cNvPr id="458757" name="Picture 5" descr="granm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 l="-1231" b="22485"/>
          <a:stretch>
            <a:fillRect/>
          </a:stretch>
        </p:blipFill>
        <p:spPr>
          <a:xfrm rot="20080926">
            <a:off x="763588" y="2735263"/>
            <a:ext cx="2297112" cy="2644775"/>
          </a:xfrm>
          <a:noFill/>
          <a:ln/>
        </p:spPr>
      </p:pic>
      <p:sp>
        <p:nvSpPr>
          <p:cNvPr id="458759" name="Oval 7"/>
          <p:cNvSpPr>
            <a:spLocks noChangeArrowheads="1"/>
          </p:cNvSpPr>
          <p:nvPr/>
        </p:nvSpPr>
        <p:spPr bwMode="auto">
          <a:xfrm>
            <a:off x="2249488" y="3903663"/>
            <a:ext cx="160337" cy="146050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8760" name="AutoShape 8"/>
          <p:cNvSpPr>
            <a:spLocks noChangeArrowheads="1"/>
          </p:cNvSpPr>
          <p:nvPr/>
        </p:nvSpPr>
        <p:spPr bwMode="auto">
          <a:xfrm flipV="1">
            <a:off x="2016125" y="4354513"/>
            <a:ext cx="1119188" cy="304800"/>
          </a:xfrm>
          <a:prstGeom prst="cloudCallout">
            <a:avLst>
              <a:gd name="adj1" fmla="val -23051"/>
              <a:gd name="adj2" fmla="val 171352"/>
            </a:avLst>
          </a:prstGeom>
          <a:solidFill>
            <a:srgbClr val="FF3300"/>
          </a:solidFill>
          <a:ln w="9525">
            <a:noFill/>
            <a:round/>
            <a:headEnd/>
            <a:tailEnd type="none" w="lg" len="lg"/>
          </a:ln>
          <a:effectLst/>
        </p:spPr>
        <p:txBody>
          <a:bodyPr rot="10800000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Cyrl-CS"/>
              <a:t>Литература</a:t>
            </a:r>
          </a:p>
        </p:txBody>
      </p:sp>
      <p:sp>
        <p:nvSpPr>
          <p:cNvPr id="441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542213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sr-Cyrl-CS">
                <a:solidFill>
                  <a:schemeClr val="accent2"/>
                </a:solidFill>
              </a:rPr>
              <a:t>Џон Грибин, “У потрази за Шредингеровом мачком” </a:t>
            </a:r>
            <a:r>
              <a:rPr lang="sr-Cyrl-CS" sz="2400">
                <a:solidFill>
                  <a:schemeClr val="accent2"/>
                </a:solidFill>
              </a:rPr>
              <a:t>(http://www.lifesci.sussex.ac.uk/home/John_Gribbin/quantum.htm)</a:t>
            </a:r>
          </a:p>
          <a:p>
            <a:pPr>
              <a:lnSpc>
                <a:spcPct val="90000"/>
              </a:lnSpc>
            </a:pPr>
            <a:r>
              <a:rPr lang="sr-Cyrl-CS">
                <a:solidFill>
                  <a:srgbClr val="3399FF"/>
                </a:solidFill>
              </a:rPr>
              <a:t>Фритјоф Капра, “Тао Физике”</a:t>
            </a:r>
          </a:p>
          <a:p>
            <a:pPr>
              <a:lnSpc>
                <a:spcPct val="90000"/>
              </a:lnSpc>
            </a:pPr>
            <a:r>
              <a:rPr lang="sr-Cyrl-CS">
                <a:solidFill>
                  <a:schemeClr val="accent2"/>
                </a:solidFill>
              </a:rPr>
              <a:t>Интернет!!!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3399FF"/>
                </a:solidFill>
              </a:rPr>
              <a:t>Power Point </a:t>
            </a:r>
            <a:r>
              <a:rPr lang="sr-Cyrl-CS">
                <a:solidFill>
                  <a:srgbClr val="3399FF"/>
                </a:solidFill>
              </a:rPr>
              <a:t>презентације на www.ff.bg.ac.yu/Stamatovic/Brukner/index.htm</a:t>
            </a:r>
            <a:r>
              <a:rPr lang="sr-Cyrl-CS"/>
              <a:t> </a:t>
            </a:r>
          </a:p>
        </p:txBody>
      </p:sp>
      <p:sp>
        <p:nvSpPr>
          <p:cNvPr id="441348" name="WordArt 4"/>
          <p:cNvSpPr>
            <a:spLocks noChangeArrowheads="1" noChangeShapeType="1" noTextEdit="1"/>
          </p:cNvSpPr>
          <p:nvPr/>
        </p:nvSpPr>
        <p:spPr bwMode="auto">
          <a:xfrm>
            <a:off x="950913" y="469900"/>
            <a:ext cx="7208837" cy="553561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65500"/>
              </a:avLst>
            </a:prstTxWarp>
          </a:bodyPr>
          <a:lstStyle/>
          <a:p>
            <a:pPr algn="ctr"/>
            <a:r>
              <a:rPr lang="sr-Cyrl-RS" sz="3600" kern="10">
                <a:ln w="9525">
                  <a:solidFill>
                    <a:srgbClr val="000000"/>
                  </a:solidFill>
                  <a:round/>
                  <a:headEnd/>
                  <a:tailEnd type="none" w="lg" len="lg"/>
                </a:ln>
                <a:solidFill>
                  <a:srgbClr val="FF3300">
                    <a:alpha val="94000"/>
                  </a:srgbClr>
                </a:solidFill>
                <a:latin typeface="Arial Black"/>
              </a:rPr>
              <a:t>Студирајте физику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 type="none" w="lg" len="lg"/>
              </a:ln>
              <a:solidFill>
                <a:srgbClr val="FF3300">
                  <a:alpha val="94000"/>
                </a:srgbClr>
              </a:solidFill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1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1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34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2450"/>
            <a:ext cx="7772400" cy="1143000"/>
          </a:xfrm>
        </p:spPr>
        <p:txBody>
          <a:bodyPr/>
          <a:lstStyle/>
          <a:p>
            <a:r>
              <a:rPr lang="sr-Cyrl-CS" sz="4500"/>
              <a:t>“</a:t>
            </a:r>
            <a:r>
              <a:rPr lang="de-AT" sz="4500"/>
              <a:t>Double-Slit</a:t>
            </a:r>
            <a:r>
              <a:rPr lang="sr-Cyrl-CS" sz="4500"/>
              <a:t>”</a:t>
            </a:r>
            <a:r>
              <a:rPr lang="de-AT" sz="4500"/>
              <a:t> </a:t>
            </a:r>
            <a:r>
              <a:rPr lang="sr-Cyrl-CS" sz="4500"/>
              <a:t>експеримент</a:t>
            </a:r>
            <a:endParaRPr lang="en-GB" sz="2800"/>
          </a:p>
        </p:txBody>
      </p:sp>
      <p:pic>
        <p:nvPicPr>
          <p:cNvPr id="357386" name="Picture 10" descr="file:///C:/Folienarchiv/Bayrische%20%20Akademie/Doppelspal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0263" y="2112963"/>
            <a:ext cx="4624387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7387" name="Line 11"/>
          <p:cNvSpPr>
            <a:spLocks noChangeShapeType="1"/>
          </p:cNvSpPr>
          <p:nvPr/>
        </p:nvSpPr>
        <p:spPr bwMode="auto">
          <a:xfrm flipV="1">
            <a:off x="3479800" y="3159125"/>
            <a:ext cx="792163" cy="360363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 type="triangle" w="med" len="med"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57388" name="Line 12"/>
          <p:cNvSpPr>
            <a:spLocks noChangeShapeType="1"/>
          </p:cNvSpPr>
          <p:nvPr/>
        </p:nvSpPr>
        <p:spPr bwMode="auto">
          <a:xfrm>
            <a:off x="3533775" y="3678238"/>
            <a:ext cx="792163" cy="144462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 type="triangle" w="med" len="med"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57389" name="Text Box 13"/>
          <p:cNvSpPr txBox="1">
            <a:spLocks noChangeArrowheads="1"/>
          </p:cNvSpPr>
          <p:nvPr/>
        </p:nvSpPr>
        <p:spPr bwMode="auto">
          <a:xfrm>
            <a:off x="3533775" y="2549525"/>
            <a:ext cx="46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3600" b="1" i="1">
                <a:solidFill>
                  <a:srgbClr val="CC0000"/>
                </a:solidFill>
                <a:latin typeface="Arial" charset="0"/>
              </a:rPr>
              <a:t>?</a:t>
            </a:r>
          </a:p>
        </p:txBody>
      </p:sp>
      <p:sp>
        <p:nvSpPr>
          <p:cNvPr id="357390" name="Line 14"/>
          <p:cNvSpPr>
            <a:spLocks noChangeShapeType="1"/>
          </p:cNvSpPr>
          <p:nvPr/>
        </p:nvSpPr>
        <p:spPr bwMode="auto">
          <a:xfrm>
            <a:off x="2112963" y="3519488"/>
            <a:ext cx="719137" cy="0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 type="triangle" w="med" len="med"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57391" name="Text Box 15"/>
          <p:cNvSpPr txBox="1">
            <a:spLocks noChangeArrowheads="1"/>
          </p:cNvSpPr>
          <p:nvPr/>
        </p:nvSpPr>
        <p:spPr bwMode="auto">
          <a:xfrm>
            <a:off x="1279525" y="5453063"/>
            <a:ext cx="65770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CS" sz="2400">
                <a:latin typeface="Arial" charset="0"/>
              </a:rPr>
              <a:t>Фајнман: “Експеримент са два прореза је централна мистерија квантне механике”</a:t>
            </a:r>
            <a:endParaRPr lang="en-GB" sz="2400">
              <a:latin typeface="Arial" charset="0"/>
            </a:endParaRPr>
          </a:p>
        </p:txBody>
      </p:sp>
      <p:sp>
        <p:nvSpPr>
          <p:cNvPr id="357392" name="Line 16"/>
          <p:cNvSpPr>
            <a:spLocks noChangeShapeType="1"/>
          </p:cNvSpPr>
          <p:nvPr/>
        </p:nvSpPr>
        <p:spPr bwMode="auto">
          <a:xfrm>
            <a:off x="1655763" y="6078538"/>
            <a:ext cx="1600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7393" name="Text Box 17"/>
          <p:cNvSpPr txBox="1">
            <a:spLocks noChangeArrowheads="1"/>
          </p:cNvSpPr>
          <p:nvPr/>
        </p:nvSpPr>
        <p:spPr bwMode="auto">
          <a:xfrm>
            <a:off x="1338263" y="6002338"/>
            <a:ext cx="1536700" cy="519112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CS" sz="2800">
                <a:solidFill>
                  <a:srgbClr val="FF3300"/>
                </a:solidFill>
              </a:rPr>
              <a:t>једина</a:t>
            </a:r>
          </a:p>
        </p:txBody>
      </p:sp>
      <p:sp>
        <p:nvSpPr>
          <p:cNvPr id="357395" name="Line 19"/>
          <p:cNvSpPr>
            <a:spLocks noChangeShapeType="1"/>
          </p:cNvSpPr>
          <p:nvPr/>
        </p:nvSpPr>
        <p:spPr bwMode="auto">
          <a:xfrm flipH="1" flipV="1">
            <a:off x="3468688" y="2771775"/>
            <a:ext cx="1757362" cy="944563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7396" name="AutoShape 20"/>
          <p:cNvSpPr>
            <a:spLocks noChangeArrowheads="1"/>
          </p:cNvSpPr>
          <p:nvPr/>
        </p:nvSpPr>
        <p:spPr bwMode="auto">
          <a:xfrm rot="5400000">
            <a:off x="5355431" y="3339307"/>
            <a:ext cx="725487" cy="304800"/>
          </a:xfrm>
          <a:prstGeom prst="parallelogram">
            <a:avLst>
              <a:gd name="adj" fmla="val 5051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7398" name="Line 22"/>
          <p:cNvSpPr>
            <a:spLocks noChangeShapeType="1"/>
          </p:cNvSpPr>
          <p:nvPr/>
        </p:nvSpPr>
        <p:spPr bwMode="auto">
          <a:xfrm flipH="1" flipV="1">
            <a:off x="5559425" y="3962400"/>
            <a:ext cx="319088" cy="160338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7400" name="Line 24"/>
          <p:cNvSpPr>
            <a:spLocks noChangeShapeType="1"/>
          </p:cNvSpPr>
          <p:nvPr/>
        </p:nvSpPr>
        <p:spPr bwMode="auto">
          <a:xfrm flipH="1" flipV="1">
            <a:off x="5559425" y="2887663"/>
            <a:ext cx="290513" cy="1460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7401" name="Text Box 25"/>
          <p:cNvSpPr txBox="1">
            <a:spLocks noChangeArrowheads="1"/>
          </p:cNvSpPr>
          <p:nvPr/>
        </p:nvSpPr>
        <p:spPr bwMode="auto">
          <a:xfrm>
            <a:off x="3687763" y="1511300"/>
            <a:ext cx="5456237" cy="94615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Cyrl-CS" sz="2800">
                <a:solidFill>
                  <a:srgbClr val="FF3300"/>
                </a:solidFill>
              </a:rPr>
              <a:t>Како електрон зна да ли га посматрамо!?</a:t>
            </a:r>
            <a:endParaRPr lang="sr-Latn-CS" sz="280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7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57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57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57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57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57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7" grpId="0" animBg="1"/>
      <p:bldP spid="357388" grpId="0" animBg="1"/>
      <p:bldP spid="357389" grpId="0" autoUpdateAnimBg="0"/>
      <p:bldP spid="357389" grpId="1"/>
      <p:bldP spid="357390" grpId="0" animBg="1"/>
      <p:bldP spid="357392" grpId="0" animBg="1"/>
      <p:bldP spid="357393" grpId="0"/>
      <p:bldP spid="357395" grpId="0" animBg="1"/>
      <p:bldP spid="357396" grpId="0" animBg="1"/>
      <p:bldP spid="357398" grpId="0" animBg="1"/>
      <p:bldP spid="357400" grpId="0" animBg="1"/>
      <p:bldP spid="35740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Cyrl-CS" sz="4000"/>
              <a:t>ЕПР парадокс и </a:t>
            </a:r>
            <a:br>
              <a:rPr lang="sr-Cyrl-CS" sz="4000"/>
            </a:br>
            <a:r>
              <a:rPr lang="sr-Cyrl-CS" sz="4000"/>
              <a:t>дистантне корелације</a:t>
            </a:r>
          </a:p>
        </p:txBody>
      </p:sp>
      <p:sp>
        <p:nvSpPr>
          <p:cNvPr id="436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46375" y="3300413"/>
            <a:ext cx="3111500" cy="588962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sr-Cyrl-CS" sz="2800"/>
              <a:t>ЕПР парадокс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n-US" sz="2800"/>
          </a:p>
          <a:p>
            <a:pPr algn="ctr">
              <a:lnSpc>
                <a:spcPct val="90000"/>
              </a:lnSpc>
              <a:buFontTx/>
              <a:buNone/>
            </a:pPr>
            <a:r>
              <a:rPr lang="sr-Cyrl-CS" sz="2800"/>
              <a:t>  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sr-Cyrl-CS" sz="2800"/>
          </a:p>
        </p:txBody>
      </p:sp>
      <p:pic>
        <p:nvPicPr>
          <p:cNvPr id="436229" name="Picture 5" descr="Boh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98450" y="1951038"/>
            <a:ext cx="2206625" cy="3140075"/>
          </a:xfrm>
          <a:noFill/>
          <a:ln/>
        </p:spPr>
      </p:pic>
      <p:sp>
        <p:nvSpPr>
          <p:cNvPr id="436228" name="AutoShape 4"/>
          <p:cNvSpPr>
            <a:spLocks noChangeArrowheads="1"/>
          </p:cNvSpPr>
          <p:nvPr/>
        </p:nvSpPr>
        <p:spPr bwMode="auto">
          <a:xfrm>
            <a:off x="4191000" y="4762500"/>
            <a:ext cx="433388" cy="433388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1587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vert="eaVert" wrap="none" anchor="ctr"/>
          <a:lstStyle/>
          <a:p>
            <a:endParaRPr lang="en-US"/>
          </a:p>
        </p:txBody>
      </p:sp>
      <p:pic>
        <p:nvPicPr>
          <p:cNvPr id="436231" name="Picture 7" descr="AlbertEinstein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235700" y="2127250"/>
            <a:ext cx="2697163" cy="2633663"/>
          </a:xfrm>
          <a:noFill/>
          <a:ln/>
        </p:spPr>
      </p:pic>
      <p:sp>
        <p:nvSpPr>
          <p:cNvPr id="436233" name="AutoShape 9"/>
          <p:cNvSpPr>
            <a:spLocks noChangeArrowheads="1"/>
          </p:cNvSpPr>
          <p:nvPr/>
        </p:nvSpPr>
        <p:spPr bwMode="auto">
          <a:xfrm>
            <a:off x="2627313" y="2192338"/>
            <a:ext cx="958850" cy="304800"/>
          </a:xfrm>
          <a:prstGeom prst="rightArrow">
            <a:avLst>
              <a:gd name="adj1" fmla="val 50000"/>
              <a:gd name="adj2" fmla="val 7864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6234" name="AutoShape 10"/>
          <p:cNvSpPr>
            <a:spLocks noChangeArrowheads="1"/>
          </p:cNvSpPr>
          <p:nvPr/>
        </p:nvSpPr>
        <p:spPr bwMode="auto">
          <a:xfrm rot="10800000">
            <a:off x="5076825" y="2116138"/>
            <a:ext cx="958850" cy="304800"/>
          </a:xfrm>
          <a:prstGeom prst="rightArrow">
            <a:avLst>
              <a:gd name="adj1" fmla="val 50000"/>
              <a:gd name="adj2" fmla="val 7864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6235" name="AutoShape 11"/>
          <p:cNvSpPr>
            <a:spLocks noChangeArrowheads="1"/>
          </p:cNvSpPr>
          <p:nvPr/>
        </p:nvSpPr>
        <p:spPr bwMode="auto">
          <a:xfrm>
            <a:off x="4173538" y="3830638"/>
            <a:ext cx="433387" cy="433387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1587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vert="eaVert" wrap="none" anchor="ctr"/>
          <a:lstStyle/>
          <a:p>
            <a:endParaRPr lang="en-US"/>
          </a:p>
        </p:txBody>
      </p:sp>
      <p:pic>
        <p:nvPicPr>
          <p:cNvPr id="436236" name="Picture 12" descr="MCj0304341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811588" y="1851025"/>
            <a:ext cx="1117600" cy="815975"/>
          </a:xfrm>
          <a:prstGeom prst="rect">
            <a:avLst/>
          </a:prstGeom>
          <a:noFill/>
        </p:spPr>
      </p:pic>
      <p:sp>
        <p:nvSpPr>
          <p:cNvPr id="436238" name="AutoShape 14"/>
          <p:cNvSpPr>
            <a:spLocks noChangeArrowheads="1"/>
          </p:cNvSpPr>
          <p:nvPr/>
        </p:nvSpPr>
        <p:spPr bwMode="auto">
          <a:xfrm>
            <a:off x="4173538" y="2830513"/>
            <a:ext cx="433387" cy="433387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1587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436239" name="Rectangle 15"/>
          <p:cNvSpPr>
            <a:spLocks noChangeArrowheads="1"/>
          </p:cNvSpPr>
          <p:nvPr/>
        </p:nvSpPr>
        <p:spPr bwMode="auto">
          <a:xfrm>
            <a:off x="2322513" y="4270375"/>
            <a:ext cx="4041775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sr-Cyrl-CS" sz="2800">
                <a:latin typeface="Arial" charset="0"/>
              </a:rPr>
              <a:t>  Белова неједнакост!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endParaRPr lang="sr-Cyrl-CS" sz="2800">
              <a:latin typeface="Arial" charset="0"/>
            </a:endParaRPr>
          </a:p>
        </p:txBody>
      </p:sp>
      <p:sp>
        <p:nvSpPr>
          <p:cNvPr id="436240" name="Rectangle 16"/>
          <p:cNvSpPr>
            <a:spLocks noChangeArrowheads="1"/>
          </p:cNvSpPr>
          <p:nvPr/>
        </p:nvSpPr>
        <p:spPr bwMode="auto">
          <a:xfrm>
            <a:off x="2351088" y="5213350"/>
            <a:ext cx="4041775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sr-Cyrl-CS" sz="2800">
                <a:latin typeface="Arial" charset="0"/>
              </a:rPr>
              <a:t>Свет или није</a:t>
            </a:r>
            <a:r>
              <a:rPr lang="en-US" sz="2800">
                <a:latin typeface="Arial" charset="0"/>
              </a:rPr>
              <a:t> </a:t>
            </a:r>
            <a:r>
              <a:rPr lang="sr-Cyrl-CS" sz="2800">
                <a:latin typeface="Arial" charset="0"/>
              </a:rPr>
              <a:t>“локалан” или није “реалан”!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227" grpId="0" build="p"/>
      <p:bldP spid="436228" grpId="0" animBg="1"/>
      <p:bldP spid="436235" grpId="0" animBg="1"/>
      <p:bldP spid="436238" grpId="0" animBg="1"/>
      <p:bldP spid="436239" grpId="0"/>
      <p:bldP spid="43624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286000" y="301350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'[W]e have to give up the idea of realism to a far greater extent than most physicists believe today.' (Anton </a:t>
            </a:r>
            <a:r>
              <a:rPr lang="en-US" dirty="0" err="1" smtClean="0"/>
              <a:t>Zeilinger</a:t>
            </a:r>
            <a:r>
              <a:rPr lang="en-US" dirty="0" smtClean="0"/>
              <a:t>)...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42038" y="467521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Instead, the lack of "realism" (i.e. the non-existence of any sharp properties of physical systems prior to the measurement) is the right explanation why these things work as they work.</a:t>
            </a:r>
            <a:endParaRPr lang="en-US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46184" y="4780084"/>
            <a:ext cx="4303470" cy="1577975"/>
          </a:xfrm>
        </p:spPr>
        <p:txBody>
          <a:bodyPr/>
          <a:lstStyle/>
          <a:p>
            <a:r>
              <a:rPr lang="sr-Cyrl-CS" sz="4000" dirty="0" smtClean="0"/>
              <a:t>Физика пре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XX</a:t>
            </a:r>
            <a:r>
              <a:rPr lang="sr-Cyrl-CS" sz="4000" dirty="0" smtClean="0"/>
              <a:t> века</a:t>
            </a:r>
            <a:endParaRPr lang="sr-Cyrl-CS" sz="4000" dirty="0"/>
          </a:p>
        </p:txBody>
      </p:sp>
      <p:pic>
        <p:nvPicPr>
          <p:cNvPr id="432132" name="Picture 4" descr="satni mehanizam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4025" y="595313"/>
            <a:ext cx="3986213" cy="4183062"/>
          </a:xfrm>
          <a:noFill/>
          <a:ln/>
        </p:spPr>
      </p:pic>
      <p:sp>
        <p:nvSpPr>
          <p:cNvPr id="432134" name="Text Box 6"/>
          <p:cNvSpPr txBox="1">
            <a:spLocks noChangeArrowheads="1"/>
          </p:cNvSpPr>
          <p:nvPr/>
        </p:nvSpPr>
        <p:spPr bwMode="auto">
          <a:xfrm>
            <a:off x="3741738" y="5091113"/>
            <a:ext cx="5402262" cy="156966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Cyrl-CS" sz="2400" dirty="0">
                <a:solidFill>
                  <a:schemeClr val="accent2"/>
                </a:solidFill>
              </a:rPr>
              <a:t>“Механицистички </a:t>
            </a:r>
            <a:r>
              <a:rPr lang="sr-Cyrl-CS" sz="2400" dirty="0" smtClean="0">
                <a:solidFill>
                  <a:schemeClr val="accent2"/>
                </a:solidFill>
              </a:rPr>
              <a:t>детерминизам”: </a:t>
            </a:r>
            <a:r>
              <a:rPr lang="sr-Cyrl-CS" sz="2400" dirty="0">
                <a:solidFill>
                  <a:schemeClr val="accent2"/>
                </a:solidFill>
              </a:rPr>
              <a:t>разумевање делова објашњава целину </a:t>
            </a:r>
            <a:r>
              <a:rPr lang="en-US" sz="2400" dirty="0">
                <a:solidFill>
                  <a:schemeClr val="accent2"/>
                </a:solidFill>
              </a:rPr>
              <a:t>+ </a:t>
            </a:r>
            <a:r>
              <a:rPr lang="sr-Cyrl-CS" sz="2400" dirty="0">
                <a:solidFill>
                  <a:schemeClr val="accent2"/>
                </a:solidFill>
              </a:rPr>
              <a:t>ако знам почетне услове могу израчунати будућност.</a:t>
            </a:r>
          </a:p>
        </p:txBody>
      </p:sp>
      <p:pic>
        <p:nvPicPr>
          <p:cNvPr id="432137" name="Picture 9" descr="pooltab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6063" y="465138"/>
            <a:ext cx="2532062" cy="2203450"/>
          </a:xfrm>
          <a:prstGeom prst="rect">
            <a:avLst/>
          </a:prstGeom>
          <a:noFill/>
        </p:spPr>
      </p:pic>
      <p:pic>
        <p:nvPicPr>
          <p:cNvPr id="432138" name="Picture 10" descr="waves1"/>
          <p:cNvPicPr>
            <a:picLocks noChangeAspect="1" noChangeArrowheads="1"/>
          </p:cNvPicPr>
          <p:nvPr/>
        </p:nvPicPr>
        <p:blipFill>
          <a:blip r:embed="rId4" cstate="print"/>
          <a:srcRect r="23404" b="1337"/>
          <a:stretch>
            <a:fillRect/>
          </a:stretch>
        </p:blipFill>
        <p:spPr bwMode="auto">
          <a:xfrm>
            <a:off x="5327650" y="2781300"/>
            <a:ext cx="2514600" cy="2227263"/>
          </a:xfrm>
          <a:prstGeom prst="rect">
            <a:avLst/>
          </a:prstGeom>
          <a:noFill/>
        </p:spPr>
      </p:pic>
      <p:sp>
        <p:nvSpPr>
          <p:cNvPr id="432140" name="AutoShape 12"/>
          <p:cNvSpPr>
            <a:spLocks noChangeArrowheads="1"/>
          </p:cNvSpPr>
          <p:nvPr/>
        </p:nvSpPr>
        <p:spPr bwMode="auto">
          <a:xfrm rot="-1703581">
            <a:off x="3830638" y="2001838"/>
            <a:ext cx="1466850" cy="261937"/>
          </a:xfrm>
          <a:prstGeom prst="rightArrow">
            <a:avLst>
              <a:gd name="adj1" fmla="val 50000"/>
              <a:gd name="adj2" fmla="val 14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2141" name="AutoShape 13"/>
          <p:cNvSpPr>
            <a:spLocks noChangeArrowheads="1"/>
          </p:cNvSpPr>
          <p:nvPr/>
        </p:nvSpPr>
        <p:spPr bwMode="auto">
          <a:xfrm rot="1593903">
            <a:off x="3814763" y="3290888"/>
            <a:ext cx="1466850" cy="261937"/>
          </a:xfrm>
          <a:prstGeom prst="rightArrow">
            <a:avLst>
              <a:gd name="adj1" fmla="val 50000"/>
              <a:gd name="adj2" fmla="val 14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2142" name="Text Box 14"/>
          <p:cNvSpPr txBox="1">
            <a:spLocks noChangeArrowheads="1"/>
          </p:cNvSpPr>
          <p:nvPr/>
        </p:nvSpPr>
        <p:spPr bwMode="auto">
          <a:xfrm>
            <a:off x="1393825" y="2192338"/>
            <a:ext cx="6240463" cy="15970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CS" sz="2800">
                <a:solidFill>
                  <a:srgbClr val="FF3300"/>
                </a:solidFill>
              </a:rPr>
              <a:t>Наравно, стварност је објективна!</a:t>
            </a:r>
          </a:p>
          <a:p>
            <a:pPr algn="ctr">
              <a:spcBef>
                <a:spcPct val="50000"/>
              </a:spcBef>
            </a:pPr>
            <a:r>
              <a:rPr lang="sr-Cyrl-CS" sz="2800">
                <a:solidFill>
                  <a:srgbClr val="FF3300"/>
                </a:solidFill>
              </a:rPr>
              <a:t>Свемир је исти и када га гледамо и кад га не гледамо</a:t>
            </a:r>
            <a:endParaRPr lang="en-US" sz="280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2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32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32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32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32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34" grpId="0"/>
      <p:bldP spid="432140" grpId="0" animBg="1"/>
      <p:bldP spid="432141" grpId="0" animBg="1"/>
      <p:bldP spid="4321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098" name="Picture 2" descr="https://upload.wikimedia.org/wikipedia/commons/thumb/a/a0/Lord_Kelvin_photograph.jpg/800px-Lord_Kelvin_photograph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6" t="11379" r="15676" b="23527"/>
          <a:stretch/>
        </p:blipFill>
        <p:spPr bwMode="auto">
          <a:xfrm>
            <a:off x="340468" y="1355759"/>
            <a:ext cx="3122578" cy="388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83091" y="113118"/>
            <a:ext cx="7772400" cy="1222364"/>
          </a:xfrm>
        </p:spPr>
        <p:txBody>
          <a:bodyPr/>
          <a:lstStyle/>
          <a:p>
            <a:r>
              <a:rPr lang="sr-Cyrl-RS" dirty="0" smtClean="0"/>
              <a:t>Све је јасно...</a:t>
            </a:r>
            <a:endParaRPr lang="sr-Cyrl-CS" dirty="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0" y="5312003"/>
            <a:ext cx="3803515" cy="707886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RS" sz="2000" dirty="0"/>
              <a:t>Вилијам Томсон = Лорд </a:t>
            </a:r>
            <a:r>
              <a:rPr lang="sr-Cyrl-RS" sz="2000" dirty="0" smtClean="0"/>
              <a:t>Келвин, крај </a:t>
            </a:r>
            <a:r>
              <a:rPr lang="sr-Latn-RS" sz="2000" dirty="0" smtClean="0"/>
              <a:t>XIX</a:t>
            </a:r>
            <a:r>
              <a:rPr lang="en-US" sz="2000" dirty="0" smtClean="0"/>
              <a:t> </a:t>
            </a:r>
            <a:r>
              <a:rPr lang="sr-Cyrl-RS" sz="2000" dirty="0" smtClean="0"/>
              <a:t>века</a:t>
            </a:r>
            <a:endParaRPr lang="en-US" sz="2000" dirty="0"/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3803515" y="1087618"/>
            <a:ext cx="5002682" cy="1928348"/>
          </a:xfrm>
          <a:prstGeom prst="wedgeRoundRectCallout">
            <a:avLst>
              <a:gd name="adj1" fmla="val -70955"/>
              <a:gd name="adj2" fmla="val 49846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anchor="ctr" anchorCtr="0"/>
          <a:lstStyle/>
          <a:p>
            <a:pPr algn="ctr"/>
            <a:r>
              <a:rPr lang="sr-Cyrl-RS" sz="2400" b="1" dirty="0" smtClean="0"/>
              <a:t>Више није преостало ниишта ново да се открије у физици. Преостало је само вршити све прецизније и прецизније експерименте.</a:t>
            </a:r>
            <a:endParaRPr lang="sr-Cyrl-CS" sz="1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897210" y="5004226"/>
            <a:ext cx="501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000" dirty="0" smtClean="0"/>
              <a:t>У том тренутку знало се да је остало да се разјасни још само пар детаља...</a:t>
            </a: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3998068" y="3090874"/>
            <a:ext cx="3813242" cy="1481126"/>
          </a:xfrm>
          <a:prstGeom prst="wedgeRoundRectCallout">
            <a:avLst>
              <a:gd name="adj1" fmla="val -70699"/>
              <a:gd name="adj2" fmla="val -32908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anchor="ctr" anchorCtr="0"/>
          <a:lstStyle/>
          <a:p>
            <a:pPr algn="ctr"/>
            <a:r>
              <a:rPr lang="sr-Cyrl-RS" sz="2400" b="1" dirty="0" smtClean="0"/>
              <a:t>...будућност физике као науке треба тражити на шестој децимали.</a:t>
            </a:r>
            <a:endParaRPr lang="sr-Cyrl-CS" sz="1200" b="1" dirty="0"/>
          </a:p>
        </p:txBody>
      </p:sp>
    </p:spTree>
    <p:extLst>
      <p:ext uri="{BB962C8B-B14F-4D97-AF65-F5344CB8AC3E}">
        <p14:creationId xmlns:p14="http://schemas.microsoft.com/office/powerpoint/2010/main" val="18308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/>
      <p:bldP spid="1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46184" y="4780084"/>
            <a:ext cx="4303470" cy="1577975"/>
          </a:xfrm>
        </p:spPr>
        <p:txBody>
          <a:bodyPr/>
          <a:lstStyle/>
          <a:p>
            <a:r>
              <a:rPr lang="sr-Cyrl-CS" sz="4000" dirty="0" smtClean="0"/>
              <a:t>Физика пре </a:t>
            </a:r>
            <a:r>
              <a:rPr lang="en-US" sz="4000" dirty="0" smtClean="0"/>
              <a:t>XX</a:t>
            </a:r>
            <a:r>
              <a:rPr lang="sr-Cyrl-CS" sz="4000" dirty="0" smtClean="0"/>
              <a:t> века (“класична”)</a:t>
            </a:r>
            <a:endParaRPr lang="sr-Cyrl-CS" sz="4000" dirty="0"/>
          </a:p>
        </p:txBody>
      </p:sp>
      <p:pic>
        <p:nvPicPr>
          <p:cNvPr id="432132" name="Picture 4" descr="satni mehanizam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4025" y="595313"/>
            <a:ext cx="3986213" cy="4183062"/>
          </a:xfrm>
          <a:noFill/>
          <a:ln/>
        </p:spPr>
      </p:pic>
      <p:sp>
        <p:nvSpPr>
          <p:cNvPr id="432134" name="Text Box 6"/>
          <p:cNvSpPr txBox="1">
            <a:spLocks noChangeArrowheads="1"/>
          </p:cNvSpPr>
          <p:nvPr/>
        </p:nvSpPr>
        <p:spPr bwMode="auto">
          <a:xfrm>
            <a:off x="3741738" y="5091113"/>
            <a:ext cx="5402262" cy="156966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Cyrl-CS" sz="2400" dirty="0">
                <a:solidFill>
                  <a:schemeClr val="accent2"/>
                </a:solidFill>
              </a:rPr>
              <a:t>“Механицистички </a:t>
            </a:r>
            <a:r>
              <a:rPr lang="sr-Cyrl-CS" sz="2400" dirty="0" smtClean="0">
                <a:solidFill>
                  <a:schemeClr val="accent2"/>
                </a:solidFill>
              </a:rPr>
              <a:t>детерминизам”: </a:t>
            </a:r>
            <a:r>
              <a:rPr lang="sr-Cyrl-CS" sz="2400" dirty="0">
                <a:solidFill>
                  <a:schemeClr val="accent2"/>
                </a:solidFill>
              </a:rPr>
              <a:t>разумевање делова објашњава целину </a:t>
            </a:r>
            <a:r>
              <a:rPr lang="en-US" sz="2400" dirty="0">
                <a:solidFill>
                  <a:schemeClr val="accent2"/>
                </a:solidFill>
              </a:rPr>
              <a:t>+ </a:t>
            </a:r>
            <a:r>
              <a:rPr lang="sr-Cyrl-CS" sz="2400" dirty="0">
                <a:solidFill>
                  <a:schemeClr val="accent2"/>
                </a:solidFill>
              </a:rPr>
              <a:t>ако знам почетне услове могу израчунати будућност.</a:t>
            </a:r>
          </a:p>
        </p:txBody>
      </p:sp>
      <p:pic>
        <p:nvPicPr>
          <p:cNvPr id="432137" name="Picture 9" descr="pooltab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6063" y="465138"/>
            <a:ext cx="2532062" cy="2203450"/>
          </a:xfrm>
          <a:prstGeom prst="rect">
            <a:avLst/>
          </a:prstGeom>
          <a:noFill/>
        </p:spPr>
      </p:pic>
      <p:pic>
        <p:nvPicPr>
          <p:cNvPr id="432138" name="Picture 10" descr="waves1"/>
          <p:cNvPicPr>
            <a:picLocks noChangeAspect="1" noChangeArrowheads="1"/>
          </p:cNvPicPr>
          <p:nvPr/>
        </p:nvPicPr>
        <p:blipFill>
          <a:blip r:embed="rId4" cstate="print"/>
          <a:srcRect r="23404" b="1337"/>
          <a:stretch>
            <a:fillRect/>
          </a:stretch>
        </p:blipFill>
        <p:spPr bwMode="auto">
          <a:xfrm>
            <a:off x="5327650" y="2781300"/>
            <a:ext cx="2514600" cy="2227263"/>
          </a:xfrm>
          <a:prstGeom prst="rect">
            <a:avLst/>
          </a:prstGeom>
          <a:noFill/>
        </p:spPr>
      </p:pic>
      <p:sp>
        <p:nvSpPr>
          <p:cNvPr id="432140" name="AutoShape 12"/>
          <p:cNvSpPr>
            <a:spLocks noChangeArrowheads="1"/>
          </p:cNvSpPr>
          <p:nvPr/>
        </p:nvSpPr>
        <p:spPr bwMode="auto">
          <a:xfrm rot="-1703581">
            <a:off x="3830638" y="2001838"/>
            <a:ext cx="1466850" cy="261937"/>
          </a:xfrm>
          <a:prstGeom prst="rightArrow">
            <a:avLst>
              <a:gd name="adj1" fmla="val 50000"/>
              <a:gd name="adj2" fmla="val 14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2141" name="AutoShape 13"/>
          <p:cNvSpPr>
            <a:spLocks noChangeArrowheads="1"/>
          </p:cNvSpPr>
          <p:nvPr/>
        </p:nvSpPr>
        <p:spPr bwMode="auto">
          <a:xfrm rot="1593903">
            <a:off x="3814763" y="3290888"/>
            <a:ext cx="1466850" cy="261937"/>
          </a:xfrm>
          <a:prstGeom prst="rightArrow">
            <a:avLst>
              <a:gd name="adj1" fmla="val 50000"/>
              <a:gd name="adj2" fmla="val 14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2142" name="Text Box 14"/>
          <p:cNvSpPr txBox="1">
            <a:spLocks noChangeArrowheads="1"/>
          </p:cNvSpPr>
          <p:nvPr/>
        </p:nvSpPr>
        <p:spPr bwMode="auto">
          <a:xfrm>
            <a:off x="1393825" y="2192338"/>
            <a:ext cx="6240463" cy="15970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CS" sz="2800">
                <a:solidFill>
                  <a:srgbClr val="FF3300"/>
                </a:solidFill>
              </a:rPr>
              <a:t>Наравно, стварност је објективна!</a:t>
            </a:r>
          </a:p>
          <a:p>
            <a:pPr algn="ctr">
              <a:spcBef>
                <a:spcPct val="50000"/>
              </a:spcBef>
            </a:pPr>
            <a:r>
              <a:rPr lang="sr-Cyrl-CS" sz="2800">
                <a:solidFill>
                  <a:srgbClr val="FF3300"/>
                </a:solidFill>
              </a:rPr>
              <a:t>Свемир је исти и када га гледамо и кад га не гледамо</a:t>
            </a:r>
            <a:endParaRPr lang="en-US" sz="280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63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2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32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32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32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32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34" grpId="0"/>
      <p:bldP spid="432140" grpId="0" animBg="1"/>
      <p:bldP spid="432141" grpId="0" animBg="1"/>
      <p:bldP spid="43214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/>
          <p:cNvSpPr>
            <a:spLocks noGrp="1" noChangeArrowheads="1"/>
          </p:cNvSpPr>
          <p:nvPr>
            <p:ph type="title"/>
          </p:nvPr>
        </p:nvSpPr>
        <p:spPr>
          <a:xfrm>
            <a:off x="700088" y="492125"/>
            <a:ext cx="7772400" cy="1143000"/>
          </a:xfrm>
        </p:spPr>
        <p:txBody>
          <a:bodyPr/>
          <a:lstStyle/>
          <a:p>
            <a:r>
              <a:rPr lang="sr-Cyrl-CS" sz="4000"/>
              <a:t>Шта је то “запањујуће” у квантној физици?</a:t>
            </a:r>
          </a:p>
        </p:txBody>
      </p:sp>
      <p:sp>
        <p:nvSpPr>
          <p:cNvPr id="433155" name="AutoShape 3"/>
          <p:cNvSpPr>
            <a:spLocks noChangeArrowheads="1"/>
          </p:cNvSpPr>
          <p:nvPr/>
        </p:nvSpPr>
        <p:spPr bwMode="auto">
          <a:xfrm rot="5400000">
            <a:off x="-1612106" y="3772694"/>
            <a:ext cx="4441825" cy="261937"/>
          </a:xfrm>
          <a:prstGeom prst="notchedRightArrow">
            <a:avLst>
              <a:gd name="adj1" fmla="val 50000"/>
              <a:gd name="adj2" fmla="val 42394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3156" name="Text Box 4"/>
          <p:cNvSpPr txBox="1">
            <a:spLocks noChangeArrowheads="1"/>
          </p:cNvSpPr>
          <p:nvPr/>
        </p:nvSpPr>
        <p:spPr bwMode="auto">
          <a:xfrm rot="16200000">
            <a:off x="-433388" y="3630613"/>
            <a:ext cx="1552575" cy="33655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Cyrl-CS"/>
              <a:t>“Д У Б И Н А”</a:t>
            </a:r>
            <a:endParaRPr lang="en-US"/>
          </a:p>
        </p:txBody>
      </p:sp>
      <p:sp>
        <p:nvSpPr>
          <p:cNvPr id="433157" name="Text Box 5"/>
          <p:cNvSpPr txBox="1">
            <a:spLocks noChangeArrowheads="1"/>
          </p:cNvSpPr>
          <p:nvPr/>
        </p:nvSpPr>
        <p:spPr bwMode="auto">
          <a:xfrm>
            <a:off x="2570163" y="2032000"/>
            <a:ext cx="3959225" cy="955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CS" sz="2800"/>
              <a:t>Дискретност (скоковитост) природе</a:t>
            </a:r>
            <a:endParaRPr lang="en-US" sz="2800"/>
          </a:p>
        </p:txBody>
      </p:sp>
      <p:sp>
        <p:nvSpPr>
          <p:cNvPr id="433158" name="Text Box 6"/>
          <p:cNvSpPr txBox="1">
            <a:spLocks noChangeArrowheads="1"/>
          </p:cNvSpPr>
          <p:nvPr/>
        </p:nvSpPr>
        <p:spPr bwMode="auto">
          <a:xfrm>
            <a:off x="2568575" y="3103563"/>
            <a:ext cx="3959225" cy="955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CS" sz="2800"/>
              <a:t>Таласно-честични дуализам</a:t>
            </a:r>
            <a:endParaRPr lang="en-US" sz="2800"/>
          </a:p>
        </p:txBody>
      </p:sp>
      <p:sp>
        <p:nvSpPr>
          <p:cNvPr id="433159" name="Text Box 7"/>
          <p:cNvSpPr txBox="1">
            <a:spLocks noChangeArrowheads="1"/>
          </p:cNvSpPr>
          <p:nvPr/>
        </p:nvSpPr>
        <p:spPr bwMode="auto">
          <a:xfrm>
            <a:off x="2551113" y="4191000"/>
            <a:ext cx="3959225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CS" sz="2800"/>
              <a:t>Случајност у физици</a:t>
            </a:r>
            <a:endParaRPr lang="en-US" sz="2800"/>
          </a:p>
        </p:txBody>
      </p:sp>
      <p:sp>
        <p:nvSpPr>
          <p:cNvPr id="433160" name="Text Box 8"/>
          <p:cNvSpPr txBox="1">
            <a:spLocks noChangeArrowheads="1"/>
          </p:cNvSpPr>
          <p:nvPr/>
        </p:nvSpPr>
        <p:spPr bwMode="auto">
          <a:xfrm>
            <a:off x="2552700" y="4870450"/>
            <a:ext cx="3959225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CS" sz="2800" dirty="0"/>
              <a:t>Улога </a:t>
            </a:r>
            <a:r>
              <a:rPr lang="sr-Cyrl-CS" sz="2800" dirty="0" smtClean="0"/>
              <a:t>мерења</a:t>
            </a:r>
            <a:endParaRPr lang="en-US" sz="2800" dirty="0"/>
          </a:p>
        </p:txBody>
      </p:sp>
      <p:sp>
        <p:nvSpPr>
          <p:cNvPr id="433161" name="Text Box 9"/>
          <p:cNvSpPr txBox="1">
            <a:spLocks noChangeArrowheads="1"/>
          </p:cNvSpPr>
          <p:nvPr/>
        </p:nvSpPr>
        <p:spPr bwMode="auto">
          <a:xfrm>
            <a:off x="2549525" y="5665788"/>
            <a:ext cx="3959225" cy="528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CS" sz="2800"/>
              <a:t>Дистантне корелације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01908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157" grpId="0" animBg="1"/>
      <p:bldP spid="433158" grpId="0" animBg="1"/>
      <p:bldP spid="433159" grpId="0" animBg="1"/>
      <p:bldP spid="433160" grpId="0" animBg="1"/>
      <p:bldP spid="433161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Зашто је баш светлост тако необична?</a:t>
            </a:r>
            <a:endParaRPr lang="en-US" dirty="0"/>
          </a:p>
        </p:txBody>
      </p:sp>
      <p:pic>
        <p:nvPicPr>
          <p:cNvPr id="389122" name="Picture 2" descr="Image result for louis de brogl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197" y="1702695"/>
            <a:ext cx="238125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436197" y="4847967"/>
            <a:ext cx="2381250" cy="40011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sr-Cyrl-CS" sz="2000" dirty="0" smtClean="0"/>
              <a:t>Луј де Брољ,1922.</a:t>
            </a:r>
            <a:endParaRPr lang="en-US" sz="2000" dirty="0"/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418289" y="1949770"/>
            <a:ext cx="5787958" cy="1737013"/>
          </a:xfrm>
          <a:prstGeom prst="wedgeRoundRectCallout">
            <a:avLst>
              <a:gd name="adj1" fmla="val 63967"/>
              <a:gd name="adj2" fmla="val 22801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 algn="ctr"/>
            <a:r>
              <a:rPr lang="sr-Cyrl-RS" sz="2400" b="1" dirty="0" smtClean="0"/>
              <a:t>Можда светлост уопште није посебна?! Ако е.м. талас може да буде и честица, можда и честична материја може да буде талас?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4362" y="3977346"/>
            <a:ext cx="459892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000" dirty="0" smtClean="0"/>
              <a:t>Таласна дужина: </a:t>
            </a:r>
            <a:r>
              <a:rPr lang="el-GR" sz="3200" dirty="0" smtClean="0"/>
              <a:t>λ</a:t>
            </a:r>
            <a:r>
              <a:rPr lang="en-US" sz="3200" dirty="0" smtClean="0"/>
              <a:t> = h/p</a:t>
            </a:r>
            <a:endParaRPr lang="sr-Cyrl-RS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000" dirty="0"/>
              <a:t>Објаснио Боров модел атома преко стојећих таласа електрона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000" dirty="0" smtClean="0"/>
              <a:t>Сва материја може да се понаша као талас: и електрон, и атом, и билијарска кугла, и аутомобил – само што су таласне дужине мале 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3647872" y="4048492"/>
            <a:ext cx="1132867" cy="16670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4780738" y="3799701"/>
            <a:ext cx="1655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Планкова константа </a:t>
            </a:r>
            <a:r>
              <a:rPr lang="en-US" dirty="0" smtClean="0"/>
              <a:t>6.62 </a:t>
            </a:r>
            <a:r>
              <a:rPr lang="en-US" dirty="0"/>
              <a:t>× 10</a:t>
            </a:r>
            <a:r>
              <a:rPr lang="en-US" baseline="30000" dirty="0"/>
              <a:t>-34</a:t>
            </a:r>
            <a:r>
              <a:rPr lang="en-US" dirty="0"/>
              <a:t> m</a:t>
            </a:r>
            <a:r>
              <a:rPr lang="en-US" baseline="30000" dirty="0"/>
              <a:t>2</a:t>
            </a:r>
            <a:r>
              <a:rPr lang="en-US" dirty="0"/>
              <a:t> </a:t>
            </a:r>
            <a:r>
              <a:rPr lang="en-US" dirty="0" smtClean="0"/>
              <a:t>kg/s</a:t>
            </a:r>
            <a:endParaRPr lang="en-US" dirty="0"/>
          </a:p>
        </p:txBody>
      </p:sp>
      <p:sp>
        <p:nvSpPr>
          <p:cNvPr id="15" name="Cloud Callout 14"/>
          <p:cNvSpPr/>
          <p:nvPr/>
        </p:nvSpPr>
        <p:spPr bwMode="auto">
          <a:xfrm>
            <a:off x="3959158" y="4124528"/>
            <a:ext cx="4990290" cy="2042808"/>
          </a:xfrm>
          <a:prstGeom prst="cloudCallout">
            <a:avLst>
              <a:gd name="adj1" fmla="val 49448"/>
              <a:gd name="adj2" fmla="val 62779"/>
            </a:avLst>
          </a:prstGeom>
          <a:solidFill>
            <a:srgbClr val="66FF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r-Cyrl-RS" sz="2400" dirty="0" smtClean="0"/>
              <a:t>ТАЛАСИ МАТЕРИЈЕ?!? Шта то онда значи и како се манифестује?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5689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build="p"/>
      <p:bldP spid="10" grpId="0"/>
      <p:bldP spid="1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052" name="Picture 4" descr="Augustin Fresn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30089" y="1353072"/>
            <a:ext cx="2180686" cy="271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6050" name="Picture 2" descr="Thomas Young (scientist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26" y="1319392"/>
            <a:ext cx="2210610" cy="280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92819" y="-52300"/>
            <a:ext cx="7772400" cy="1470025"/>
          </a:xfrm>
        </p:spPr>
        <p:txBody>
          <a:bodyPr/>
          <a:lstStyle/>
          <a:p>
            <a:r>
              <a:rPr lang="sr-Cyrl-RS" dirty="0"/>
              <a:t>Светлост – честица или талас?</a:t>
            </a:r>
            <a:endParaRPr lang="sr-Cyrl-CS" dirty="0"/>
          </a:p>
        </p:txBody>
      </p:sp>
      <p:sp>
        <p:nvSpPr>
          <p:cNvPr id="411656" name="Text Box 8"/>
          <p:cNvSpPr txBox="1">
            <a:spLocks noChangeArrowheads="1"/>
          </p:cNvSpPr>
          <p:nvPr/>
        </p:nvSpPr>
        <p:spPr bwMode="auto">
          <a:xfrm>
            <a:off x="257047" y="4118507"/>
            <a:ext cx="2529192" cy="40011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RS" sz="2000" dirty="0" smtClean="0"/>
              <a:t>Томас Јунг, 1807. </a:t>
            </a:r>
            <a:endParaRPr lang="en-US" sz="2000" dirty="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245871" y="4026905"/>
            <a:ext cx="2479954" cy="707886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RS" sz="2000" dirty="0" smtClean="0"/>
              <a:t>Августин-Жан Френел, 1817. </a:t>
            </a:r>
            <a:endParaRPr lang="en-US" sz="2000" dirty="0"/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2592675" y="1313375"/>
            <a:ext cx="3382963" cy="1249142"/>
          </a:xfrm>
          <a:prstGeom prst="wedgeRoundRectCallout">
            <a:avLst>
              <a:gd name="adj1" fmla="val -70329"/>
              <a:gd name="adj2" fmla="val 53859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anchor="ctr" anchorCtr="0"/>
          <a:lstStyle/>
          <a:p>
            <a:pPr algn="ctr"/>
            <a:r>
              <a:rPr lang="sr-Cyrl-RS" sz="4400" b="1" dirty="0" smtClean="0"/>
              <a:t>ТАЛАС!</a:t>
            </a:r>
            <a:endParaRPr lang="sr-Cyrl-CS" sz="2400" b="1" dirty="0"/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2629251" y="1292350"/>
            <a:ext cx="3382963" cy="1249142"/>
          </a:xfrm>
          <a:prstGeom prst="wedgeRoundRectCallout">
            <a:avLst>
              <a:gd name="adj1" fmla="val 77494"/>
              <a:gd name="adj2" fmla="val 71531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anchor="ctr" anchorCtr="0"/>
          <a:lstStyle/>
          <a:p>
            <a:pPr algn="ctr"/>
            <a:r>
              <a:rPr lang="sr-Cyrl-RS" sz="4400" b="1" dirty="0" smtClean="0"/>
              <a:t>Ипак ТАЛАС!</a:t>
            </a:r>
            <a:endParaRPr lang="sr-Cyrl-C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686328" y="2708416"/>
            <a:ext cx="36252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000" dirty="0" smtClean="0"/>
              <a:t>Јунгов екперимент на два прореза демонстрира интерференцију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000" dirty="0" smtClean="0"/>
              <a:t>Френел побеђује у такмичењу француске академије, објашњава боје, поларизацију</a:t>
            </a:r>
          </a:p>
        </p:txBody>
      </p:sp>
      <p:pic>
        <p:nvPicPr>
          <p:cNvPr id="386054" name="Picture 6" descr="Image result for diffrac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70" y="4504663"/>
            <a:ext cx="2146797" cy="214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6056" name="Picture 8" descr="https://upload.wikimedia.org/wikipedia/commons/thumb/8/8a/Young_Diffraction.png/200px-Young_Diffracti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185" y="5047247"/>
            <a:ext cx="3433214" cy="149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6058" name="Picture 10" descr="https://i.kinja-img.com/gawker-media/image/upload/s--phpdUOHA--/c_fit,fl_progressive,q_80,w_320/18lsrmnu33e37jp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754" y="4866773"/>
            <a:ext cx="2072062" cy="170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19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37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37555"/>
            <a:ext cx="7772400" cy="1143000"/>
          </a:xfrm>
        </p:spPr>
        <p:txBody>
          <a:bodyPr/>
          <a:lstStyle/>
          <a:p>
            <a:r>
              <a:rPr lang="sr-Cyrl-RS" dirty="0" smtClean="0"/>
              <a:t>Али, ђаво је у детаљима...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35413"/>
            <a:ext cx="7772400" cy="5116749"/>
          </a:xfrm>
        </p:spPr>
        <p:txBody>
          <a:bodyPr/>
          <a:lstStyle/>
          <a:p>
            <a:r>
              <a:rPr lang="sr-Cyrl-RS" sz="2400" dirty="0" smtClean="0"/>
              <a:t>Три „ситна“ проблема:</a:t>
            </a:r>
          </a:p>
          <a:p>
            <a:pPr lvl="1"/>
            <a:r>
              <a:rPr lang="sr-Cyrl-RS" sz="2000" dirty="0" smtClean="0"/>
              <a:t>Негативан резултат Мајкелсон-Морли експеримента</a:t>
            </a:r>
          </a:p>
          <a:p>
            <a:pPr lvl="1"/>
            <a:endParaRPr lang="sr-Cyrl-RS" dirty="0"/>
          </a:p>
          <a:p>
            <a:pPr lvl="1"/>
            <a:r>
              <a:rPr lang="sr-Cyrl-RS" sz="2000" dirty="0" smtClean="0"/>
              <a:t>Ултраљубичаста катастрофа</a:t>
            </a:r>
          </a:p>
          <a:p>
            <a:pPr lvl="1"/>
            <a:endParaRPr lang="sr-Cyrl-RS" dirty="0"/>
          </a:p>
          <a:p>
            <a:pPr lvl="1"/>
            <a:r>
              <a:rPr lang="sr-Cyrl-RS" sz="2000" dirty="0" smtClean="0"/>
              <a:t>Фотоелектрични ефекат</a:t>
            </a:r>
          </a:p>
          <a:p>
            <a:pPr lvl="1"/>
            <a:endParaRPr lang="sr-Cyrl-RS" dirty="0"/>
          </a:p>
          <a:p>
            <a:r>
              <a:rPr lang="sr-Cyrl-RS" sz="2400" dirty="0" smtClean="0"/>
              <a:t>Нешто касније, још и:</a:t>
            </a:r>
          </a:p>
          <a:p>
            <a:pPr lvl="1"/>
            <a:r>
              <a:rPr lang="sr-Cyrl-RS" sz="2000" dirty="0" smtClean="0"/>
              <a:t>Комптонов ефекат</a:t>
            </a:r>
          </a:p>
          <a:p>
            <a:pPr lvl="1"/>
            <a:endParaRPr lang="sr-Cyrl-RS" dirty="0" smtClean="0"/>
          </a:p>
          <a:p>
            <a:pPr lvl="1"/>
            <a:r>
              <a:rPr lang="sr-Cyrl-RS" sz="2000" dirty="0" smtClean="0"/>
              <a:t>Спектар закочног зрачења</a:t>
            </a:r>
            <a:endParaRPr lang="en-US" sz="2000" dirty="0"/>
          </a:p>
        </p:txBody>
      </p:sp>
      <p:cxnSp>
        <p:nvCxnSpPr>
          <p:cNvPr id="5" name="Elbow Connector 4"/>
          <p:cNvCxnSpPr/>
          <p:nvPr/>
        </p:nvCxnSpPr>
        <p:spPr bwMode="auto">
          <a:xfrm>
            <a:off x="1857983" y="2052536"/>
            <a:ext cx="3450076" cy="325877"/>
          </a:xfrm>
          <a:prstGeom prst="bentConnector3">
            <a:avLst>
              <a:gd name="adj1" fmla="val 658"/>
            </a:avLst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2178996" y="2052536"/>
            <a:ext cx="1809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Алберт Ајнштајн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08059" y="2221813"/>
            <a:ext cx="3330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solidFill>
                  <a:srgbClr val="C00000"/>
                </a:solidFill>
              </a:rPr>
              <a:t>НЕ ПОСТОЈИ ЕТЕР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3" name="Elbow Connector 12"/>
          <p:cNvCxnSpPr/>
          <p:nvPr/>
        </p:nvCxnSpPr>
        <p:spPr bwMode="auto">
          <a:xfrm>
            <a:off x="1857983" y="2950019"/>
            <a:ext cx="3450076" cy="325877"/>
          </a:xfrm>
          <a:prstGeom prst="bentConnector3">
            <a:avLst>
              <a:gd name="adj1" fmla="val 658"/>
            </a:avLst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2178996" y="2950019"/>
            <a:ext cx="1371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Макс Планк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308059" y="3119296"/>
            <a:ext cx="3330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solidFill>
                  <a:srgbClr val="C00000"/>
                </a:solidFill>
              </a:rPr>
              <a:t>Е.М. ОСЦИЛАТОРИ ЕМИТУЈУ ЗРАЧЕЊЕ САМО У ПАКЕТИМА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6" name="Elbow Connector 15"/>
          <p:cNvCxnSpPr/>
          <p:nvPr/>
        </p:nvCxnSpPr>
        <p:spPr bwMode="auto">
          <a:xfrm>
            <a:off x="1857983" y="3855581"/>
            <a:ext cx="3450076" cy="325877"/>
          </a:xfrm>
          <a:prstGeom prst="bentConnector3">
            <a:avLst>
              <a:gd name="adj1" fmla="val 658"/>
            </a:avLst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178996" y="3855581"/>
            <a:ext cx="20525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Алберт Ајнштајн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308059" y="4024858"/>
            <a:ext cx="3330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solidFill>
                  <a:srgbClr val="C00000"/>
                </a:solidFill>
              </a:rPr>
              <a:t>СВЕТЛОСТ СЕ АПСОРБУЈЕ КАО ЧЕСТИЦА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9" name="Elbow Connector 18"/>
          <p:cNvCxnSpPr/>
          <p:nvPr/>
        </p:nvCxnSpPr>
        <p:spPr bwMode="auto">
          <a:xfrm>
            <a:off x="1857983" y="5179872"/>
            <a:ext cx="3450076" cy="325877"/>
          </a:xfrm>
          <a:prstGeom prst="bentConnector3">
            <a:avLst>
              <a:gd name="adj1" fmla="val 658"/>
            </a:avLst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2178996" y="5179872"/>
            <a:ext cx="1595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Артур Комптон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308059" y="5349149"/>
            <a:ext cx="35732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solidFill>
                  <a:srgbClr val="C00000"/>
                </a:solidFill>
              </a:rPr>
              <a:t>СВЕТЛОСТ СЕ СУДАРА КО ЧЕСТИЦА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22" name="Elbow Connector 21"/>
          <p:cNvCxnSpPr/>
          <p:nvPr/>
        </p:nvCxnSpPr>
        <p:spPr bwMode="auto">
          <a:xfrm>
            <a:off x="1857983" y="6026285"/>
            <a:ext cx="3450076" cy="325877"/>
          </a:xfrm>
          <a:prstGeom prst="bentConnector3">
            <a:avLst>
              <a:gd name="adj1" fmla="val 658"/>
            </a:avLst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5308059" y="6195562"/>
            <a:ext cx="3835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solidFill>
                  <a:srgbClr val="C00000"/>
                </a:solidFill>
              </a:rPr>
              <a:t>СВЕТЛОСТ СЕ ЕМИТУЈЕ КАО ЧЕСТИЦА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78997" y="6013608"/>
            <a:ext cx="10408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X-</a:t>
            </a:r>
            <a:r>
              <a:rPr lang="sr-Cyrl-RS" dirty="0" smtClean="0"/>
              <a:t>зраци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60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P spid="10" grpId="0"/>
      <p:bldP spid="14" grpId="0"/>
      <p:bldP spid="15" grpId="0"/>
      <p:bldP spid="17" grpId="0"/>
      <p:bldP spid="18" grpId="0"/>
      <p:bldP spid="20" grpId="0"/>
      <p:bldP spid="21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H:\Igorova dokumenta\Predavanja\Niels_Boh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016" y="3404038"/>
            <a:ext cx="2340027" cy="330946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8977"/>
            <a:ext cx="7772400" cy="1143000"/>
          </a:xfrm>
        </p:spPr>
        <p:txBody>
          <a:bodyPr/>
          <a:lstStyle/>
          <a:p>
            <a:r>
              <a:rPr lang="sr-Cyrl-RS" dirty="0" smtClean="0"/>
              <a:t>Значи, светлост је ипак честичн</a:t>
            </a:r>
            <a:r>
              <a:rPr lang="sr-Latn-RS" dirty="0" smtClean="0"/>
              <a:t>e </a:t>
            </a:r>
            <a:r>
              <a:rPr lang="sr-Cyrl-RS" dirty="0" smtClean="0"/>
              <a:t>природе?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43851"/>
            <a:ext cx="7772400" cy="1958502"/>
          </a:xfrm>
        </p:spPr>
        <p:txBody>
          <a:bodyPr/>
          <a:lstStyle/>
          <a:p>
            <a:r>
              <a:rPr lang="sr-Cyrl-RS" sz="2400" dirty="0" smtClean="0"/>
              <a:t>Не, то је ипак немогуће, честична хипотеза дефинитивно не може да објасни таласне ефекте!</a:t>
            </a:r>
          </a:p>
          <a:p>
            <a:r>
              <a:rPr lang="sr-Cyrl-RS" sz="2400" dirty="0" smtClean="0"/>
              <a:t>Неминовни закључак: светлост се некад понаша као честица, а некад као талас! </a:t>
            </a:r>
            <a:endParaRPr lang="en-US" sz="2400" dirty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426798" y="6005619"/>
            <a:ext cx="1136307" cy="707886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sr-Cyrl-RS" sz="2000" dirty="0" smtClean="0"/>
              <a:t>Нилс Бор</a:t>
            </a:r>
            <a:endParaRPr lang="en-US" sz="2000" dirty="0"/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3563105" y="3404039"/>
            <a:ext cx="4530308" cy="1527884"/>
          </a:xfrm>
          <a:prstGeom prst="wedgeRoundRectCallout">
            <a:avLst>
              <a:gd name="adj1" fmla="val -78053"/>
              <a:gd name="adj2" fmla="val 6526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 algn="ctr"/>
            <a:r>
              <a:rPr lang="sr-Cyrl-RS" sz="2000" dirty="0" smtClean="0"/>
              <a:t>Светлост ће некад испољити честичне а некад таласне особине, никад обе одједном. Ове две природе су </a:t>
            </a:r>
            <a:r>
              <a:rPr lang="sr-Cyrl-RS" sz="2000" b="1" i="1" dirty="0" smtClean="0"/>
              <a:t>комплементарне</a:t>
            </a:r>
            <a:r>
              <a:rPr lang="sr-Cyrl-RS" sz="2000" b="1" dirty="0" smtClean="0"/>
              <a:t>.</a:t>
            </a:r>
            <a:endParaRPr lang="sr-Cyrl-CS" sz="2000" b="1" dirty="0"/>
          </a:p>
        </p:txBody>
      </p:sp>
      <p:sp>
        <p:nvSpPr>
          <p:cNvPr id="7" name="Cloud Callout 6"/>
          <p:cNvSpPr/>
          <p:nvPr/>
        </p:nvSpPr>
        <p:spPr bwMode="auto">
          <a:xfrm>
            <a:off x="5612861" y="291830"/>
            <a:ext cx="3336586" cy="2480553"/>
          </a:xfrm>
          <a:prstGeom prst="cloudCallout">
            <a:avLst>
              <a:gd name="adj1" fmla="val 49448"/>
              <a:gd name="adj2" fmla="val 62779"/>
            </a:avLst>
          </a:prstGeom>
          <a:solidFill>
            <a:srgbClr val="66FF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r-Cyrl-RS" sz="2400" dirty="0" smtClean="0"/>
              <a:t>Шта сад па ово значи</a:t>
            </a:r>
            <a:r>
              <a:rPr kumimoji="0" lang="sr-Cyrl-R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? Па кад ће које да испољи?!?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3865498" y="4941419"/>
            <a:ext cx="3529488" cy="1783520"/>
          </a:xfrm>
          <a:prstGeom prst="wedgeRoundRectCallout">
            <a:avLst>
              <a:gd name="adj1" fmla="val -84116"/>
              <a:gd name="adj2" fmla="val -26368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 algn="ctr"/>
            <a:r>
              <a:rPr lang="sr-Cyrl-RS" sz="2000" dirty="0" smtClean="0"/>
              <a:t>То зависи од тога како поставимо експеримент. Причати о особинама објеката независно од мерења није могуће! </a:t>
            </a:r>
            <a:endParaRPr lang="sr-Cyrl-CS" sz="2000" b="1" dirty="0"/>
          </a:p>
        </p:txBody>
      </p:sp>
    </p:spTree>
    <p:extLst>
      <p:ext uri="{BB962C8B-B14F-4D97-AF65-F5344CB8AC3E}">
        <p14:creationId xmlns:p14="http://schemas.microsoft.com/office/powerpoint/2010/main" val="108170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Vortrags_Vorlage">
  <a:themeElements>
    <a:clrScheme name="Vortrags_Vorlag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ortrags_Vorla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Vortrags_Vorlag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rtrags_Vorlag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trags_Vorlag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trags_Vorlag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trags_Vorlag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trags_Vorlag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trags_Vorlag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I:\Folienarchiv\aaa_Rupert Ursin\Vortrags_Vorlage.pot</Template>
  <TotalTime>5364</TotalTime>
  <Words>1949</Words>
  <Application>Microsoft Office PowerPoint</Application>
  <PresentationFormat>On-screen Show (4:3)</PresentationFormat>
  <Paragraphs>321</Paragraphs>
  <Slides>74</Slides>
  <Notes>8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3" baseType="lpstr">
      <vt:lpstr>Arial</vt:lpstr>
      <vt:lpstr>Arial Black</vt:lpstr>
      <vt:lpstr>Impact</vt:lpstr>
      <vt:lpstr>Symbol</vt:lpstr>
      <vt:lpstr>Times New Roman</vt:lpstr>
      <vt:lpstr>Trebuchet MS</vt:lpstr>
      <vt:lpstr>Wingdings</vt:lpstr>
      <vt:lpstr>Vortrags_Vorlage</vt:lpstr>
      <vt:lpstr>CorelDRAW</vt:lpstr>
      <vt:lpstr>PowerPoint Presentation</vt:lpstr>
      <vt:lpstr>Светлост – честица или талас?</vt:lpstr>
      <vt:lpstr>Светлост – честица или талас?</vt:lpstr>
      <vt:lpstr>Светлост – честица или талас?</vt:lpstr>
      <vt:lpstr>Светлост – честица или талас?</vt:lpstr>
      <vt:lpstr>Светлост – честица или талас?</vt:lpstr>
      <vt:lpstr>Све је јасно...</vt:lpstr>
      <vt:lpstr>Али, ђаво је у детаљима... </vt:lpstr>
      <vt:lpstr>Значи, светлост је ипак честичнe природе?</vt:lpstr>
      <vt:lpstr>Зашто је баш светлост тако необична?</vt:lpstr>
      <vt:lpstr>...но, није баш тако „просто“</vt:lpstr>
      <vt:lpstr>“Double-Slit” експеримент</vt:lpstr>
      <vt:lpstr>Интерференција таласа</vt:lpstr>
      <vt:lpstr>...у стварности то изгледа нпр. овако са светлошћу:</vt:lpstr>
      <vt:lpstr>“Double-Slit” експеримент</vt:lpstr>
      <vt:lpstr>Један по један електрон</vt:lpstr>
      <vt:lpstr>“Double-Slit” експеримент</vt:lpstr>
      <vt:lpstr>“Double-Slit” експеримент</vt:lpstr>
      <vt:lpstr>Докле можемо ићи?</vt:lpstr>
      <vt:lpstr>Дифракција Фулерена             Arndt et al., 1999  </vt:lpstr>
      <vt:lpstr>Интерференција фулерена</vt:lpstr>
      <vt:lpstr> Величина</vt:lpstr>
      <vt:lpstr>C284H190F320N4S12</vt:lpstr>
      <vt:lpstr>Мах-Зендеров интерферометар</vt:lpstr>
      <vt:lpstr>Да ли је изостанак интерференције увек последица судара?</vt:lpstr>
      <vt:lpstr>Лако ломљива интерференција</vt:lpstr>
      <vt:lpstr>Квантни брисач </vt:lpstr>
      <vt:lpstr>Квантни шок </vt:lpstr>
      <vt:lpstr>Па шта то тврди квантна физика?</vt:lpstr>
      <vt:lpstr>Колапс (сажимање) таласне функције</vt:lpstr>
      <vt:lpstr>Шредингерова мачка</vt:lpstr>
      <vt:lpstr>...ок, али шта све ово онда заправо значи?</vt:lpstr>
      <vt:lpstr>“Паралелни универзуми” (Everett’s Many-worlds interpretation)</vt:lpstr>
      <vt:lpstr>Информација је оно што (једино) постоји</vt:lpstr>
      <vt:lpstr>Како електрон зна да ли га посматрамо?</vt:lpstr>
      <vt:lpstr>Ако не ѕнамо шта јесте, бар знамо шта није!</vt:lpstr>
      <vt:lpstr>Хвала на пажњи.</vt:lpstr>
      <vt:lpstr>Електрон зна и физику</vt:lpstr>
      <vt:lpstr>Обе путање или само једна?</vt:lpstr>
      <vt:lpstr>Природна реализација: Гравитациона сочива</vt:lpstr>
      <vt:lpstr>Шта је то “запањујуће” у квантној физици?</vt:lpstr>
      <vt:lpstr>ЕПР парадокс и  дистантне корелације</vt:lpstr>
      <vt:lpstr>Корелација</vt:lpstr>
      <vt:lpstr>ЕПР парадокс и  дистантне корелације</vt:lpstr>
      <vt:lpstr>Поларизација</vt:lpstr>
      <vt:lpstr>Корелисаност поларизација</vt:lpstr>
      <vt:lpstr>“Запетљани” фотони</vt:lpstr>
      <vt:lpstr>Корелисаност поларизација</vt:lpstr>
      <vt:lpstr>ЕПР парадокс и  дистантне корелације</vt:lpstr>
      <vt:lpstr>И...?</vt:lpstr>
      <vt:lpstr>Тешке речи за мало мерења вероватноћа? У помоћ зовемо...</vt:lpstr>
      <vt:lpstr>Лутрија “мачје очи”</vt:lpstr>
      <vt:lpstr>Упутство</vt:lpstr>
      <vt:lpstr>Упутство</vt:lpstr>
      <vt:lpstr>Elementary dear Watson..?</vt:lpstr>
      <vt:lpstr>Упутство</vt:lpstr>
      <vt:lpstr>Elementary dear Watson..?</vt:lpstr>
      <vt:lpstr>PowerPoint Presentation</vt:lpstr>
      <vt:lpstr>Elementary dear Watson..?</vt:lpstr>
      <vt:lpstr>PowerPoint Presentation</vt:lpstr>
      <vt:lpstr>Одгонетка!</vt:lpstr>
      <vt:lpstr>PowerPoint Presentation</vt:lpstr>
      <vt:lpstr>О.....одгонетка </vt:lpstr>
      <vt:lpstr>Литература</vt:lpstr>
      <vt:lpstr>PowerPoint Presentation</vt:lpstr>
      <vt:lpstr>“Double-Slit” експеримент</vt:lpstr>
      <vt:lpstr>ЕПР парадокс и  дистантне корелације</vt:lpstr>
      <vt:lpstr>PowerPoint Presentation</vt:lpstr>
      <vt:lpstr>Физика пре  XX века</vt:lpstr>
      <vt:lpstr>Физика пре XX века (“класична”)</vt:lpstr>
      <vt:lpstr>Шта је то “запањујуће” у квантној физици?</vt:lpstr>
      <vt:lpstr>Зашто је баш светлост тако необична?</vt:lpstr>
      <vt:lpstr>Светлост – честица или талас?</vt:lpstr>
      <vt:lpstr>PowerPoint Presentation</vt:lpstr>
    </vt:vector>
  </TitlesOfParts>
  <Company>University of Vienna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the Quantum? It from Bit? A participateny University</dc:title>
  <dc:creator>ursin</dc:creator>
  <cp:lastModifiedBy>Igor</cp:lastModifiedBy>
  <cp:revision>476</cp:revision>
  <dcterms:created xsi:type="dcterms:W3CDTF">2002-03-04T08:55:42Z</dcterms:created>
  <dcterms:modified xsi:type="dcterms:W3CDTF">2017-02-10T13:20:27Z</dcterms:modified>
</cp:coreProperties>
</file>