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309" r:id="rId7"/>
    <p:sldId id="307" r:id="rId8"/>
    <p:sldId id="306" r:id="rId9"/>
    <p:sldId id="272" r:id="rId10"/>
    <p:sldId id="273" r:id="rId11"/>
    <p:sldId id="274" r:id="rId12"/>
    <p:sldId id="270" r:id="rId13"/>
    <p:sldId id="276" r:id="rId14"/>
    <p:sldId id="277" r:id="rId15"/>
    <p:sldId id="278" r:id="rId16"/>
    <p:sldId id="279" r:id="rId17"/>
    <p:sldId id="275" r:id="rId18"/>
    <p:sldId id="280" r:id="rId19"/>
    <p:sldId id="282" r:id="rId20"/>
    <p:sldId id="263" r:id="rId21"/>
    <p:sldId id="284" r:id="rId22"/>
    <p:sldId id="285" r:id="rId23"/>
    <p:sldId id="287" r:id="rId24"/>
    <p:sldId id="288" r:id="rId25"/>
    <p:sldId id="290" r:id="rId26"/>
    <p:sldId id="294" r:id="rId27"/>
    <p:sldId id="295" r:id="rId28"/>
    <p:sldId id="297" r:id="rId29"/>
    <p:sldId id="283" r:id="rId30"/>
    <p:sldId id="298" r:id="rId31"/>
    <p:sldId id="301" r:id="rId32"/>
    <p:sldId id="300" r:id="rId33"/>
    <p:sldId id="302" r:id="rId34"/>
    <p:sldId id="299" r:id="rId35"/>
    <p:sldId id="303" r:id="rId36"/>
    <p:sldId id="305" r:id="rId37"/>
    <p:sldId id="268" r:id="rId38"/>
    <p:sldId id="271" r:id="rId39"/>
    <p:sldId id="265" r:id="rId40"/>
    <p:sldId id="266" r:id="rId41"/>
    <p:sldId id="291" r:id="rId42"/>
    <p:sldId id="261" r:id="rId43"/>
    <p:sldId id="262" r:id="rId44"/>
    <p:sldId id="296" r:id="rId45"/>
    <p:sldId id="269" r:id="rId46"/>
    <p:sldId id="308" r:id="rId47"/>
    <p:sldId id="28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F351C-28F3-4FDE-9CBF-B3B9CCB284E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DD747-B61B-4DA2-A62C-E7E1635504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DD747-B61B-4DA2-A62C-E7E1635504D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DD747-B61B-4DA2-A62C-E7E1635504D7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alphaModFix amt="42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7250-1D78-44E9-B27C-955010002AA0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998FA-2A80-4E24-9195-ECA1BF470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gor\Dropbox\Predavanja\Bowling%20ball%20and%20feathers%20falling%20in%20vacuum.mp4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2.png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9.jpe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1.bin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9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gor\Dropbox\Predavanja\Relative%20Velocity%20of%20Trains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sz="2700" dirty="0" smtClean="0"/>
              <a:t>Циклус предавања</a:t>
            </a:r>
            <a:r>
              <a:rPr lang="sr-Cyrl-RS" sz="3200" dirty="0" smtClean="0"/>
              <a:t>:</a:t>
            </a:r>
            <a:br>
              <a:rPr lang="sr-Cyrl-RS" sz="3200" dirty="0" smtClean="0"/>
            </a:br>
            <a:r>
              <a:rPr lang="sr-Cyrl-RS" sz="3200" dirty="0" smtClean="0"/>
              <a:t>100 ГОДИНА АЈНШТАЈНОВЕ ТЕОРИЈЕ ГРАВИТАЦИЈЕ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>
            <a:noAutofit/>
          </a:bodyPr>
          <a:lstStyle/>
          <a:p>
            <a:r>
              <a:rPr lang="sr-Cyrl-RS" dirty="0" smtClean="0">
                <a:solidFill>
                  <a:schemeClr val="tx1"/>
                </a:solidFill>
              </a:rPr>
              <a:t>ОД АЈНШТАЈНОВОГ ЛИФТА ДО ЦРНИХ РУПА И ВЕЛИКОГ ПРАСКА</a:t>
            </a:r>
          </a:p>
          <a:p>
            <a:endParaRPr lang="sr-Cyrl-RS" dirty="0">
              <a:solidFill>
                <a:schemeClr val="tx1"/>
              </a:solidFill>
            </a:endParaRPr>
          </a:p>
          <a:p>
            <a:r>
              <a:rPr lang="sr-Cyrl-RS" sz="2800" dirty="0" smtClean="0">
                <a:solidFill>
                  <a:schemeClr val="tx1"/>
                </a:solidFill>
              </a:rPr>
              <a:t>Игор Салом, Институт за физику, Универзитет у Београду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s://encrypted-tbn0.gstatic.com/images?q=tbn:ANd9GcQMjUFrFoWqTVuIFb0Xavt1eQk1MlQq8ujJfrOruZd5KD3eg6sDz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2050" y="1952761"/>
            <a:ext cx="3324225" cy="1371601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>
            <a:stCxn id="20" idx="2"/>
            <a:endCxn id="30724" idx="0"/>
          </p:cNvCxnSpPr>
          <p:nvPr/>
        </p:nvCxnSpPr>
        <p:spPr>
          <a:xfrm flipH="1">
            <a:off x="1627703" y="1337095"/>
            <a:ext cx="28569" cy="1742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 – </a:t>
            </a:r>
            <a:r>
              <a:rPr lang="sr-Latn-RS" dirty="0"/>
              <a:t>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5201728" y="6125460"/>
            <a:ext cx="3254189" cy="234577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30610" y="2161508"/>
            <a:ext cx="224118" cy="753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398" y="237497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30724" name="Picture 4" descr="C:\Users\Igor\AppData\Local\Temp\scl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62527" y="3079631"/>
            <a:ext cx="1730352" cy="316936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1656272" y="1242204"/>
            <a:ext cx="241539" cy="189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0" idx="0"/>
          </p:cNvCxnSpPr>
          <p:nvPr/>
        </p:nvCxnSpPr>
        <p:spPr>
          <a:xfrm>
            <a:off x="1777042" y="1242204"/>
            <a:ext cx="879894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70236" y="113851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30726" name="Picture 6" descr="http://marcmyers.typepad.com/.a/6a00e008dca1f08834013480bef66e970c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8187">
            <a:off x="249766" y="3152828"/>
            <a:ext cx="757726" cy="402379"/>
          </a:xfrm>
          <a:prstGeom prst="rect">
            <a:avLst/>
          </a:prstGeom>
          <a:noFill/>
        </p:spPr>
      </p:pic>
      <p:grpSp>
        <p:nvGrpSpPr>
          <p:cNvPr id="3" name="Group 30"/>
          <p:cNvGrpSpPr/>
          <p:nvPr/>
        </p:nvGrpSpPr>
        <p:grpSpPr>
          <a:xfrm>
            <a:off x="436119" y="3130503"/>
            <a:ext cx="869914" cy="466160"/>
            <a:chOff x="6371091" y="611590"/>
            <a:chExt cx="869914" cy="466160"/>
          </a:xfrm>
        </p:grpSpPr>
        <p:sp>
          <p:nvSpPr>
            <p:cNvPr id="28" name="Arc 27"/>
            <p:cNvSpPr/>
            <p:nvPr/>
          </p:nvSpPr>
          <p:spPr>
            <a:xfrm rot="2859035">
              <a:off x="6344369" y="638312"/>
              <a:ext cx="466159" cy="412715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2859035">
              <a:off x="6572968" y="638313"/>
              <a:ext cx="466159" cy="412715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2859035">
              <a:off x="6801568" y="638312"/>
              <a:ext cx="466159" cy="412715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4" descr="C:\Users\Igor\AppData\Local\Temp\sc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014" y="1760307"/>
            <a:ext cx="1693735" cy="3109523"/>
          </a:xfrm>
          <a:prstGeom prst="rect">
            <a:avLst/>
          </a:prstGeom>
          <a:noFill/>
        </p:spPr>
      </p:pic>
      <p:pic>
        <p:nvPicPr>
          <p:cNvPr id="34" name="Picture 6" descr="http://marcmyers.typepad.com/.a/6a00e008dca1f08834013480bef66e970c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8187">
            <a:off x="3571905" y="1813378"/>
            <a:ext cx="757726" cy="402379"/>
          </a:xfrm>
          <a:prstGeom prst="rect">
            <a:avLst/>
          </a:prstGeom>
          <a:noFill/>
        </p:spPr>
      </p:pic>
      <p:sp>
        <p:nvSpPr>
          <p:cNvPr id="36" name="Freeform 35"/>
          <p:cNvSpPr/>
          <p:nvPr/>
        </p:nvSpPr>
        <p:spPr>
          <a:xfrm>
            <a:off x="4161777" y="1994659"/>
            <a:ext cx="1703717" cy="881332"/>
          </a:xfrm>
          <a:custGeom>
            <a:avLst/>
            <a:gdLst>
              <a:gd name="connsiteX0" fmla="*/ 0 w 1703717"/>
              <a:gd name="connsiteY0" fmla="*/ 7189 h 881332"/>
              <a:gd name="connsiteX1" fmla="*/ 465827 w 1703717"/>
              <a:gd name="connsiteY1" fmla="*/ 33068 h 881332"/>
              <a:gd name="connsiteX2" fmla="*/ 1017917 w 1703717"/>
              <a:gd name="connsiteY2" fmla="*/ 205597 h 881332"/>
              <a:gd name="connsiteX3" fmla="*/ 1475117 w 1703717"/>
              <a:gd name="connsiteY3" fmla="*/ 533400 h 881332"/>
              <a:gd name="connsiteX4" fmla="*/ 1673525 w 1703717"/>
              <a:gd name="connsiteY4" fmla="*/ 826698 h 881332"/>
              <a:gd name="connsiteX5" fmla="*/ 1656272 w 1703717"/>
              <a:gd name="connsiteY5" fmla="*/ 861204 h 88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717" h="881332">
                <a:moveTo>
                  <a:pt x="0" y="7189"/>
                </a:moveTo>
                <a:cubicBezTo>
                  <a:pt x="148087" y="3594"/>
                  <a:pt x="296174" y="0"/>
                  <a:pt x="465827" y="33068"/>
                </a:cubicBezTo>
                <a:cubicBezTo>
                  <a:pt x="635480" y="66136"/>
                  <a:pt x="849702" y="122208"/>
                  <a:pt x="1017917" y="205597"/>
                </a:cubicBezTo>
                <a:cubicBezTo>
                  <a:pt x="1186132" y="288986"/>
                  <a:pt x="1365849" y="429883"/>
                  <a:pt x="1475117" y="533400"/>
                </a:cubicBezTo>
                <a:cubicBezTo>
                  <a:pt x="1584385" y="636917"/>
                  <a:pt x="1643333" y="772064"/>
                  <a:pt x="1673525" y="826698"/>
                </a:cubicBezTo>
                <a:cubicBezTo>
                  <a:pt x="1703717" y="881332"/>
                  <a:pt x="1679994" y="871268"/>
                  <a:pt x="1656272" y="861204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864386" y="3426245"/>
            <a:ext cx="903383" cy="3305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565580" y="1276233"/>
            <a:ext cx="4813539" cy="2077468"/>
            <a:chOff x="3769744" y="4383717"/>
            <a:chExt cx="4813539" cy="2077468"/>
          </a:xfrm>
        </p:grpSpPr>
        <p:pic>
          <p:nvPicPr>
            <p:cNvPr id="26" name="Picture 2" descr="http://t3.gstatic.com/images?q=tbn:ANd9GcSKlln6dXNCuCuhI8hnU2XWUnko5Rw1wRoVCVFCXSfDR-p9LE7eRw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663" r="20201" b="5171"/>
            <a:stretch>
              <a:fillRect/>
            </a:stretch>
          </p:blipFill>
          <p:spPr bwMode="auto">
            <a:xfrm flipH="1">
              <a:off x="3769744" y="4383717"/>
              <a:ext cx="1199071" cy="2077468"/>
            </a:xfrm>
            <a:prstGeom prst="rect">
              <a:avLst/>
            </a:prstGeom>
            <a:noFill/>
          </p:spPr>
        </p:pic>
        <p:sp>
          <p:nvSpPr>
            <p:cNvPr id="31" name="Rounded Rectangular Callout 30"/>
            <p:cNvSpPr/>
            <p:nvPr/>
          </p:nvSpPr>
          <p:spPr>
            <a:xfrm>
              <a:off x="5046452" y="4447176"/>
              <a:ext cx="3536831" cy="1414733"/>
            </a:xfrm>
            <a:prstGeom prst="wedgeRoundRectCallout">
              <a:avLst>
                <a:gd name="adj1" fmla="val -58085"/>
                <a:gd name="adj2" fmla="val -915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>
                  <a:solidFill>
                    <a:schemeClr val="tx1"/>
                  </a:solidFill>
                </a:rPr>
                <a:t>Али како светлост увек иде најкраћим могућим путем између две тачке, изгледа да се нешто променило у дефиницији најкраћег пута?!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55064" y="4505899"/>
            <a:ext cx="2181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2000" dirty="0" smtClean="0"/>
              <a:t>Светлост скреће у гравитационом пољу!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825388" y="3679634"/>
            <a:ext cx="2016087" cy="1079654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1.38889E-6 -0.160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13212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98 0.02036 0.11614 0.04071 0.15069 0.07079 C 0.18524 0.10086 0.19757 0.16146 0.20729 0.17997 " pathEditMode="relative" ptsTypes="a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98 0.02036 0.11614 0.04071 0.15069 0.07079 C 0.18524 0.10086 0.19757 0.16146 0.20729 0.17997 " pathEditMode="relative" ptsTypes="a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5798 0.02036 0.11614 0.04071 0.15069 0.07079 C 0.18524 0.10086 0.19757 0.16146 0.20729 0.17997 " pathEditMode="relative" ptsTypes="aaA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6" grpId="0" animBg="1"/>
      <p:bldP spid="36" grpId="1" animBg="1"/>
      <p:bldP spid="22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Још једна коцкица у мозаику...</a:t>
            </a:r>
            <a:endParaRPr lang="en-US" dirty="0"/>
          </a:p>
        </p:txBody>
      </p:sp>
      <p:pic>
        <p:nvPicPr>
          <p:cNvPr id="33794" name="Picture 2" descr="http://allthingsclipart.com/02/leaning.tower.of.pi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71559"/>
            <a:ext cx="2505075" cy="3547891"/>
          </a:xfrm>
          <a:prstGeom prst="rect">
            <a:avLst/>
          </a:prstGeom>
          <a:noFill/>
        </p:spPr>
      </p:pic>
      <p:pic>
        <p:nvPicPr>
          <p:cNvPr id="33798" name="Picture 6" descr="C:\Users\Igor\AppData\Local\Temp\scl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8796" y="2115238"/>
            <a:ext cx="663345" cy="520701"/>
          </a:xfrm>
          <a:prstGeom prst="rect">
            <a:avLst/>
          </a:prstGeom>
          <a:noFill/>
        </p:spPr>
      </p:pic>
      <p:pic>
        <p:nvPicPr>
          <p:cNvPr id="33800" name="Picture 8" descr="http://www.clker.com/cliparts/a/X/f/Z/a/g/rock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3036" y="2236368"/>
            <a:ext cx="483327" cy="234414"/>
          </a:xfrm>
          <a:prstGeom prst="rect">
            <a:avLst/>
          </a:prstGeom>
          <a:noFill/>
        </p:spPr>
      </p:pic>
      <p:pic>
        <p:nvPicPr>
          <p:cNvPr id="8" name="Bowling ball and feathers falling in vacuu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411555" y="1944476"/>
            <a:ext cx="5214651" cy="391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1214E-6 L -0.00243 0.4441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2036E-6 L -0.00121 0.4425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1319423" y="4716367"/>
          <a:ext cx="2079625" cy="914400"/>
        </p:xfrm>
        <a:graphic>
          <a:graphicData uri="http://schemas.openxmlformats.org/presentationml/2006/ole">
            <p:oleObj spid="_x0000_s31749" name="Equation" r:id="rId3" imgW="952200" imgH="41904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Зашто “брзина” падања не зависи од масе?</a:t>
            </a:r>
            <a:endParaRPr lang="en-US" dirty="0"/>
          </a:p>
        </p:txBody>
      </p:sp>
      <p:pic>
        <p:nvPicPr>
          <p:cNvPr id="4" name="Picture 6" descr="C:\Users\Igor\AppData\Local\Temp\scl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656" y="1751493"/>
            <a:ext cx="1112703" cy="873430"/>
          </a:xfrm>
          <a:prstGeom prst="rect">
            <a:avLst/>
          </a:prstGeom>
          <a:noFill/>
        </p:spPr>
      </p:pic>
      <p:pic>
        <p:nvPicPr>
          <p:cNvPr id="5" name="Picture 8" descr="http://www.clker.com/cliparts/a/X/f/Z/a/g/rock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962" y="1817727"/>
            <a:ext cx="1249449" cy="605984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1200839" y="2533880"/>
            <a:ext cx="0" cy="3437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150647" y="2443909"/>
            <a:ext cx="0" cy="3437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910" y="3635566"/>
            <a:ext cx="705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/>
              <a:t>g</a:t>
            </a:r>
            <a:r>
              <a:rPr lang="sr-Cyrl-RS" sz="4000" dirty="0" smtClean="0"/>
              <a:t>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161664" y="3490512"/>
            <a:ext cx="673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000" dirty="0" smtClean="0"/>
              <a:t>g</a:t>
            </a:r>
            <a:r>
              <a:rPr lang="sr-Cyrl-RS" sz="4000" dirty="0" smtClean="0"/>
              <a:t>?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266825" y="2500313"/>
          <a:ext cx="3105150" cy="862012"/>
        </p:xfrm>
        <a:graphic>
          <a:graphicData uri="http://schemas.openxmlformats.org/presentationml/2006/ole">
            <p:oleObj spid="_x0000_s31745" name="Equation" r:id="rId6" imgW="1422360" imgH="393480" progId="Equation.3">
              <p:embed/>
            </p:oleObj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324475" y="2449513"/>
          <a:ext cx="2827338" cy="914400"/>
        </p:xfrm>
        <a:graphic>
          <a:graphicData uri="http://schemas.openxmlformats.org/presentationml/2006/ole">
            <p:oleObj spid="_x0000_s31746" name="Equation" r:id="rId7" imgW="1295280" imgH="419040" progId="Equation.3">
              <p:embed/>
            </p:oleObj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1619480" y="2555913"/>
            <a:ext cx="539826" cy="407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68478" y="2774414"/>
            <a:ext cx="539826" cy="407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04901" y="2510009"/>
            <a:ext cx="539826" cy="407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91330" y="2774414"/>
            <a:ext cx="539826" cy="4076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61001" y="3547431"/>
            <a:ext cx="561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dirty="0" smtClean="0"/>
              <a:t>Али ово није право објашњење!</a:t>
            </a:r>
            <a:endParaRPr lang="en-US" sz="2800" dirty="0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3333674" y="3968443"/>
          <a:ext cx="2662238" cy="914400"/>
        </p:xfrm>
        <a:graphic>
          <a:graphicData uri="http://schemas.openxmlformats.org/presentationml/2006/ole">
            <p:oleObj spid="_x0000_s31747" name="Equation" r:id="rId8" imgW="1218960" imgH="419040" progId="Equation.3">
              <p:embed/>
            </p:oleObj>
          </a:graphicData>
        </a:graphic>
      </p:graphicFrame>
      <p:sp>
        <p:nvSpPr>
          <p:cNvPr id="25" name="Cloud Callout 24"/>
          <p:cNvSpPr/>
          <p:nvPr/>
        </p:nvSpPr>
        <p:spPr>
          <a:xfrm>
            <a:off x="176270" y="3018621"/>
            <a:ext cx="2478795" cy="1233889"/>
          </a:xfrm>
          <a:prstGeom prst="cloudCallout">
            <a:avLst>
              <a:gd name="adj1" fmla="val 13833"/>
              <a:gd name="adj2" fmla="val 901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51073" y="3159412"/>
          <a:ext cx="1635125" cy="942975"/>
        </p:xfrm>
        <a:graphic>
          <a:graphicData uri="http://schemas.openxmlformats.org/presentationml/2006/ole">
            <p:oleObj spid="_x0000_s31748" name="Equation" r:id="rId9" imgW="749160" imgH="431640" progId="Equation.3">
              <p:embed/>
            </p:oleObj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390146" y="4791304"/>
          <a:ext cx="1525587" cy="498475"/>
        </p:xfrm>
        <a:graphic>
          <a:graphicData uri="http://schemas.openxmlformats.org/presentationml/2006/ole">
            <p:oleObj spid="_x0000_s31750" name="Equation" r:id="rId10" imgW="698400" imgH="228600" progId="Equation.3">
              <p:embed/>
            </p:oleObj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H="1">
            <a:off x="2203373" y="4307595"/>
            <a:ext cx="1311009" cy="6279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695720" y="4483865"/>
            <a:ext cx="1222873" cy="3966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3669478" y="5105477"/>
          <a:ext cx="2320718" cy="711430"/>
        </p:xfrm>
        <a:graphic>
          <a:graphicData uri="http://schemas.openxmlformats.org/presentationml/2006/ole">
            <p:oleObj spid="_x0000_s31751" name="Equation" r:id="rId11" imgW="787320" imgH="241200" progId="Equation.3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538949" y="4759286"/>
            <a:ext cx="605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animBg="1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Њутнова теорија не даје никакво објашњење зашто би ове две константе биле исте!</a:t>
            </a:r>
          </a:p>
          <a:p>
            <a:r>
              <a:rPr lang="sr-Cyrl-RS" dirty="0" smtClean="0"/>
              <a:t>Ради се о отвореном експерименталном питању (</a:t>
            </a:r>
            <a:r>
              <a:rPr lang="en-US" dirty="0" err="1" smtClean="0"/>
              <a:t>Eötvös</a:t>
            </a:r>
            <a:r>
              <a:rPr lang="sr-Cyrl-RS" dirty="0" smtClean="0"/>
              <a:t>-ов експеримент).</a:t>
            </a:r>
          </a:p>
          <a:p>
            <a:r>
              <a:rPr lang="sr-Cyrl-RS" dirty="0"/>
              <a:t>П</a:t>
            </a:r>
            <a:r>
              <a:rPr lang="sr-Cyrl-RS" dirty="0" smtClean="0"/>
              <a:t>одударност  ових маса се чини као чудесна коинциденција?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Инерцијална и гравитациона маса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0200" y="1600200"/>
            <a:ext cx="60198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t3.gstatic.com/images?q=tbn:ANd9GcSKlln6dXNCuCuhI8hnU2XWUnko5Rw1wRoVCVFCXSfDR-p9LE7eRw"/>
          <p:cNvPicPr>
            <a:picLocks noChangeAspect="1" noChangeArrowheads="1"/>
          </p:cNvPicPr>
          <p:nvPr/>
        </p:nvPicPr>
        <p:blipFill>
          <a:blip r:embed="rId3" cstate="print"/>
          <a:srcRect l="20663" r="20201" b="5171"/>
          <a:stretch>
            <a:fillRect/>
          </a:stretch>
        </p:blipFill>
        <p:spPr bwMode="auto">
          <a:xfrm flipH="1">
            <a:off x="1779433" y="1739045"/>
            <a:ext cx="1199071" cy="2077468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3202791" y="1737548"/>
            <a:ext cx="4244196" cy="1345720"/>
          </a:xfrm>
          <a:prstGeom prst="wedgeRoundRectCallout">
            <a:avLst>
              <a:gd name="adj1" fmla="val -59583"/>
              <a:gd name="adj2" fmla="val 1711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 “Не верујем да је ово обична случајност. Мора бити да смо од почетка без везе обе стране једнакости множили са масом:”</a:t>
            </a:r>
            <a:endParaRPr lang="en-US" dirty="0" smtClean="0"/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038829" y="3065366"/>
          <a:ext cx="2662238" cy="914400"/>
        </p:xfrm>
        <a:graphic>
          <a:graphicData uri="http://schemas.openxmlformats.org/presentationml/2006/ole">
            <p:oleObj spid="_x0000_s35842" name="Equation" r:id="rId4" imgW="1218960" imgH="419040" progId="Equation.3">
              <p:embed/>
            </p:oleObj>
          </a:graphicData>
        </a:graphic>
      </p:graphicFrame>
      <p:sp>
        <p:nvSpPr>
          <p:cNvPr id="16" name="Rounded Rectangular Callout 15"/>
          <p:cNvSpPr/>
          <p:nvPr/>
        </p:nvSpPr>
        <p:spPr>
          <a:xfrm>
            <a:off x="2082189" y="3972136"/>
            <a:ext cx="5034708" cy="1117657"/>
          </a:xfrm>
          <a:prstGeom prst="wedgeRoundRectCallout">
            <a:avLst>
              <a:gd name="adj1" fmla="val -37519"/>
              <a:gd name="adj2" fmla="val -827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Cyrl-RS" dirty="0" smtClean="0"/>
          </a:p>
          <a:p>
            <a:pPr algn="ctr"/>
            <a:r>
              <a:rPr lang="sr-Cyrl-RS" dirty="0" smtClean="0"/>
              <a:t> “Ово је још један аргумент да гравитација није СИЛА, већ да се ради о ОСОБИНИ ПРОСТОРА!”</a:t>
            </a:r>
            <a:endParaRPr lang="en-US" dirty="0" smtClean="0"/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29630" y="3161840"/>
            <a:ext cx="638978" cy="374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04054" y="3446443"/>
            <a:ext cx="638978" cy="374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9" grpId="0" animBg="1"/>
      <p:bldP spid="16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 smtClean="0"/>
              <a:t>...пут је био тежак!</a:t>
            </a:r>
          </a:p>
          <a:p>
            <a:r>
              <a:rPr lang="sr-Cyrl-RS" dirty="0" smtClean="0"/>
              <a:t>...и дугачак – око 10 година (1905-1915)!</a:t>
            </a:r>
          </a:p>
          <a:p>
            <a:r>
              <a:rPr lang="sr-Cyrl-RS" dirty="0" smtClean="0"/>
              <a:t>пуно лутања, требало наћи прави математички апарат.</a:t>
            </a:r>
          </a:p>
          <a:p>
            <a:r>
              <a:rPr lang="sr-Cyrl-RS" dirty="0" smtClean="0"/>
              <a:t>математика ОТР није лака (Риманови простори, диференцијабилна геометрија, тензорски рачун)</a:t>
            </a:r>
          </a:p>
          <a:p>
            <a:r>
              <a:rPr lang="sr-Cyrl-RS" dirty="0" smtClean="0"/>
              <a:t>Сви координатни и референтни системи су равноправни!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Од ових идеја до разрађене теорије...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00200" y="1600200"/>
            <a:ext cx="6023472" cy="3203154"/>
            <a:chOff x="1600200" y="1600200"/>
            <a:chExt cx="6023472" cy="3203154"/>
          </a:xfrm>
        </p:grpSpPr>
        <p:grpSp>
          <p:nvGrpSpPr>
            <p:cNvPr id="5" name="Group 23"/>
            <p:cNvGrpSpPr/>
            <p:nvPr/>
          </p:nvGrpSpPr>
          <p:grpSpPr>
            <a:xfrm>
              <a:off x="1600200" y="1600200"/>
              <a:ext cx="6023472" cy="3203154"/>
              <a:chOff x="1600200" y="1600200"/>
              <a:chExt cx="6023472" cy="320315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600200" y="1600200"/>
                <a:ext cx="6023472" cy="32031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0945" y="1725621"/>
                <a:ext cx="5080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Општа теорија релативитета:</a:t>
                </a:r>
                <a:endParaRPr lang="en-US" sz="2400" dirty="0"/>
              </a:p>
            </p:txBody>
          </p:sp>
        </p:grpSp>
        <p:pic>
          <p:nvPicPr>
            <p:cNvPr id="6" name="Picture 2" descr="http://t3.gstatic.com/images?q=tbn:ANd9GcSKlln6dXNCuCuhI8hnU2XWUnko5Rw1wRoVCVFCXSfDR-p9LE7eRw"/>
            <p:cNvPicPr>
              <a:picLocks noChangeAspect="1" noChangeArrowheads="1"/>
            </p:cNvPicPr>
            <p:nvPr/>
          </p:nvPicPr>
          <p:blipFill>
            <a:blip r:embed="rId2" cstate="print"/>
            <a:srcRect l="20663" r="20201" b="5171"/>
            <a:stretch>
              <a:fillRect/>
            </a:stretch>
          </p:blipFill>
          <p:spPr bwMode="auto">
            <a:xfrm flipH="1">
              <a:off x="1768416" y="2278871"/>
              <a:ext cx="1199071" cy="2077468"/>
            </a:xfrm>
            <a:prstGeom prst="rect">
              <a:avLst/>
            </a:prstGeom>
            <a:noFill/>
          </p:spPr>
        </p:pic>
        <p:sp>
          <p:nvSpPr>
            <p:cNvPr id="7" name="Rounded Rectangular Callout 6"/>
            <p:cNvSpPr/>
            <p:nvPr/>
          </p:nvSpPr>
          <p:spPr>
            <a:xfrm>
              <a:off x="3191773" y="2277374"/>
              <a:ext cx="4299697" cy="1875986"/>
            </a:xfrm>
            <a:prstGeom prst="wedgeRoundRectCallout">
              <a:avLst>
                <a:gd name="adj1" fmla="val -58302"/>
                <a:gd name="adj2" fmla="val -9903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/>
                <a:t>Гравитација је закривљеност простор-времена! </a:t>
              </a:r>
            </a:p>
            <a:p>
              <a:pPr algn="ctr"/>
              <a:r>
                <a:rPr lang="sr-Cyrl-RS" dirty="0" smtClean="0"/>
                <a:t>Масе закривљују простор, а тела се онда крећу праволинијски у таквом закривљеном простору, што нама делује као дејство неке силе.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Математика ОТР</a:t>
            </a:r>
            <a:br>
              <a:rPr lang="sr-Cyrl-RS" dirty="0" smtClean="0"/>
            </a:br>
            <a:r>
              <a:rPr lang="sr-Cyrl-RS" dirty="0" smtClean="0"/>
              <a:t> – метрика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1378" cy="4525963"/>
          </a:xfrm>
        </p:spPr>
        <p:txBody>
          <a:bodyPr/>
          <a:lstStyle/>
          <a:p>
            <a:r>
              <a:rPr lang="sr-Cyrl-RS" dirty="0" smtClean="0"/>
              <a:t>Еуклидски простор и Декартове координате: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СТР: 4 димензије и метрика Минковског: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9340" y="2211804"/>
            <a:ext cx="1789998" cy="1153696"/>
            <a:chOff x="529340" y="2211804"/>
            <a:chExt cx="1789998" cy="1153696"/>
          </a:xfrm>
        </p:grpSpPr>
        <p:sp>
          <p:nvSpPr>
            <p:cNvPr id="4" name="Oval 3"/>
            <p:cNvSpPr/>
            <p:nvPr/>
          </p:nvSpPr>
          <p:spPr>
            <a:xfrm>
              <a:off x="793215" y="3073706"/>
              <a:ext cx="66102" cy="77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342222" y="2443908"/>
              <a:ext cx="66102" cy="771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889000" y="3089275"/>
            <a:ext cx="800100" cy="276225"/>
          </p:xfrm>
          <a:graphic>
            <a:graphicData uri="http://schemas.openxmlformats.org/presentationml/2006/ole">
              <p:oleObj spid="_x0000_s36866" name="Equation" r:id="rId3" imgW="622080" imgH="215640" progId="Equation.3">
                <p:embed/>
              </p:oleObj>
            </a:graphicData>
          </a:graphic>
        </p:graphicFrame>
        <p:graphicFrame>
          <p:nvGraphicFramePr>
            <p:cNvPr id="36867" name="Object 3"/>
            <p:cNvGraphicFramePr>
              <a:graphicFrameLocks noChangeAspect="1"/>
            </p:cNvGraphicFramePr>
            <p:nvPr/>
          </p:nvGraphicFramePr>
          <p:xfrm>
            <a:off x="1468438" y="2447925"/>
            <a:ext cx="850900" cy="273050"/>
          </p:xfrm>
          <a:graphic>
            <a:graphicData uri="http://schemas.openxmlformats.org/presentationml/2006/ole">
              <p:oleObj spid="_x0000_s36867" name="Equation" r:id="rId4" imgW="672840" imgH="215640" progId="Equation.3">
                <p:embed/>
              </p:oleObj>
            </a:graphicData>
          </a:graphic>
        </p:graphicFrame>
        <p:sp>
          <p:nvSpPr>
            <p:cNvPr id="10" name="Left Brace 9"/>
            <p:cNvSpPr/>
            <p:nvPr/>
          </p:nvSpPr>
          <p:spPr>
            <a:xfrm rot="2522955">
              <a:off x="790598" y="2211804"/>
              <a:ext cx="297732" cy="88030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868" name="Object 4"/>
            <p:cNvGraphicFramePr>
              <a:graphicFrameLocks noChangeAspect="1"/>
            </p:cNvGraphicFramePr>
            <p:nvPr/>
          </p:nvGraphicFramePr>
          <p:xfrm>
            <a:off x="529340" y="2313542"/>
            <a:ext cx="307312" cy="263410"/>
          </p:xfrm>
          <a:graphic>
            <a:graphicData uri="http://schemas.openxmlformats.org/presentationml/2006/ole">
              <p:oleObj spid="_x0000_s36868" name="Equation" r:id="rId5" imgW="177480" imgH="152280" progId="Equation.3">
                <p:embed/>
              </p:oleObj>
            </a:graphicData>
          </a:graphic>
        </p:graphicFrame>
      </p:grp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346325" y="2036763"/>
          <a:ext cx="6573838" cy="1457325"/>
        </p:xfrm>
        <a:graphic>
          <a:graphicData uri="http://schemas.openxmlformats.org/presentationml/2006/ole">
            <p:oleObj spid="_x0000_s36869" name="Equation" r:id="rId6" imgW="3162240" imgH="698400" progId="Equation.3">
              <p:embed/>
            </p:oleObj>
          </a:graphicData>
        </a:graphic>
      </p:graphicFrame>
      <p:sp>
        <p:nvSpPr>
          <p:cNvPr id="13" name="Left Brace 12"/>
          <p:cNvSpPr/>
          <p:nvPr/>
        </p:nvSpPr>
        <p:spPr>
          <a:xfrm rot="16200000">
            <a:off x="7414358" y="2951699"/>
            <a:ext cx="187288" cy="124490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31373" y="3493519"/>
            <a:ext cx="164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</a:t>
            </a:r>
            <a:r>
              <a:rPr lang="en-US" sz="2800" b="1" dirty="0" smtClean="0"/>
              <a:t> </a:t>
            </a:r>
            <a:r>
              <a:rPr lang="sr-Cyrl-RS" sz="2000" dirty="0" smtClean="0"/>
              <a:t>← метрика</a:t>
            </a:r>
            <a:endParaRPr lang="en-US" dirty="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122238" y="4346575"/>
          <a:ext cx="8855075" cy="1838325"/>
        </p:xfrm>
        <a:graphic>
          <a:graphicData uri="http://schemas.openxmlformats.org/presentationml/2006/ole">
            <p:oleObj spid="_x0000_s36870" name="Equation" r:id="rId7" imgW="4483080" imgH="927000" progId="Equation.3">
              <p:embed/>
            </p:oleObj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211855" y="5475383"/>
            <a:ext cx="804232" cy="1042938"/>
            <a:chOff x="1211855" y="5475383"/>
            <a:chExt cx="804232" cy="1042938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1211855" y="5475383"/>
              <a:ext cx="638979" cy="4957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883884" y="5475383"/>
              <a:ext cx="132203" cy="5067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729648" y="5871990"/>
              <a:ext cx="264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3600" dirty="0" smtClean="0">
                  <a:solidFill>
                    <a:srgbClr val="FF0000"/>
                  </a:solidFill>
                </a:rPr>
                <a:t>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Математика ОТР</a:t>
            </a:r>
            <a:br>
              <a:rPr lang="sr-Cyrl-RS" dirty="0" smtClean="0"/>
            </a:br>
            <a:r>
              <a:rPr lang="sr-Cyrl-RS" dirty="0" smtClean="0"/>
              <a:t> – метрика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 smtClean="0"/>
              <a:t>У општијим, закривљеним просторима метрика је комликованије форме и мења се из тачке у тачку.</a:t>
            </a:r>
          </a:p>
          <a:p>
            <a:r>
              <a:rPr lang="sr-Cyrl-RS" sz="2800" dirty="0" smtClean="0"/>
              <a:t>Мерење дужина нам може одати да је простор закривљен:</a:t>
            </a:r>
          </a:p>
          <a:p>
            <a:endParaRPr lang="sr-Cyrl-RS" sz="2800" dirty="0" smtClean="0"/>
          </a:p>
          <a:p>
            <a:endParaRPr lang="sr-Cyrl-RS" sz="2800" dirty="0"/>
          </a:p>
          <a:p>
            <a:endParaRPr lang="sr-Cyrl-RS" sz="2800" dirty="0" smtClean="0"/>
          </a:p>
        </p:txBody>
      </p:sp>
      <p:pic>
        <p:nvPicPr>
          <p:cNvPr id="37890" name="Picture 2" descr="C:\Users\Igor\AppData\Local\Temp\scl1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1799" y="3355705"/>
            <a:ext cx="2883981" cy="2765054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 rot="10800000">
            <a:off x="6125378" y="4373696"/>
            <a:ext cx="418641" cy="319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76222" y="3966072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Однос обима и полупречника овде није 2</a:t>
            </a:r>
            <a:r>
              <a:rPr lang="el-GR" sz="2000" dirty="0" smtClean="0"/>
              <a:t>π</a:t>
            </a:r>
            <a:r>
              <a:rPr lang="sr-Cyrl-RS" sz="2000" smtClean="0"/>
              <a:t> већ мањи </a:t>
            </a:r>
            <a:r>
              <a:rPr lang="sr-Cyrl-RS" sz="2000" dirty="0" smtClean="0"/>
              <a:t>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258763" y="5075238"/>
          <a:ext cx="8576765" cy="1428941"/>
        </p:xfrm>
        <a:graphic>
          <a:graphicData uri="http://schemas.openxmlformats.org/presentationml/2006/ole">
            <p:oleObj spid="_x0000_s39940" name="Equation" r:id="rId3" imgW="4203360" imgH="698400" progId="Equation.3">
              <p:embed/>
            </p:oleObj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91125" y="788163"/>
            <a:ext cx="3952875" cy="4152901"/>
            <a:chOff x="5191125" y="788163"/>
            <a:chExt cx="3952875" cy="4152901"/>
          </a:xfrm>
        </p:grpSpPr>
        <p:pic>
          <p:nvPicPr>
            <p:cNvPr id="39938" name="Picture 2" descr="http://maths.edurite.com/userfiles/images/spherical%20coordinat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91125" y="788163"/>
              <a:ext cx="3952875" cy="415290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907576" y="2610997"/>
              <a:ext cx="1432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 smtClean="0"/>
                <a:t>θ</a:t>
              </a:r>
              <a:endParaRPr lang="en-US" sz="11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51504" y="3336274"/>
              <a:ext cx="1432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 smtClean="0"/>
                <a:t>φ</a:t>
              </a:r>
              <a:endParaRPr lang="en-US" sz="11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Математика ОТР</a:t>
            </a:r>
            <a:br>
              <a:rPr lang="sr-Cyrl-RS" dirty="0" smtClean="0"/>
            </a:br>
            <a:r>
              <a:rPr lang="sr-Cyrl-RS" dirty="0" smtClean="0"/>
              <a:t> – метрика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04" y="1578166"/>
            <a:ext cx="5409283" cy="4525963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Ипак, метрика није непосредна мера закривљености:</a:t>
            </a:r>
          </a:p>
          <a:p>
            <a:pPr lvl="1"/>
            <a:r>
              <a:rPr lang="sr-Cyrl-RS" sz="2400" dirty="0"/>
              <a:t>и</a:t>
            </a:r>
            <a:r>
              <a:rPr lang="sr-Cyrl-RS" sz="2400" dirty="0" smtClean="0"/>
              <a:t> кад је простор раван метрика није нула</a:t>
            </a:r>
          </a:p>
          <a:p>
            <a:pPr lvl="1"/>
            <a:r>
              <a:rPr lang="sr-Cyrl-RS" sz="2400" dirty="0" smtClean="0"/>
              <a:t>“компликована” метрика не значи обавезно да је простор закривљен – нпр. у сферним координатама: </a:t>
            </a:r>
            <a:endParaRPr lang="en-US" sz="2400" dirty="0" smtClean="0"/>
          </a:p>
          <a:p>
            <a:endParaRPr lang="en-US" sz="2800" dirty="0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55600" y="4843463"/>
          <a:ext cx="2798763" cy="557212"/>
        </p:xfrm>
        <a:graphic>
          <a:graphicData uri="http://schemas.openxmlformats.org/presentationml/2006/ole">
            <p:oleObj spid="_x0000_s39939" name="Equation" r:id="rId5" imgW="1346040" imgH="266400" progId="Equation.3">
              <p:embed/>
            </p:oleObj>
          </a:graphicData>
        </a:graphic>
      </p:graphicFrame>
      <p:sp>
        <p:nvSpPr>
          <p:cNvPr id="7" name="Left Brace 6"/>
          <p:cNvSpPr/>
          <p:nvPr/>
        </p:nvSpPr>
        <p:spPr>
          <a:xfrm rot="5400000">
            <a:off x="6907167" y="4042775"/>
            <a:ext cx="265227" cy="193897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01715" y="4496053"/>
            <a:ext cx="164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</a:t>
            </a:r>
            <a:r>
              <a:rPr lang="en-US" sz="2800" b="1" dirty="0" smtClean="0"/>
              <a:t> </a:t>
            </a:r>
            <a:r>
              <a:rPr lang="sr-Cyrl-RS" sz="2000" dirty="0" smtClean="0"/>
              <a:t>← метрика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C:\Users\Igor\AppData\Local\Temp\scl1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0705" y="2188034"/>
            <a:ext cx="2998891" cy="27365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Математика ОТР</a:t>
            </a:r>
            <a:br>
              <a:rPr lang="sr-Cyrl-RS" dirty="0" smtClean="0"/>
            </a:br>
            <a:r>
              <a:rPr lang="sr-Cyrl-RS" dirty="0" smtClean="0"/>
              <a:t> – конексија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11378" cy="746393"/>
          </a:xfrm>
        </p:spPr>
        <p:txBody>
          <a:bodyPr>
            <a:normAutofit/>
          </a:bodyPr>
          <a:lstStyle/>
          <a:p>
            <a:r>
              <a:rPr lang="sr-Cyrl-RS" sz="2000" dirty="0" smtClean="0"/>
              <a:t>У закривљеним просторима није могуће једнозначно дефинисати појам паралелности.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2708" y="2313542"/>
            <a:ext cx="5640637" cy="3272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Конексија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(=Кристофелов симбол)</a:t>
            </a:r>
            <a:r>
              <a:rPr kumimoji="0" lang="sr-Cyrl-R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R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дефинише како се компоненте вектора мењају при паралелном преносу.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2000" dirty="0" smtClean="0"/>
              <a:t>Дефинише шта значи “праволинијско” (геодезијско) кретање па тиме и одређује путање тела   у кривом простору:</a:t>
            </a:r>
            <a:endParaRPr lang="sr-Cyrl-RS" sz="20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sr-Cyrl-RS" sz="2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r-Cyrl-RS" sz="2000" dirty="0" smtClean="0"/>
              <a:t>Конексија је природно повезана са метриком: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92" name="Picture 8" descr="C:\Users\Igor\AppData\Local\Temp\scl1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730" y="5426993"/>
            <a:ext cx="4438650" cy="819150"/>
          </a:xfrm>
          <a:prstGeom prst="rect">
            <a:avLst/>
          </a:prstGeom>
          <a:noFill/>
        </p:spPr>
      </p:pic>
      <p:pic>
        <p:nvPicPr>
          <p:cNvPr id="41994" name="Picture 10" descr="C:\Users\Igor\AppData\Local\Temp\scl1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035" y="4314289"/>
            <a:ext cx="3145169" cy="621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Математика ОТР</a:t>
            </a:r>
            <a:br>
              <a:rPr lang="sr-Cyrl-RS" dirty="0" smtClean="0"/>
            </a:br>
            <a:r>
              <a:rPr lang="sr-Cyrl-RS" dirty="0" smtClean="0"/>
              <a:t> – кривина –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29" y="1589183"/>
            <a:ext cx="5546993" cy="4943819"/>
          </a:xfrm>
        </p:spPr>
        <p:txBody>
          <a:bodyPr>
            <a:normAutofit fontScale="92500" lnSpcReduction="10000"/>
          </a:bodyPr>
          <a:lstStyle/>
          <a:p>
            <a:r>
              <a:rPr lang="sr-Cyrl-RS" sz="2800" dirty="0" smtClean="0"/>
              <a:t>Кривина </a:t>
            </a:r>
            <a:r>
              <a:rPr lang="sr-Latn-RS" sz="2800" dirty="0" smtClean="0"/>
              <a:t>R </a:t>
            </a:r>
            <a:r>
              <a:rPr lang="sr-Cyrl-RS" sz="2800" dirty="0" smtClean="0"/>
              <a:t>је величина (“тензор”) која потпуно описује  закривљеност простора у датој тачки!</a:t>
            </a:r>
          </a:p>
          <a:p>
            <a:r>
              <a:rPr lang="sr-Cyrl-RS" sz="2800" dirty="0" smtClean="0"/>
              <a:t>У вези је са променом правца    при паралелном преносу око затворене контуре. </a:t>
            </a:r>
          </a:p>
          <a:p>
            <a:r>
              <a:rPr lang="sr-Cyrl-RS" sz="2800" dirty="0" smtClean="0"/>
              <a:t>Функција је конексије:</a:t>
            </a:r>
            <a:endParaRPr lang="en-US" sz="2800" dirty="0" smtClean="0"/>
          </a:p>
          <a:p>
            <a:endParaRPr lang="en-US" sz="4000" dirty="0"/>
          </a:p>
          <a:p>
            <a:r>
              <a:rPr lang="sr-Cyrl-RS" sz="2800" dirty="0" smtClean="0"/>
              <a:t>У случају сфере (скаларна) кривина </a:t>
            </a:r>
            <a:r>
              <a:rPr lang="sr-Latn-RS" sz="2800" dirty="0" smtClean="0"/>
              <a:t>R je </a:t>
            </a:r>
            <a:r>
              <a:rPr lang="sr-Cyrl-RS" sz="2800" dirty="0" smtClean="0"/>
              <a:t>пропорционална са</a:t>
            </a:r>
            <a:r>
              <a:rPr lang="sr-Latn-RS" sz="2800" dirty="0" smtClean="0"/>
              <a:t> </a:t>
            </a:r>
            <a:r>
              <a:rPr lang="sr-Cyrl-RS" sz="2800" dirty="0" smtClean="0"/>
              <a:t>1/</a:t>
            </a:r>
            <a:r>
              <a:rPr lang="sr-Latn-RS" sz="2800" dirty="0" smtClean="0"/>
              <a:t>R</a:t>
            </a:r>
            <a:r>
              <a:rPr lang="sr-Latn-RS" sz="2800" baseline="30000" dirty="0" smtClean="0"/>
              <a:t>2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4" name="Picture 6" descr="C:\Users\Igor\AppData\Local\Temp\scl1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8715" y="1306684"/>
            <a:ext cx="3505965" cy="3199214"/>
          </a:xfrm>
          <a:prstGeom prst="rect">
            <a:avLst/>
          </a:prstGeom>
          <a:noFill/>
        </p:spPr>
      </p:pic>
      <p:pic>
        <p:nvPicPr>
          <p:cNvPr id="43010" name="Picture 2" descr="C:\Users\Igor\AppData\Local\Temp\scl1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7732" y="4732932"/>
            <a:ext cx="5981700" cy="51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“Две” теорије релативитета: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00600"/>
          </a:xfrm>
        </p:spPr>
        <p:txBody>
          <a:bodyPr>
            <a:normAutofit/>
          </a:bodyPr>
          <a:lstStyle/>
          <a:p>
            <a:r>
              <a:rPr lang="sr-Cyrl-RS" dirty="0" smtClean="0"/>
              <a:t>Специјална теорија релативитета – 1905.:</a:t>
            </a:r>
          </a:p>
          <a:p>
            <a:pPr lvl="1"/>
            <a:r>
              <a:rPr lang="sr-Cyrl-RS" dirty="0" smtClean="0"/>
              <a:t>Инерцијални реф. системи (=униформно кретање)</a:t>
            </a:r>
          </a:p>
          <a:p>
            <a:pPr lvl="1"/>
            <a:r>
              <a:rPr lang="sr-Cyrl-RS" dirty="0" smtClean="0"/>
              <a:t>Апсолутност и максималност брзине светлости</a:t>
            </a:r>
          </a:p>
          <a:p>
            <a:pPr lvl="1"/>
            <a:r>
              <a:rPr lang="sr-Cyrl-RS" dirty="0" smtClean="0"/>
              <a:t>Последице: скраћење дужина, парадокс близанаца, релативност истовремености...</a:t>
            </a:r>
          </a:p>
          <a:p>
            <a:r>
              <a:rPr lang="sr-Cyrl-RS" dirty="0" smtClean="0"/>
              <a:t>Општа теорија релативитета – 1915.:</a:t>
            </a:r>
          </a:p>
          <a:p>
            <a:pPr lvl="1"/>
            <a:r>
              <a:rPr lang="sr-Cyrl-RS" dirty="0" smtClean="0"/>
              <a:t>Неинерцијални системи и ГРАВИТАЦИЈА</a:t>
            </a:r>
          </a:p>
          <a:p>
            <a:pPr lvl="1"/>
            <a:r>
              <a:rPr lang="sr-Cyrl-RS" dirty="0" smtClean="0"/>
              <a:t>Последице: црне рупе, Велики прасак, модерна астрофизика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Ајнштајнове једначине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3412" cy="4789583"/>
          </a:xfrm>
        </p:spPr>
        <p:txBody>
          <a:bodyPr>
            <a:normAutofit/>
          </a:bodyPr>
          <a:lstStyle/>
          <a:p>
            <a:r>
              <a:rPr lang="sr-Cyrl-RS" sz="2800" dirty="0" smtClean="0"/>
              <a:t>Утицај материје на простор дат је формулом:</a:t>
            </a:r>
          </a:p>
          <a:p>
            <a:endParaRPr lang="sr-Cyrl-RS" sz="2800" dirty="0"/>
          </a:p>
          <a:p>
            <a:endParaRPr lang="sr-Cyrl-RS" sz="2800" dirty="0" smtClean="0"/>
          </a:p>
          <a:p>
            <a:r>
              <a:rPr lang="sr-Cyrl-RS" sz="2800" dirty="0" smtClean="0"/>
              <a:t>Заменимо:</a:t>
            </a:r>
          </a:p>
          <a:p>
            <a:endParaRPr lang="sr-Cyrl-RS" sz="2800" dirty="0"/>
          </a:p>
          <a:p>
            <a:endParaRPr lang="sr-Cyrl-RS" sz="2800" dirty="0" smtClean="0"/>
          </a:p>
          <a:p>
            <a:endParaRPr lang="sr-Cyrl-RS" sz="2800" dirty="0"/>
          </a:p>
          <a:p>
            <a:endParaRPr lang="sr-Cyrl-RS" sz="2800" dirty="0" smtClean="0"/>
          </a:p>
          <a:p>
            <a:r>
              <a:rPr lang="sr-Cyrl-RS" sz="2800" dirty="0"/>
              <a:t>З</a:t>
            </a:r>
            <a:r>
              <a:rPr lang="sr-Cyrl-RS" sz="2800" dirty="0" smtClean="0"/>
              <a:t>а познато </a:t>
            </a:r>
            <a:r>
              <a:rPr lang="sr-Latn-RS" sz="2800" i="1" dirty="0" smtClean="0"/>
              <a:t>T</a:t>
            </a:r>
            <a:r>
              <a:rPr lang="sr-Latn-RS" sz="2800" dirty="0" smtClean="0"/>
              <a:t> </a:t>
            </a:r>
            <a:r>
              <a:rPr lang="sr-Cyrl-RS" sz="2800" dirty="0" smtClean="0"/>
              <a:t>само нађемо </a:t>
            </a:r>
            <a:r>
              <a:rPr lang="sr-Latn-RS" sz="2800" i="1" dirty="0" smtClean="0"/>
              <a:t>g</a:t>
            </a:r>
            <a:r>
              <a:rPr lang="sr-Latn-RS" sz="2800" dirty="0" smtClean="0"/>
              <a:t> </a:t>
            </a:r>
            <a:r>
              <a:rPr lang="sr-Cyrl-RS" sz="2800" dirty="0" smtClean="0"/>
              <a:t>које то задовољава!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729582" y="2408372"/>
            <a:ext cx="3532627" cy="847725"/>
            <a:chOff x="1495693" y="2397355"/>
            <a:chExt cx="3532627" cy="847725"/>
          </a:xfrm>
        </p:grpSpPr>
        <p:pic>
          <p:nvPicPr>
            <p:cNvPr id="24578" name="Picture 2" descr="C:\Users\Igor\AppData\Local\Temp\scl15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5693" y="2397355"/>
              <a:ext cx="1866900" cy="781050"/>
            </a:xfrm>
            <a:prstGeom prst="rect">
              <a:avLst/>
            </a:prstGeom>
            <a:noFill/>
          </p:spPr>
        </p:pic>
        <p:pic>
          <p:nvPicPr>
            <p:cNvPr id="24582" name="Picture 6" descr="C:\Users\Igor\AppData\Local\Temp\scl16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56695" y="2397355"/>
              <a:ext cx="1571625" cy="847725"/>
            </a:xfrm>
            <a:prstGeom prst="rect">
              <a:avLst/>
            </a:prstGeom>
            <a:noFill/>
          </p:spPr>
        </p:pic>
      </p:grpSp>
      <p:cxnSp>
        <p:nvCxnSpPr>
          <p:cNvPr id="12" name="Straight Arrow Connector 11"/>
          <p:cNvCxnSpPr/>
          <p:nvPr/>
        </p:nvCxnSpPr>
        <p:spPr>
          <a:xfrm>
            <a:off x="1751682" y="2798284"/>
            <a:ext cx="925417" cy="330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6437" y="2192357"/>
            <a:ext cx="181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Кривина: описује особине простора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405429" y="2843253"/>
            <a:ext cx="612316" cy="1423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40626" y="2401678"/>
            <a:ext cx="2203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Тензор енергије-импулса: описује распоред материје у простору</a:t>
            </a:r>
            <a:endParaRPr lang="en-US" dirty="0"/>
          </a:p>
        </p:txBody>
      </p:sp>
      <p:pic>
        <p:nvPicPr>
          <p:cNvPr id="18" name="Picture 2" descr="C:\Users\Igor\AppData\Local\Temp\scl1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2137" y="4380391"/>
            <a:ext cx="5981700" cy="514350"/>
          </a:xfrm>
          <a:prstGeom prst="rect">
            <a:avLst/>
          </a:prstGeom>
          <a:noFill/>
        </p:spPr>
      </p:pic>
      <p:pic>
        <p:nvPicPr>
          <p:cNvPr id="24584" name="Picture 8" descr="C:\Users\Igor\AppData\Local\Temp\scl19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8237" y="3642261"/>
            <a:ext cx="2238375" cy="495300"/>
          </a:xfrm>
          <a:prstGeom prst="rect">
            <a:avLst/>
          </a:prstGeom>
          <a:noFill/>
        </p:spPr>
      </p:pic>
      <p:pic>
        <p:nvPicPr>
          <p:cNvPr id="24586" name="Picture 10" descr="C:\Users\Igor\AppData\Local\Temp\scl20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6522" y="3664294"/>
            <a:ext cx="1800225" cy="390525"/>
          </a:xfrm>
          <a:prstGeom prst="rect">
            <a:avLst/>
          </a:prstGeom>
          <a:noFill/>
        </p:spPr>
      </p:pic>
      <p:pic>
        <p:nvPicPr>
          <p:cNvPr id="24" name="Picture 8" descr="C:\Users\Igor\AppData\Local\Temp\scl12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76203" y="4843099"/>
            <a:ext cx="4438650" cy="819150"/>
          </a:xfrm>
          <a:prstGeom prst="rect">
            <a:avLst/>
          </a:prstGeom>
          <a:noFill/>
        </p:spPr>
      </p:pic>
      <p:sp>
        <p:nvSpPr>
          <p:cNvPr id="26" name="Freeform 25"/>
          <p:cNvSpPr/>
          <p:nvPr/>
        </p:nvSpPr>
        <p:spPr>
          <a:xfrm>
            <a:off x="2952520" y="3051672"/>
            <a:ext cx="128531" cy="528810"/>
          </a:xfrm>
          <a:custGeom>
            <a:avLst/>
            <a:gdLst>
              <a:gd name="connsiteX0" fmla="*/ 110169 w 128531"/>
              <a:gd name="connsiteY0" fmla="*/ 528810 h 528810"/>
              <a:gd name="connsiteX1" fmla="*/ 110169 w 128531"/>
              <a:gd name="connsiteY1" fmla="*/ 374574 h 528810"/>
              <a:gd name="connsiteX2" fmla="*/ 0 w 128531"/>
              <a:gd name="connsiteY2" fmla="*/ 0 h 52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31" h="528810">
                <a:moveTo>
                  <a:pt x="110169" y="528810"/>
                </a:moveTo>
                <a:cubicBezTo>
                  <a:pt x="119350" y="495759"/>
                  <a:pt x="128531" y="462709"/>
                  <a:pt x="110169" y="374574"/>
                </a:cubicBezTo>
                <a:cubicBezTo>
                  <a:pt x="91808" y="286439"/>
                  <a:pt x="45904" y="143219"/>
                  <a:pt x="0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505899" y="3027803"/>
            <a:ext cx="947450" cy="629797"/>
          </a:xfrm>
          <a:custGeom>
            <a:avLst/>
            <a:gdLst>
              <a:gd name="connsiteX0" fmla="*/ 947450 w 947450"/>
              <a:gd name="connsiteY0" fmla="*/ 629797 h 629797"/>
              <a:gd name="connsiteX1" fmla="*/ 550843 w 947450"/>
              <a:gd name="connsiteY1" fmla="*/ 486578 h 629797"/>
              <a:gd name="connsiteX2" fmla="*/ 165253 w 947450"/>
              <a:gd name="connsiteY2" fmla="*/ 277257 h 629797"/>
              <a:gd name="connsiteX3" fmla="*/ 33050 w 947450"/>
              <a:gd name="connsiteY3" fmla="*/ 45903 h 629797"/>
              <a:gd name="connsiteX4" fmla="*/ 0 w 947450"/>
              <a:gd name="connsiteY4" fmla="*/ 1836 h 62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7450" h="629797">
                <a:moveTo>
                  <a:pt x="947450" y="629797"/>
                </a:moveTo>
                <a:cubicBezTo>
                  <a:pt x="814329" y="587566"/>
                  <a:pt x="681209" y="545335"/>
                  <a:pt x="550843" y="486578"/>
                </a:cubicBezTo>
                <a:cubicBezTo>
                  <a:pt x="420477" y="427821"/>
                  <a:pt x="251552" y="350703"/>
                  <a:pt x="165253" y="277257"/>
                </a:cubicBezTo>
                <a:cubicBezTo>
                  <a:pt x="78954" y="203811"/>
                  <a:pt x="60592" y="91806"/>
                  <a:pt x="33050" y="45903"/>
                </a:cubicBezTo>
                <a:cubicBezTo>
                  <a:pt x="5508" y="0"/>
                  <a:pt x="2754" y="918"/>
                  <a:pt x="0" y="1836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54227" y="4043190"/>
            <a:ext cx="319489" cy="341523"/>
          </a:xfrm>
          <a:custGeom>
            <a:avLst/>
            <a:gdLst>
              <a:gd name="connsiteX0" fmla="*/ 0 w 319489"/>
              <a:gd name="connsiteY0" fmla="*/ 341523 h 341523"/>
              <a:gd name="connsiteX1" fmla="*/ 264404 w 319489"/>
              <a:gd name="connsiteY1" fmla="*/ 165253 h 341523"/>
              <a:gd name="connsiteX2" fmla="*/ 319489 w 319489"/>
              <a:gd name="connsiteY2" fmla="*/ 0 h 34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489" h="341523">
                <a:moveTo>
                  <a:pt x="0" y="341523"/>
                </a:moveTo>
                <a:cubicBezTo>
                  <a:pt x="105578" y="281848"/>
                  <a:pt x="211156" y="222173"/>
                  <a:pt x="264404" y="165253"/>
                </a:cubicBezTo>
                <a:cubicBezTo>
                  <a:pt x="317652" y="108333"/>
                  <a:pt x="318570" y="54166"/>
                  <a:pt x="319489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619480" y="4770304"/>
            <a:ext cx="980501" cy="319489"/>
          </a:xfrm>
          <a:custGeom>
            <a:avLst/>
            <a:gdLst>
              <a:gd name="connsiteX0" fmla="*/ 0 w 980501"/>
              <a:gd name="connsiteY0" fmla="*/ 319489 h 319489"/>
              <a:gd name="connsiteX1" fmla="*/ 738130 w 980501"/>
              <a:gd name="connsiteY1" fmla="*/ 198303 h 319489"/>
              <a:gd name="connsiteX2" fmla="*/ 980501 w 980501"/>
              <a:gd name="connsiteY2" fmla="*/ 0 h 31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501" h="319489">
                <a:moveTo>
                  <a:pt x="0" y="319489"/>
                </a:moveTo>
                <a:cubicBezTo>
                  <a:pt x="287356" y="285520"/>
                  <a:pt x="574713" y="251551"/>
                  <a:pt x="738130" y="198303"/>
                </a:cubicBezTo>
                <a:cubicBezTo>
                  <a:pt x="901547" y="145055"/>
                  <a:pt x="941024" y="72527"/>
                  <a:pt x="980501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949986" y="4748270"/>
            <a:ext cx="1729648" cy="308472"/>
          </a:xfrm>
          <a:custGeom>
            <a:avLst/>
            <a:gdLst>
              <a:gd name="connsiteX0" fmla="*/ 0 w 1729648"/>
              <a:gd name="connsiteY0" fmla="*/ 308472 h 308472"/>
              <a:gd name="connsiteX1" fmla="*/ 1421175 w 1729648"/>
              <a:gd name="connsiteY1" fmla="*/ 176270 h 308472"/>
              <a:gd name="connsiteX2" fmla="*/ 1729648 w 1729648"/>
              <a:gd name="connsiteY2" fmla="*/ 0 h 30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648" h="308472">
                <a:moveTo>
                  <a:pt x="0" y="308472"/>
                </a:moveTo>
                <a:cubicBezTo>
                  <a:pt x="566450" y="268077"/>
                  <a:pt x="1132900" y="227682"/>
                  <a:pt x="1421175" y="176270"/>
                </a:cubicBezTo>
                <a:cubicBezTo>
                  <a:pt x="1709450" y="124858"/>
                  <a:pt x="1719549" y="62429"/>
                  <a:pt x="1729648" y="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283027" y="4814371"/>
            <a:ext cx="1652530" cy="132202"/>
          </a:xfrm>
          <a:custGeom>
            <a:avLst/>
            <a:gdLst>
              <a:gd name="connsiteX0" fmla="*/ 0 w 1652530"/>
              <a:gd name="connsiteY0" fmla="*/ 132202 h 132202"/>
              <a:gd name="connsiteX1" fmla="*/ 1167787 w 1652530"/>
              <a:gd name="connsiteY1" fmla="*/ 77118 h 132202"/>
              <a:gd name="connsiteX2" fmla="*/ 1652530 w 1652530"/>
              <a:gd name="connsiteY2" fmla="*/ 0 h 132202"/>
              <a:gd name="connsiteX3" fmla="*/ 1652530 w 1652530"/>
              <a:gd name="connsiteY3" fmla="*/ 0 h 13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530" h="132202">
                <a:moveTo>
                  <a:pt x="0" y="132202"/>
                </a:moveTo>
                <a:cubicBezTo>
                  <a:pt x="446182" y="115677"/>
                  <a:pt x="892365" y="99152"/>
                  <a:pt x="1167787" y="77118"/>
                </a:cubicBezTo>
                <a:cubicBezTo>
                  <a:pt x="1443209" y="55084"/>
                  <a:pt x="1652530" y="0"/>
                  <a:pt x="1652530" y="0"/>
                </a:cubicBezTo>
                <a:lnTo>
                  <a:pt x="1652530" y="0"/>
                </a:ln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5" grpId="0"/>
      <p:bldP spid="26" grpId="0" animBg="1"/>
      <p:bldP spid="28" grpId="0" animBg="1"/>
      <p:bldP spid="29" grpId="0" animBg="1"/>
      <p:bldP spid="33" grpId="0" animBg="1"/>
      <p:bldP spid="35" grpId="0" animBg="1"/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Једначине су компликоване...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3104" cy="4525963"/>
          </a:xfrm>
        </p:spPr>
        <p:txBody>
          <a:bodyPr/>
          <a:lstStyle/>
          <a:p>
            <a:r>
              <a:rPr lang="sr-Cyrl-RS" dirty="0" smtClean="0"/>
              <a:t>...али имају велики значај и популарност:</a:t>
            </a:r>
          </a:p>
          <a:p>
            <a:pPr lvl="1"/>
            <a:r>
              <a:rPr lang="sr-Cyrl-RS" sz="2000" dirty="0" smtClean="0"/>
              <a:t>Мића Поповић, “Гвозден спашава пудлицу или општа теорија релативитета”, комбинована техника</a:t>
            </a:r>
          </a:p>
          <a:p>
            <a:r>
              <a:rPr lang="sr-Cyrl-RS" dirty="0" smtClean="0"/>
              <a:t>...тешко их је (аналитички) решити за реалистичне распореде материје.</a:t>
            </a:r>
            <a:endParaRPr lang="en-US" dirty="0"/>
          </a:p>
        </p:txBody>
      </p:sp>
      <p:pic>
        <p:nvPicPr>
          <p:cNvPr id="44034" name="Picture 2" descr="C:\Users\Igor\Dropbox\Predavanja\Pomocni materijal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371" y="1444306"/>
            <a:ext cx="3811836" cy="509280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497416" y="1630496"/>
            <a:ext cx="3095740" cy="1751682"/>
          </a:xfrm>
          <a:prstGeom prst="ellips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Шварцшилдово решење (1916)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800" dirty="0"/>
              <a:t>С</a:t>
            </a:r>
            <a:r>
              <a:rPr lang="sr-Cyrl-RS" sz="2800" dirty="0" smtClean="0"/>
              <a:t>лучај сферно-симетричне расподеле материје:</a:t>
            </a:r>
          </a:p>
          <a:p>
            <a:endParaRPr lang="sr-Cyrl-RS" sz="2800" dirty="0"/>
          </a:p>
          <a:p>
            <a:endParaRPr lang="sr-Cyrl-RS" sz="2800" dirty="0" smtClean="0"/>
          </a:p>
          <a:p>
            <a:r>
              <a:rPr lang="sr-Cyrl-RS" sz="2800" dirty="0" smtClean="0"/>
              <a:t>Шварцшилдова метрика:</a:t>
            </a:r>
            <a:endParaRPr lang="en-US" sz="28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996950" y="3543300"/>
          <a:ext cx="6626225" cy="1349375"/>
        </p:xfrm>
        <a:graphic>
          <a:graphicData uri="http://schemas.openxmlformats.org/presentationml/2006/ole">
            <p:oleObj spid="_x0000_s45058" name="Equation" r:id="rId3" imgW="3187440" imgH="64764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676308" y="4406900"/>
            <a:ext cx="3883492" cy="1965325"/>
            <a:chOff x="4676308" y="4406900"/>
            <a:chExt cx="3883492" cy="1965325"/>
          </a:xfrm>
        </p:grpSpPr>
        <p:graphicFrame>
          <p:nvGraphicFramePr>
            <p:cNvPr id="45060" name="Object 4"/>
            <p:cNvGraphicFramePr>
              <a:graphicFrameLocks noChangeAspect="1"/>
            </p:cNvGraphicFramePr>
            <p:nvPr/>
          </p:nvGraphicFramePr>
          <p:xfrm>
            <a:off x="5054600" y="4406900"/>
            <a:ext cx="3505200" cy="1965325"/>
          </p:xfrm>
          <a:graphic>
            <a:graphicData uri="http://schemas.openxmlformats.org/presentationml/2006/ole">
              <p:oleObj spid="_x0000_s45060" name="Equation" r:id="rId4" imgW="2311200" imgH="1396800" progId="Equation.3">
                <p:embed/>
              </p:oleObj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676308" y="5090964"/>
              <a:ext cx="490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/>
                <a:t>g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19368" y="2830670"/>
            <a:ext cx="146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g(r)</a:t>
            </a:r>
            <a:r>
              <a:rPr lang="sr-Cyrl-RS" sz="2800" b="1" i="1" dirty="0" smtClean="0"/>
              <a:t> = ?</a:t>
            </a:r>
            <a:endParaRPr lang="en-US" dirty="0"/>
          </a:p>
        </p:txBody>
      </p:sp>
      <p:pic>
        <p:nvPicPr>
          <p:cNvPr id="45062" name="Picture 6" descr="C:\Users\Igor\AppData\Local\Temp\scl2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3133" y="2088884"/>
            <a:ext cx="1140643" cy="1106008"/>
          </a:xfrm>
          <a:prstGeom prst="rect">
            <a:avLst/>
          </a:prstGeom>
          <a:noFill/>
        </p:spPr>
      </p:pic>
      <p:sp>
        <p:nvSpPr>
          <p:cNvPr id="13" name="Left Brace 12"/>
          <p:cNvSpPr/>
          <p:nvPr/>
        </p:nvSpPr>
        <p:spPr>
          <a:xfrm rot="5400000">
            <a:off x="5431315" y="1277957"/>
            <a:ext cx="264403" cy="2511849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90429" y="1958501"/>
            <a:ext cx="61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6863508" y="2721166"/>
            <a:ext cx="473726" cy="3525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" idx="3"/>
          </p:cNvCxnSpPr>
          <p:nvPr/>
        </p:nvCxnSpPr>
        <p:spPr>
          <a:xfrm>
            <a:off x="1707614" y="2548573"/>
            <a:ext cx="1872868" cy="293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455" y="2225407"/>
            <a:ext cx="141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Планета или звезда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93064" y="4362680"/>
            <a:ext cx="2436565" cy="6298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31354" y="4922704"/>
            <a:ext cx="1771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Шварцшилдов (гравитациони) радијус: 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781059" y="3999123"/>
            <a:ext cx="752821" cy="936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019300" y="5248275"/>
          <a:ext cx="1254125" cy="777875"/>
        </p:xfrm>
        <a:graphic>
          <a:graphicData uri="http://schemas.openxmlformats.org/presentationml/2006/ole">
            <p:oleObj spid="_x0000_s45067" name="Equation" r:id="rId6" imgW="634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3" grpId="0" animBg="1"/>
      <p:bldP spid="14" grpId="0"/>
      <p:bldP spid="22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Шварцшилдова метрика - особине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210"/>
            <a:ext cx="8229600" cy="4682953"/>
          </a:xfrm>
        </p:spPr>
        <p:txBody>
          <a:bodyPr/>
          <a:lstStyle/>
          <a:p>
            <a:r>
              <a:rPr lang="sr-Cyrl-RS" dirty="0" smtClean="0"/>
              <a:t>Када се довољно удаљимо од извора гравитације, простор постаје раван: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Када је поље слабо, добро репродукује Њутнов закон гравитације</a:t>
            </a:r>
            <a:endParaRPr lang="en-U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81125" y="2492375"/>
          <a:ext cx="6254750" cy="1270000"/>
        </p:xfrm>
        <a:graphic>
          <a:graphicData uri="http://schemas.openxmlformats.org/presentationml/2006/ole">
            <p:oleObj spid="_x0000_s48130" name="Equation" r:id="rId3" imgW="3009600" imgH="60948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125663" y="4200525"/>
          <a:ext cx="4962525" cy="582613"/>
        </p:xfrm>
        <a:graphic>
          <a:graphicData uri="http://schemas.openxmlformats.org/presentationml/2006/ole">
            <p:oleObj spid="_x0000_s48131" name="Equation" r:id="rId4" imgW="2387520" imgH="27936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712684" y="3745733"/>
            <a:ext cx="1652530" cy="594911"/>
            <a:chOff x="3602516" y="3800818"/>
            <a:chExt cx="1652530" cy="594911"/>
          </a:xfrm>
        </p:grpSpPr>
        <p:sp>
          <p:nvSpPr>
            <p:cNvPr id="6" name="Down Arrow 5"/>
            <p:cNvSpPr/>
            <p:nvPr/>
          </p:nvSpPr>
          <p:spPr>
            <a:xfrm>
              <a:off x="3602516" y="3800818"/>
              <a:ext cx="1652530" cy="594911"/>
            </a:xfrm>
            <a:prstGeom prst="downArrow">
              <a:avLst/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8132" name="Object 4"/>
            <p:cNvGraphicFramePr>
              <a:graphicFrameLocks noChangeAspect="1"/>
            </p:cNvGraphicFramePr>
            <p:nvPr/>
          </p:nvGraphicFramePr>
          <p:xfrm>
            <a:off x="4077809" y="3913494"/>
            <a:ext cx="701301" cy="350034"/>
          </p:xfrm>
          <a:graphic>
            <a:graphicData uri="http://schemas.openxmlformats.org/presentationml/2006/ole">
              <p:oleObj spid="_x0000_s48132" name="Equation" r:id="rId5" imgW="4572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Шварцшилдова метрика - особине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210"/>
            <a:ext cx="8229600" cy="4682953"/>
          </a:xfrm>
        </p:spPr>
        <p:txBody>
          <a:bodyPr/>
          <a:lstStyle/>
          <a:p>
            <a:r>
              <a:rPr lang="sr-Cyrl-RS" dirty="0" smtClean="0"/>
              <a:t>У јачем гравитационом пољу време тече спорије: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381125" y="2492375"/>
          <a:ext cx="6254750" cy="1270000"/>
        </p:xfrm>
        <a:graphic>
          <a:graphicData uri="http://schemas.openxmlformats.org/presentationml/2006/ole">
            <p:oleObj spid="_x0000_s49154" name="Equation" r:id="rId3" imgW="3009600" imgH="609480" progId="Equation.3">
              <p:embed/>
            </p:oleObj>
          </a:graphicData>
        </a:graphic>
      </p:graphicFrame>
      <p:pic>
        <p:nvPicPr>
          <p:cNvPr id="9" name="Picture 6" descr="C:\Users\Igor\AppData\Local\Temp\scl2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55017" y="4248190"/>
            <a:ext cx="1140643" cy="1106008"/>
          </a:xfrm>
          <a:prstGeom prst="rect">
            <a:avLst/>
          </a:prstGeom>
          <a:noFill/>
        </p:spPr>
      </p:pic>
      <p:pic>
        <p:nvPicPr>
          <p:cNvPr id="49158" name="Picture 6" descr="http://www.signsmakemoney.co.uk/images/Clock%2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5228" y="4851432"/>
            <a:ext cx="706991" cy="908781"/>
          </a:xfrm>
          <a:prstGeom prst="rect">
            <a:avLst/>
          </a:prstGeom>
          <a:noFill/>
        </p:spPr>
      </p:pic>
      <p:pic>
        <p:nvPicPr>
          <p:cNvPr id="11" name="Picture 6" descr="http://www.signsmakemoney.co.uk/images/Clock%2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9292" y="4882647"/>
            <a:ext cx="706991" cy="908781"/>
          </a:xfrm>
          <a:prstGeom prst="rect">
            <a:avLst/>
          </a:prstGeom>
          <a:noFill/>
        </p:spPr>
      </p:pic>
      <p:sp>
        <p:nvSpPr>
          <p:cNvPr id="12" name="Left Brace 11"/>
          <p:cNvSpPr/>
          <p:nvPr/>
        </p:nvSpPr>
        <p:spPr>
          <a:xfrm rot="5400000">
            <a:off x="2572436" y="3641074"/>
            <a:ext cx="209321" cy="2115241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9095" y="4095773"/>
            <a:ext cx="61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r>
              <a:rPr lang="sr-Cyrl-RS" sz="2800" b="1" i="1" baseline="-25000" dirty="0" smtClean="0"/>
              <a:t>1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4687673" y="1237559"/>
            <a:ext cx="493925" cy="6611961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54705" y="3840549"/>
            <a:ext cx="1818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r>
              <a:rPr lang="en-US" sz="2800" b="1" i="1" baseline="-25000" dirty="0" smtClean="0"/>
              <a:t>2</a:t>
            </a:r>
            <a:r>
              <a:rPr lang="en-US" sz="2800" b="1" i="1" dirty="0" smtClean="0"/>
              <a:t> &gt;&gt;</a:t>
            </a:r>
            <a:r>
              <a:rPr lang="en-US" sz="2800" b="1" i="1" dirty="0" err="1" smtClean="0"/>
              <a:t>r</a:t>
            </a:r>
            <a:r>
              <a:rPr lang="en-US" sz="2800" b="1" i="1" baseline="-25000" dirty="0" err="1" smtClean="0"/>
              <a:t>S</a:t>
            </a:r>
            <a:endParaRPr lang="en-US" dirty="0"/>
          </a:p>
        </p:txBody>
      </p: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4124325" y="4891088"/>
          <a:ext cx="1771650" cy="901700"/>
        </p:xfrm>
        <a:graphic>
          <a:graphicData uri="http://schemas.openxmlformats.org/presentationml/2006/ole">
            <p:oleObj spid="_x0000_s49159" name="Equation" r:id="rId6" imgW="952200" imgH="482400" progId="Equation.3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6900863" y="5148263"/>
          <a:ext cx="1016000" cy="404812"/>
        </p:xfrm>
        <a:graphic>
          <a:graphicData uri="http://schemas.openxmlformats.org/presentationml/2006/ole">
            <p:oleObj spid="_x0000_s49160" name="Equation" r:id="rId7" imgW="5457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14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Шварцшилдова метрика - особине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210"/>
            <a:ext cx="8229600" cy="4682953"/>
          </a:xfrm>
        </p:spPr>
        <p:txBody>
          <a:bodyPr/>
          <a:lstStyle/>
          <a:p>
            <a:r>
              <a:rPr lang="sr-Cyrl-RS" dirty="0" smtClean="0"/>
              <a:t>За јако масивне објекте </a:t>
            </a:r>
            <a:r>
              <a:rPr lang="en-US" b="1" i="1" dirty="0" smtClean="0"/>
              <a:t>r</a:t>
            </a:r>
            <a:r>
              <a:rPr lang="sr-Latn-RS" b="1" i="1" baseline="-25000" dirty="0" smtClean="0"/>
              <a:t>S</a:t>
            </a:r>
            <a:r>
              <a:rPr lang="sr-Cyrl-RS" dirty="0" smtClean="0"/>
              <a:t> може да буде веће од њиховог пречника: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01738" y="2516188"/>
          <a:ext cx="6704012" cy="1243012"/>
        </p:xfrm>
        <a:graphic>
          <a:graphicData uri="http://schemas.openxmlformats.org/presentationml/2006/ole">
            <p:oleObj spid="_x0000_s51202" name="Equation" r:id="rId3" imgW="3225600" imgH="596880" progId="Equation.3">
              <p:embed/>
            </p:oleObj>
          </a:graphicData>
        </a:graphic>
      </p:graphicFrame>
      <p:pic>
        <p:nvPicPr>
          <p:cNvPr id="9" name="Picture 6" descr="C:\Users\Igor\AppData\Local\Temp\scl2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852" y="4281241"/>
            <a:ext cx="1140643" cy="1106008"/>
          </a:xfrm>
          <a:prstGeom prst="rect">
            <a:avLst/>
          </a:prstGeom>
          <a:noFill/>
        </p:spPr>
      </p:pic>
      <p:sp>
        <p:nvSpPr>
          <p:cNvPr id="12" name="Left Brace 11"/>
          <p:cNvSpPr/>
          <p:nvPr/>
        </p:nvSpPr>
        <p:spPr>
          <a:xfrm rot="5400000">
            <a:off x="3910987" y="4186410"/>
            <a:ext cx="231356" cy="1112707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47221" y="4095773"/>
            <a:ext cx="61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4527011" y="3282107"/>
            <a:ext cx="506779" cy="2601821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2366" y="3944039"/>
            <a:ext cx="5210979" cy="1828800"/>
          </a:xfrm>
          <a:prstGeom prst="ellipse">
            <a:avLst/>
          </a:prstGeom>
          <a:ln w="38100"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1024569" y="3411523"/>
          <a:ext cx="843632" cy="521346"/>
        </p:xfrm>
        <a:graphic>
          <a:graphicData uri="http://schemas.openxmlformats.org/presentationml/2006/ole">
            <p:oleObj spid="_x0000_s51205" name="Equation" r:id="rId5" imgW="368280" imgH="228600" progId="Equation.3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916935" y="3822853"/>
            <a:ext cx="2599981" cy="10576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19826406">
            <a:off x="1818975" y="3381863"/>
            <a:ext cx="528810" cy="181103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92357" y="2434728"/>
            <a:ext cx="958467" cy="1145754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31834" y="3124453"/>
            <a:ext cx="108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&lt;</a:t>
            </a:r>
            <a:r>
              <a:rPr lang="sr-Cyrl-RS" sz="3600" b="1" i="1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743899" y="2454926"/>
            <a:ext cx="1081489" cy="1378944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25747" y="3199734"/>
            <a:ext cx="108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&gt;</a:t>
            </a:r>
            <a:r>
              <a:rPr lang="sr-Cyrl-RS" sz="3600" b="1" i="1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endCxn id="26" idx="3"/>
          </p:cNvCxnSpPr>
          <p:nvPr/>
        </p:nvCxnSpPr>
        <p:spPr>
          <a:xfrm flipH="1" flipV="1">
            <a:off x="5605751" y="3522900"/>
            <a:ext cx="1445044" cy="6855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039778" y="3492347"/>
            <a:ext cx="1784733" cy="1905917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FF0000"/>
                </a:solidFill>
              </a:rPr>
              <a:t>Време и радијус су заменили физички смисао!!!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059277" y="5310130"/>
            <a:ext cx="826265" cy="41864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96559" y="5398264"/>
            <a:ext cx="2060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Хоризонт догађаја, или обзорје црне рупе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08093" y="3862584"/>
            <a:ext cx="104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r>
              <a:rPr lang="sr-Latn-RS" sz="2800" b="1" i="1" baseline="-25000" dirty="0" smtClean="0"/>
              <a:t>S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914400" y="2699132"/>
            <a:ext cx="5199961" cy="4158867"/>
          </a:xfrm>
          <a:prstGeom prst="ellips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8000" b="1" dirty="0" smtClean="0">
                <a:solidFill>
                  <a:srgbClr val="FF0000"/>
                </a:solidFill>
              </a:rPr>
              <a:t>ЦРНА</a:t>
            </a:r>
          </a:p>
          <a:p>
            <a:pPr algn="ctr"/>
            <a:r>
              <a:rPr lang="sr-Cyrl-RS" sz="8000" b="1" dirty="0" smtClean="0">
                <a:solidFill>
                  <a:srgbClr val="FF0000"/>
                </a:solidFill>
              </a:rPr>
              <a:t>РУПА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23581" y="2699133"/>
            <a:ext cx="5199961" cy="4158867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14" grpId="0" animBg="1"/>
      <p:bldP spid="15" grpId="0" animBg="1"/>
      <p:bldP spid="22" grpId="0" animBg="1"/>
      <p:bldP spid="23" grpId="0" animBg="1"/>
      <p:bldP spid="24" grpId="0"/>
      <p:bldP spid="25" grpId="0" animBg="1"/>
      <p:bldP spid="26" grpId="0"/>
      <p:bldP spid="29" grpId="0" animBg="1"/>
      <p:bldP spid="34" grpId="0"/>
      <p:bldP spid="16" grpId="0"/>
      <p:bldP spid="35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7237" y="1826239"/>
            <a:ext cx="511205" cy="9201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Пад у црну рупу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2010"/>
            <a:ext cx="8229600" cy="2854153"/>
          </a:xfrm>
        </p:spPr>
        <p:txBody>
          <a:bodyPr/>
          <a:lstStyle/>
          <a:p>
            <a:r>
              <a:rPr lang="sr-Cyrl-RS" dirty="0" smtClean="0"/>
              <a:t>Због разлике у брзини протицања времена, за некога ко пад посматра из велике даљине, падање траје бесконачно и објекат који упада се ефективно замрзава на хоризонту догађаја!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6096" y="1553378"/>
            <a:ext cx="1498294" cy="1525835"/>
          </a:xfrm>
          <a:prstGeom prst="ellips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Man Clipart | Clipart Panda - Free Clipart Im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2845" y="1813385"/>
            <a:ext cx="511205" cy="920169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8350785" y="1553378"/>
            <a:ext cx="374574" cy="385590"/>
          </a:xfrm>
          <a:prstGeom prst="downArrow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65196" y="583894"/>
            <a:ext cx="1035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из његовог угла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666E-6 L -0.49357 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7237" y="1826239"/>
            <a:ext cx="511205" cy="9201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Пад у црну рупу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2010"/>
            <a:ext cx="8229600" cy="307370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 smtClean="0"/>
              <a:t>За онога који упада све се одиграва у коначном времену!</a:t>
            </a:r>
          </a:p>
          <a:p>
            <a:r>
              <a:rPr lang="sr-Cyrl-RS" dirty="0" smtClean="0"/>
              <a:t>Тренутак проласка кроз хоризонт није ни по чему специфичан!</a:t>
            </a:r>
          </a:p>
          <a:p>
            <a:r>
              <a:rPr lang="sr-Cyrl-RS" dirty="0" smtClean="0"/>
              <a:t>Збивања после проласка су “касније од бесконачности” из угла далеког посматрача!  </a:t>
            </a:r>
          </a:p>
          <a:p>
            <a:r>
              <a:rPr lang="sr-Cyrl-RS" dirty="0" smtClean="0"/>
              <a:t>На крају бива сабијен у тачку у центру.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6096" y="1553378"/>
            <a:ext cx="1498294" cy="1525835"/>
          </a:xfrm>
          <a:prstGeom prst="ellips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Man Clipart | Clipart Panda - Free Clipart Imag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2845" y="1813385"/>
            <a:ext cx="511205" cy="920169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 rot="1266276">
            <a:off x="6973677" y="1630496"/>
            <a:ext cx="374574" cy="385590"/>
          </a:xfrm>
          <a:prstGeom prst="downArrow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266276">
            <a:off x="6841477" y="749147"/>
            <a:ext cx="1035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из његовог угла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1249E-6 L -0.58646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Friedmann</a:t>
            </a:r>
            <a:r>
              <a:rPr lang="en-US" dirty="0" smtClean="0"/>
              <a:t>–</a:t>
            </a:r>
            <a:r>
              <a:rPr lang="en-US" dirty="0" err="1" smtClean="0"/>
              <a:t>Lemaître</a:t>
            </a:r>
            <a:r>
              <a:rPr lang="en-US" dirty="0" smtClean="0"/>
              <a:t>–Robertson–Walker</a:t>
            </a:r>
            <a:r>
              <a:rPr lang="sr-Cyrl-RS" dirty="0" smtClean="0"/>
              <a:t> решење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39" y="1600200"/>
            <a:ext cx="8791461" cy="4767549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Случај хомогене и изотропне расподеле материје – одговара целокупном космосу</a:t>
            </a:r>
          </a:p>
          <a:p>
            <a:r>
              <a:rPr lang="sr-Cyrl-RS" dirty="0" smtClean="0"/>
              <a:t>Три решења, у зависности од густине материје: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r>
              <a:rPr lang="sr-Cyrl-RS" dirty="0" smtClean="0"/>
              <a:t>Сва решења су нестационарна и описују </a:t>
            </a:r>
            <a:r>
              <a:rPr lang="sr-Cyrl-RS" b="1" dirty="0" smtClean="0"/>
              <a:t>простор</a:t>
            </a:r>
            <a:r>
              <a:rPr lang="sr-Cyrl-RS" dirty="0" smtClean="0"/>
              <a:t> који се шири!</a:t>
            </a:r>
          </a:p>
          <a:p>
            <a:r>
              <a:rPr lang="sr-Cyrl-RS" dirty="0" smtClean="0"/>
              <a:t>Сва решења</a:t>
            </a:r>
            <a:r>
              <a:rPr lang="sr-Latn-RS" dirty="0" smtClean="0"/>
              <a:t> </a:t>
            </a:r>
            <a:r>
              <a:rPr lang="sr-Cyrl-RS" dirty="0" smtClean="0"/>
              <a:t>имају почетак = </a:t>
            </a:r>
            <a:r>
              <a:rPr lang="sr-Cyrl-RS" b="1" dirty="0" smtClean="0"/>
              <a:t>Велики прасак</a:t>
            </a:r>
            <a:r>
              <a:rPr lang="sr-Cyrl-RS" dirty="0" smtClean="0"/>
              <a:t>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02177" y="3128790"/>
            <a:ext cx="5515435" cy="1424408"/>
            <a:chOff x="2171661" y="4241494"/>
            <a:chExt cx="5515435" cy="1424408"/>
          </a:xfrm>
        </p:grpSpPr>
        <p:pic>
          <p:nvPicPr>
            <p:cNvPr id="56322" name="Picture 2" descr="http://francis.naukas.com/files/2010/07/dibujo20100728_frw_metric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11" r="81159"/>
            <a:stretch>
              <a:fillRect/>
            </a:stretch>
          </p:blipFill>
          <p:spPr bwMode="auto">
            <a:xfrm>
              <a:off x="2171661" y="4252510"/>
              <a:ext cx="1089331" cy="1413392"/>
            </a:xfrm>
            <a:prstGeom prst="rect">
              <a:avLst/>
            </a:prstGeom>
            <a:noFill/>
          </p:spPr>
        </p:pic>
        <p:pic>
          <p:nvPicPr>
            <p:cNvPr id="5" name="Picture 2" descr="http://francis.naukas.com/files/2010/07/dibujo20100728_frw_metric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065" t="-236"/>
            <a:stretch>
              <a:fillRect/>
            </a:stretch>
          </p:blipFill>
          <p:spPr bwMode="auto">
            <a:xfrm>
              <a:off x="3238959" y="4241494"/>
              <a:ext cx="4448137" cy="1422572"/>
            </a:xfrm>
            <a:prstGeom prst="rect">
              <a:avLst/>
            </a:prstGeom>
            <a:noFill/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2137272" y="3382178"/>
            <a:ext cx="649995" cy="3305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0675" y="3172858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Расте у времену 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76222" y="3371161"/>
            <a:ext cx="4076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3846" y="31820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Затворен, </a:t>
            </a:r>
            <a:r>
              <a:rPr lang="sr-Latn-RS" dirty="0" smtClean="0"/>
              <a:t>R</a:t>
            </a:r>
            <a:r>
              <a:rPr lang="sr-Latn-RS" baseline="-25000" dirty="0" smtClean="0"/>
              <a:t>pr </a:t>
            </a:r>
            <a:r>
              <a:rPr lang="en-US" dirty="0" smtClean="0"/>
              <a:t>&gt;0</a:t>
            </a:r>
            <a:r>
              <a:rPr lang="sr-Cyrl-RS" dirty="0" smtClean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652352" y="4327793"/>
            <a:ext cx="4076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59976" y="4138671"/>
            <a:ext cx="192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Отворен, </a:t>
            </a:r>
            <a:r>
              <a:rPr lang="sr-Latn-RS" dirty="0" smtClean="0"/>
              <a:t>R</a:t>
            </a:r>
            <a:r>
              <a:rPr lang="sr-Latn-RS" baseline="-25000" dirty="0" smtClean="0"/>
              <a:t>pr </a:t>
            </a:r>
            <a:r>
              <a:rPr lang="en-US" dirty="0" smtClean="0"/>
              <a:t>&lt;0, </a:t>
            </a:r>
            <a:r>
              <a:rPr lang="sr-Cyrl-RS" dirty="0" smtClean="0"/>
              <a:t>Лобачевски 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674385" y="3843050"/>
            <a:ext cx="4076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2009" y="3653928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Раван, </a:t>
            </a:r>
            <a:r>
              <a:rPr lang="sr-Latn-RS" dirty="0" smtClean="0"/>
              <a:t>R</a:t>
            </a:r>
            <a:r>
              <a:rPr lang="sr-Latn-RS" baseline="-25000" dirty="0" smtClean="0"/>
              <a:t>pr</a:t>
            </a:r>
            <a:r>
              <a:rPr lang="sr-Latn-RS" dirty="0"/>
              <a:t>=</a:t>
            </a:r>
            <a:r>
              <a:rPr lang="en-US" dirty="0" smtClean="0"/>
              <a:t>0</a:t>
            </a:r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78786" y="3613533"/>
            <a:ext cx="2941503" cy="451691"/>
          </a:xfrm>
          <a:prstGeom prst="rect">
            <a:avLst/>
          </a:prstGeom>
          <a:noFill/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1" grpId="0"/>
      <p:bldP spid="15" grpId="0"/>
      <p:bldP spid="17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последице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Хаблов закон (помак): што је нека галаксија или звезда даља од нас, тим се брже удаљава од нас.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Општа “генијалнија” од специјалне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sz="2800" dirty="0" smtClean="0"/>
              <a:t>Специјална т.р. од већег значаја за остале области физике и за технолошку примену.</a:t>
            </a:r>
          </a:p>
          <a:p>
            <a:r>
              <a:rPr lang="sr-Cyrl-RS" sz="2800" dirty="0" smtClean="0"/>
              <a:t>Али:</a:t>
            </a:r>
          </a:p>
          <a:p>
            <a:pPr lvl="1"/>
            <a:r>
              <a:rPr lang="sr-Cyrl-RS" dirty="0" smtClean="0"/>
              <a:t>Општа садржи специјалну (као специјални случај)</a:t>
            </a:r>
          </a:p>
          <a:p>
            <a:pPr lvl="1"/>
            <a:r>
              <a:rPr lang="sr-Cyrl-RS" dirty="0" smtClean="0"/>
              <a:t>Тренутак за специјалну био је “зрео” и само је било питање ко ће дати завршну реч (Ајнштајн, Лоренц, Поинкаре)</a:t>
            </a:r>
          </a:p>
          <a:p>
            <a:pPr lvl="1"/>
            <a:r>
              <a:rPr lang="sr-Cyrl-RS" dirty="0" smtClean="0"/>
              <a:t>Општа т.р. – испред свог времена, без икаквих експерименталних подстицаја!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Илустрација – затворен модел универзума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812"/>
            <a:ext cx="8229600" cy="4525963"/>
          </a:xfrm>
        </p:spPr>
        <p:txBody>
          <a:bodyPr/>
          <a:lstStyle/>
          <a:p>
            <a:r>
              <a:rPr lang="sr-Cyrl-RS" dirty="0" smtClean="0"/>
              <a:t>Као балон који се надувава (у 5 димензија):</a:t>
            </a:r>
            <a:endParaRPr lang="en-US" dirty="0"/>
          </a:p>
        </p:txBody>
      </p:sp>
      <p:pic>
        <p:nvPicPr>
          <p:cNvPr id="55300" name="Picture 4" descr="http://astronomer.wpengine.netdna-cdn.com/wp-content/uploads/2012/11/Balloon-Analogy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610" y="3668451"/>
            <a:ext cx="4625667" cy="2690597"/>
          </a:xfrm>
          <a:prstGeom prst="rect">
            <a:avLst/>
          </a:prstGeom>
          <a:noFill/>
        </p:spPr>
      </p:pic>
      <p:pic>
        <p:nvPicPr>
          <p:cNvPr id="55302" name="Picture 6" descr="http://frigg.physastro.mnsu.edu/~eskridge/astr101/kauf28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45397" y="1713122"/>
            <a:ext cx="5551162" cy="2635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Главне предикције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Хаблов закон (помак) – што је нека галаксија или звезда даља од нас, тим се брже удаљава од нас</a:t>
            </a:r>
          </a:p>
          <a:p>
            <a:r>
              <a:rPr lang="sr-Cyrl-RS" dirty="0" smtClean="0"/>
              <a:t>После Великог праска свемир се ширио и хладио – и данас са свих страна равномерно пристиже микроталасно “позадинско зрачење”</a:t>
            </a:r>
            <a:r>
              <a:rPr lang="sr-Latn-RS" dirty="0" smtClean="0"/>
              <a:t> (2.7 K)</a:t>
            </a:r>
            <a:r>
              <a:rPr lang="sr-Cyrl-RS" dirty="0" smtClean="0"/>
              <a:t>, емитовано када је свемир био око 300.000 година стар</a:t>
            </a:r>
            <a:r>
              <a:rPr lang="sr-Latn-R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Позадинско зрачење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Мапа зрачења са </a:t>
            </a:r>
            <a:r>
              <a:rPr lang="sr-Latn-RS" dirty="0" smtClean="0"/>
              <a:t>WMAP </a:t>
            </a:r>
            <a:r>
              <a:rPr lang="sr-Cyrl-RS" dirty="0" smtClean="0"/>
              <a:t>(</a:t>
            </a:r>
            <a:r>
              <a:rPr lang="en-US" dirty="0" smtClean="0"/>
              <a:t>Wilkinson Microwave Anisotropy Probe</a:t>
            </a:r>
            <a:r>
              <a:rPr lang="sr-Cyrl-RS" dirty="0" smtClean="0"/>
              <a:t>) сателита </a:t>
            </a:r>
            <a:endParaRPr lang="en-US" dirty="0"/>
          </a:p>
        </p:txBody>
      </p:sp>
      <p:pic>
        <p:nvPicPr>
          <p:cNvPr id="59394" name="Picture 2" descr="https://upload.wikimedia.org/wikipedia/commons/3/3c/Ilc_9yr_moll40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715" y="2829918"/>
            <a:ext cx="7135564" cy="356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Да сагледамо још једном...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Размишљања о лифту који слободно пада довела су до закључка да је наш свемир морао имати почетак у великом праску!</a:t>
            </a:r>
            <a:endParaRPr lang="en-US" dirty="0"/>
          </a:p>
        </p:txBody>
      </p:sp>
      <p:pic>
        <p:nvPicPr>
          <p:cNvPr id="61442" name="Picture 2" descr="C:\Users\Igor\AppData\Local\Temp\scl2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5586" y="3299556"/>
            <a:ext cx="1354998" cy="1976299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831334" y="3899971"/>
            <a:ext cx="2071171" cy="429658"/>
          </a:xfrm>
          <a:prstGeom prst="rightArrow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4" name="Picture 4" descr="http://www.khabdha.org/wp-content/uploads/2011/02/big_ba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08" y="3137780"/>
            <a:ext cx="2367288" cy="2132847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3249976" y="4307595"/>
            <a:ext cx="1465243" cy="848299"/>
          </a:xfrm>
          <a:prstGeom prst="downArrow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082188" y="5233012"/>
            <a:ext cx="4087258" cy="1123721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0070C0"/>
                </a:solidFill>
              </a:rPr>
              <a:t>Невероватна моћ људског ума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5728" y="2655720"/>
            <a:ext cx="3382178" cy="1134737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chemeClr val="tx1"/>
                </a:solidFill>
              </a:rPr>
              <a:t>ХВАЛА!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images.mentalfloss.com/sites/default/files/styles/insert_main_wide_image/public/einstein1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050" y="365662"/>
            <a:ext cx="4207104" cy="5068882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842353" y="4792338"/>
            <a:ext cx="3382178" cy="1134737"/>
          </a:xfrm>
          <a:prstGeom prst="roundRect">
            <a:avLst/>
          </a:prstGeom>
          <a:ln>
            <a:headEnd type="none" w="med" len="med"/>
            <a:tailEnd type="arrow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chemeClr val="tx1"/>
                </a:solidFill>
              </a:rPr>
              <a:t>ХВАЛА!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Шварцшилдова метрика - особине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210"/>
            <a:ext cx="8229600" cy="4682953"/>
          </a:xfrm>
        </p:spPr>
        <p:txBody>
          <a:bodyPr/>
          <a:lstStyle/>
          <a:p>
            <a:r>
              <a:rPr lang="sr-Cyrl-RS" dirty="0" smtClean="0"/>
              <a:t>Однос обима и пречника орбите мањи од </a:t>
            </a:r>
            <a:r>
              <a:rPr lang="el-GR" dirty="0" smtClean="0"/>
              <a:t>π</a:t>
            </a:r>
            <a:r>
              <a:rPr lang="sr-Cyrl-RS" dirty="0" smtClean="0"/>
              <a:t>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436688" y="2073275"/>
          <a:ext cx="6254750" cy="1270000"/>
        </p:xfrm>
        <a:graphic>
          <a:graphicData uri="http://schemas.openxmlformats.org/presentationml/2006/ole">
            <p:oleObj spid="_x0000_s90114" name="Equation" r:id="rId3" imgW="3009600" imgH="609480" progId="Equation.3">
              <p:embed/>
            </p:oleObj>
          </a:graphicData>
        </a:graphic>
      </p:graphicFrame>
      <p:pic>
        <p:nvPicPr>
          <p:cNvPr id="9" name="Picture 6" descr="C:\Users\Igor\AppData\Local\Temp\scl2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852" y="4281241"/>
            <a:ext cx="1140643" cy="1106008"/>
          </a:xfrm>
          <a:prstGeom prst="rect">
            <a:avLst/>
          </a:prstGeom>
          <a:noFill/>
        </p:spPr>
      </p:pic>
      <p:sp>
        <p:nvSpPr>
          <p:cNvPr id="12" name="Left Brace 11"/>
          <p:cNvSpPr/>
          <p:nvPr/>
        </p:nvSpPr>
        <p:spPr>
          <a:xfrm rot="5400000">
            <a:off x="3638019" y="4440510"/>
            <a:ext cx="250225" cy="585640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20885" y="4095773"/>
            <a:ext cx="61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r>
              <a:rPr lang="sr-Cyrl-RS" sz="2800" b="1" i="1" baseline="-25000" dirty="0" smtClean="0"/>
              <a:t>0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4527011" y="3282107"/>
            <a:ext cx="506779" cy="2601821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2366" y="3944039"/>
            <a:ext cx="5210979" cy="1828800"/>
          </a:xfrm>
          <a:prstGeom prst="ellipse">
            <a:avLst/>
          </a:prstGeom>
          <a:ln w="38100"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9" idx="3"/>
          </p:cNvCxnSpPr>
          <p:nvPr/>
        </p:nvCxnSpPr>
        <p:spPr>
          <a:xfrm>
            <a:off x="4046495" y="4834245"/>
            <a:ext cx="1983113" cy="184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68118" y="4841249"/>
            <a:ext cx="104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∆r</a:t>
            </a:r>
            <a:endParaRPr lang="en-US" dirty="0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6157913" y="4216400"/>
          <a:ext cx="2532062" cy="1233488"/>
        </p:xfrm>
        <a:graphic>
          <a:graphicData uri="http://schemas.openxmlformats.org/presentationml/2006/ole">
            <p:oleObj spid="_x0000_s90115" name="Equation" r:id="rId5" imgW="1358640" imgH="660240" progId="Equation.3">
              <p:embed/>
            </p:oleObj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2801938" y="3586163"/>
          <a:ext cx="1063625" cy="381000"/>
        </p:xfrm>
        <a:graphic>
          <a:graphicData uri="http://schemas.openxmlformats.org/presentationml/2006/ole">
            <p:oleObj spid="_x0000_s90116" name="Equation" r:id="rId6" imgW="571320" imgH="2030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86060" y="3829533"/>
            <a:ext cx="104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/>
      <p:bldP spid="14" grpId="0" animBg="1"/>
      <p:bldP spid="15" grpId="0" animBg="1"/>
      <p:bldP spid="19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s-media-cache-ak0.pinimg.com/736x/52/67/be/5267bea70849c560dfac052a35f7b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514" y="2366683"/>
            <a:ext cx="4766049" cy="2376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 – </a:t>
            </a:r>
            <a:r>
              <a:rPr lang="sr-Latn-RS" dirty="0"/>
              <a:t>1</a:t>
            </a: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9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23398" t="21742" r="21544" b="62964"/>
          <a:stretch>
            <a:fillRect/>
          </a:stretch>
        </p:blipFill>
        <p:spPr bwMode="auto">
          <a:xfrm rot="234750">
            <a:off x="1900519" y="3242496"/>
            <a:ext cx="507475" cy="253737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475129" y="5995895"/>
            <a:ext cx="3254189" cy="234577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6094" y="1532965"/>
            <a:ext cx="1649507" cy="30659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63270" y="4697506"/>
            <a:ext cx="224118" cy="753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97741" y="4867836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26626" name="Picture 2" descr="C:\Users\Igor\AppData\Local\Temp\scl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9" b="780"/>
          <a:stretch>
            <a:fillRect/>
          </a:stretch>
        </p:blipFill>
        <p:spPr bwMode="auto">
          <a:xfrm>
            <a:off x="1640323" y="3445962"/>
            <a:ext cx="900829" cy="1130188"/>
          </a:xfrm>
          <a:prstGeom prst="rect">
            <a:avLst/>
          </a:prstGeom>
          <a:noFill/>
        </p:spPr>
      </p:pic>
      <p:pic>
        <p:nvPicPr>
          <p:cNvPr id="15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10232" t="78041" r="81789" b="15"/>
          <a:stretch>
            <a:fillRect/>
          </a:stretch>
        </p:blipFill>
        <p:spPr bwMode="auto">
          <a:xfrm>
            <a:off x="1775011" y="4198977"/>
            <a:ext cx="73547" cy="364058"/>
          </a:xfrm>
          <a:prstGeom prst="rect">
            <a:avLst/>
          </a:prstGeom>
          <a:noFill/>
        </p:spPr>
      </p:pic>
      <p:pic>
        <p:nvPicPr>
          <p:cNvPr id="16" name="Picture 2" descr="C:\Users\Igor\AppData\Local\Temp\scl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9" b="780"/>
          <a:stretch>
            <a:fillRect/>
          </a:stretch>
        </p:blipFill>
        <p:spPr bwMode="auto">
          <a:xfrm rot="18763236">
            <a:off x="6176466" y="2432950"/>
            <a:ext cx="900829" cy="1130188"/>
          </a:xfrm>
          <a:prstGeom prst="rect">
            <a:avLst/>
          </a:prstGeom>
          <a:noFill/>
        </p:spPr>
      </p:pic>
      <p:pic>
        <p:nvPicPr>
          <p:cNvPr id="17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98" t="21742" r="21544" b="62964"/>
          <a:stretch>
            <a:fillRect/>
          </a:stretch>
        </p:blipFill>
        <p:spPr bwMode="auto">
          <a:xfrm rot="2588553">
            <a:off x="7243483" y="2919767"/>
            <a:ext cx="507475" cy="253737"/>
          </a:xfrm>
          <a:prstGeom prst="rect">
            <a:avLst/>
          </a:prstGeom>
          <a:noFill/>
        </p:spPr>
      </p:pic>
      <p:pic>
        <p:nvPicPr>
          <p:cNvPr id="18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10232" t="78041" r="81789" b="15"/>
          <a:stretch>
            <a:fillRect/>
          </a:stretch>
        </p:blipFill>
        <p:spPr bwMode="auto">
          <a:xfrm>
            <a:off x="5952565" y="3060460"/>
            <a:ext cx="73547" cy="364058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3326922" y="1207700"/>
            <a:ext cx="4221191" cy="1673522"/>
            <a:chOff x="3326922" y="1207700"/>
            <a:chExt cx="4221191" cy="1673522"/>
          </a:xfrm>
        </p:grpSpPr>
        <p:sp>
          <p:nvSpPr>
            <p:cNvPr id="19" name="Right Arrow 18"/>
            <p:cNvSpPr/>
            <p:nvPr/>
          </p:nvSpPr>
          <p:spPr>
            <a:xfrm rot="2706561">
              <a:off x="4589253" y="2320505"/>
              <a:ext cx="905773" cy="215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9788568">
              <a:off x="3326922" y="2024332"/>
              <a:ext cx="905773" cy="215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83811" y="1207700"/>
              <a:ext cx="33643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Каквим експериментом он може да разликује ове две ситуације?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69744" y="4383717"/>
            <a:ext cx="4813539" cy="2077468"/>
            <a:chOff x="3769744" y="4383717"/>
            <a:chExt cx="4813539" cy="2077468"/>
          </a:xfrm>
        </p:grpSpPr>
        <p:pic>
          <p:nvPicPr>
            <p:cNvPr id="22" name="Picture 2" descr="http://t3.gstatic.com/images?q=tbn:ANd9GcSKlln6dXNCuCuhI8hnU2XWUnko5Rw1wRoVCVFCXSfDR-p9LE7eRw"/>
            <p:cNvPicPr>
              <a:picLocks noChangeAspect="1" noChangeArrowheads="1"/>
            </p:cNvPicPr>
            <p:nvPr/>
          </p:nvPicPr>
          <p:blipFill>
            <a:blip r:embed="rId5" cstate="print"/>
            <a:srcRect l="20663" r="20201" b="5171"/>
            <a:stretch>
              <a:fillRect/>
            </a:stretch>
          </p:blipFill>
          <p:spPr bwMode="auto">
            <a:xfrm flipH="1">
              <a:off x="3769744" y="4383717"/>
              <a:ext cx="1199071" cy="2077468"/>
            </a:xfrm>
            <a:prstGeom prst="rect">
              <a:avLst/>
            </a:prstGeom>
            <a:noFill/>
          </p:spPr>
        </p:pic>
        <p:sp>
          <p:nvSpPr>
            <p:cNvPr id="23" name="Rounded Rectangular Callout 22"/>
            <p:cNvSpPr/>
            <p:nvPr/>
          </p:nvSpPr>
          <p:spPr>
            <a:xfrm>
              <a:off x="5046452" y="4942935"/>
              <a:ext cx="3536831" cy="1414733"/>
            </a:xfrm>
            <a:prstGeom prst="wedgeRoundRectCallout">
              <a:avLst>
                <a:gd name="adj1" fmla="val -56528"/>
                <a:gd name="adj2" fmla="val -24277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>
                  <a:solidFill>
                    <a:schemeClr val="tx1"/>
                  </a:solidFill>
                </a:rPr>
                <a:t>Можда ове две ситуације нису само привидно сличне, можда су суштински еквивалентне па не постоји такав експеримент?!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>
            <a:off x="2932981" y="1639019"/>
            <a:ext cx="8627" cy="4425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87570" y="1653397"/>
            <a:ext cx="8627" cy="4425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43171" y="5673687"/>
            <a:ext cx="1432193" cy="264405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0608 -0.00277 0.00521 -0.01111 0.00677 -0.01828 C 0.00729 -0.02106 0.00885 -0.02615 0.00885 -0.02615 C 0.00851 -0.03657 0.00851 -0.04722 0.00781 -0.05763 C 0.00764 -0.06203 0.00486 -0.06967 0.00382 -0.07337 C 0.00069 -0.08541 -0.00052 -0.09953 -0.00486 -0.11111 C -0.00677 -0.11597 -0.01042 -0.1199 -0.01285 -0.1243 C -0.01632 -0.13055 -0.01858 -0.1368 -0.02361 -0.1412 C -0.02813 -0.15046 -0.03576 -0.16666 -0.0441 -0.1699 C -0.04826 -0.17361 -0.04931 -0.17407 -0.05208 -0.17777 C -0.05434 -0.18078 -0.05295 -0.18055 -0.05486 -0.18055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6 C -0.00329 -0.00139 -0.00451 -0.0037 -0.00781 -0.00509 C -0.01163 -0.00833 -0.01336 -0.01296 -0.01666 -0.01689 C -0.01874 -0.02662 -0.01579 -0.01458 -0.01961 -0.02476 C -0.02187 -0.03055 -0.02256 -0.03819 -0.02343 -0.04444 C -0.02291 -0.06389 -0.02517 -0.07708 -0.01458 -0.09004 C -0.01354 -0.0949 -0.0118 -0.09537 -0.00972 -0.0993 C -0.00642 -0.10532 -0.00312 -0.11134 6.11111E-6 -0.11759 C 0.00331 -0.1243 0.00296 -0.11551 0.00296 -0.12014 " pathEditMode="relative" ptsTypes="ffffffffA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C -0.00295 -0.00255 -0.00486 -0.00533 -0.00782 -0.00787 C -0.01337 -0.01922 -0.00591 -0.00602 -0.01268 -0.01297 C -0.01441 -0.01482 -0.01545 -0.01736 -0.01667 -0.01968 C -0.02118 -0.02801 -0.02466 -0.0375 -0.03038 -0.04445 C -0.03143 -0.04931 -0.03229 -0.05232 -0.03229 -0.05741 " pathEditMode="relative" ptsTypes="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92505E-6 C 0.00105 -0.0141 0.00226 -0.01804 0.01181 -0.02243 C 0.01997 -0.01966 0.0139 -0.02336 0.01685 -0.0067 C 0.0172 -0.00485 0.02084 -0.00208 0.02171 -0.00138 C 0.02327 0.0044 0.02345 0.00833 0.01876 0.01065 C 0.00313 0.00926 0.00452 0.01342 5E-6 7.92505E-6 Z " pathEditMode="relative" ptsTypes="ffffff">
                                      <p:cBhvr>
                                        <p:cTn id="3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2885E-6 C -0.00104 0.0199 0.00139 0.02059 -0.00989 0.02499 C -0.0125 0.01967 -0.01302 0.0155 -0.00798 0.01319 C -0.00486 0.00949 -0.00503 0.00671 -0.00399 0.00139 C -0.00364 1.12885E-6 -0.00399 -0.00208 -0.00295 -0.00254 C -0.00173 -0.003 -0.00104 -0.00092 -1.66667E-6 1.12885E-6 Z " pathEditMode="relative" ptsTypes="ffffff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28799E-6 C -0.0118 -0.0014 -0.0092 -0.00232 -0.01788 -0.00533 C -0.01979 -0.00487 -0.02205 -0.00533 -0.02378 -0.00394 C -0.02812 -0.0007 -0.02257 0.00439 -0.02083 0.00531 C -0.01788 0.00878 -0.01458 0.00901 -0.01094 0.0104 C -0.00347 0.00901 -0.00382 0.00855 2.5E-6 -5.28799E-6 Z " pathEditMode="relative" ptsTypes="ffffff">
                                      <p:cBhvr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9454E-6 C 0.00364 0.00069 0.00798 -0.00046 0.01093 0.00278 C 0.01371 0.00578 0.01788 0.01319 0.01788 0.01319 C 0.01649 0.0236 0.01267 0.02961 0.00503 0.03308 C 0.00034 0.03215 -0.00591 0.03192 -0.00105 0.02498 C 0.00104 0.01735 -0.00122 0.0236 -0.00487 0.01596 C -0.00382 0.00694 -0.00278 0.00763 8.33333E-7 -3.19454E-6 Z " pathEditMode="relative" ptsTypes="fffffff">
                                      <p:cBhvr>
                                        <p:cTn id="4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stCxn id="20" idx="2"/>
            <a:endCxn id="30724" idx="0"/>
          </p:cNvCxnSpPr>
          <p:nvPr/>
        </p:nvCxnSpPr>
        <p:spPr>
          <a:xfrm flipH="1">
            <a:off x="1627703" y="1337095"/>
            <a:ext cx="28569" cy="1742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 – </a:t>
            </a:r>
            <a:r>
              <a:rPr lang="sr-Latn-RS" dirty="0"/>
              <a:t>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5201728" y="6125460"/>
            <a:ext cx="3254189" cy="234577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30610" y="2161508"/>
            <a:ext cx="224118" cy="753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398" y="237497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30724" name="Picture 4" descr="C:\Users\Igor\AppData\Local\Temp\scl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527" y="3079631"/>
            <a:ext cx="1730352" cy="3169369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1656272" y="1242204"/>
            <a:ext cx="241539" cy="189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0" idx="0"/>
          </p:cNvCxnSpPr>
          <p:nvPr/>
        </p:nvCxnSpPr>
        <p:spPr>
          <a:xfrm>
            <a:off x="1777042" y="1242204"/>
            <a:ext cx="879894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70236" y="113851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30726" name="Picture 6" descr="http://marcmyers.typepad.com/.a/6a00e008dca1f08834013480bef66e970c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8187">
            <a:off x="249766" y="3152828"/>
            <a:ext cx="757726" cy="402379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436119" y="3130503"/>
            <a:ext cx="869914" cy="466160"/>
            <a:chOff x="6371091" y="611590"/>
            <a:chExt cx="869914" cy="466160"/>
          </a:xfrm>
        </p:grpSpPr>
        <p:sp>
          <p:nvSpPr>
            <p:cNvPr id="28" name="Arc 27"/>
            <p:cNvSpPr/>
            <p:nvPr/>
          </p:nvSpPr>
          <p:spPr>
            <a:xfrm rot="2859035">
              <a:off x="6344369" y="638312"/>
              <a:ext cx="466159" cy="412715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2859035">
              <a:off x="6572968" y="638313"/>
              <a:ext cx="466159" cy="412715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2859035">
              <a:off x="6801568" y="638312"/>
              <a:ext cx="466159" cy="412715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4" descr="C:\Users\Igor\AppData\Local\Temp\sc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6648" y="1837425"/>
            <a:ext cx="1693735" cy="3109523"/>
          </a:xfrm>
          <a:prstGeom prst="rect">
            <a:avLst/>
          </a:prstGeom>
          <a:noFill/>
        </p:spPr>
      </p:pic>
      <p:pic>
        <p:nvPicPr>
          <p:cNvPr id="34" name="Picture 6" descr="http://marcmyers.typepad.com/.a/6a00e008dca1f08834013480bef66e970c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8187">
            <a:off x="2679539" y="1890496"/>
            <a:ext cx="757726" cy="402379"/>
          </a:xfrm>
          <a:prstGeom prst="rect">
            <a:avLst/>
          </a:prstGeom>
          <a:noFill/>
        </p:spPr>
      </p:pic>
      <p:sp>
        <p:nvSpPr>
          <p:cNvPr id="36" name="Freeform 35"/>
          <p:cNvSpPr/>
          <p:nvPr/>
        </p:nvSpPr>
        <p:spPr>
          <a:xfrm>
            <a:off x="3269411" y="2071777"/>
            <a:ext cx="1703717" cy="881332"/>
          </a:xfrm>
          <a:custGeom>
            <a:avLst/>
            <a:gdLst>
              <a:gd name="connsiteX0" fmla="*/ 0 w 1703717"/>
              <a:gd name="connsiteY0" fmla="*/ 7189 h 881332"/>
              <a:gd name="connsiteX1" fmla="*/ 465827 w 1703717"/>
              <a:gd name="connsiteY1" fmla="*/ 33068 h 881332"/>
              <a:gd name="connsiteX2" fmla="*/ 1017917 w 1703717"/>
              <a:gd name="connsiteY2" fmla="*/ 205597 h 881332"/>
              <a:gd name="connsiteX3" fmla="*/ 1475117 w 1703717"/>
              <a:gd name="connsiteY3" fmla="*/ 533400 h 881332"/>
              <a:gd name="connsiteX4" fmla="*/ 1673525 w 1703717"/>
              <a:gd name="connsiteY4" fmla="*/ 826698 h 881332"/>
              <a:gd name="connsiteX5" fmla="*/ 1656272 w 1703717"/>
              <a:gd name="connsiteY5" fmla="*/ 861204 h 88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717" h="881332">
                <a:moveTo>
                  <a:pt x="0" y="7189"/>
                </a:moveTo>
                <a:cubicBezTo>
                  <a:pt x="148087" y="3594"/>
                  <a:pt x="296174" y="0"/>
                  <a:pt x="465827" y="33068"/>
                </a:cubicBezTo>
                <a:cubicBezTo>
                  <a:pt x="635480" y="66136"/>
                  <a:pt x="849702" y="122208"/>
                  <a:pt x="1017917" y="205597"/>
                </a:cubicBezTo>
                <a:cubicBezTo>
                  <a:pt x="1186132" y="288986"/>
                  <a:pt x="1365849" y="429883"/>
                  <a:pt x="1475117" y="533400"/>
                </a:cubicBezTo>
                <a:cubicBezTo>
                  <a:pt x="1584385" y="636917"/>
                  <a:pt x="1643333" y="772064"/>
                  <a:pt x="1673525" y="826698"/>
                </a:cubicBezTo>
                <a:cubicBezTo>
                  <a:pt x="1703717" y="881332"/>
                  <a:pt x="1679994" y="871268"/>
                  <a:pt x="1656272" y="861204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4" descr="C:\Users\Igor\AppData\Local\Temp\sc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1479" y="3024995"/>
            <a:ext cx="1693735" cy="3109523"/>
          </a:xfrm>
          <a:prstGeom prst="rect">
            <a:avLst/>
          </a:prstGeom>
          <a:noFill/>
        </p:spPr>
      </p:pic>
      <p:pic>
        <p:nvPicPr>
          <p:cNvPr id="38" name="Picture 6" descr="http://marcmyers.typepad.com/.a/6a00e008dca1f08834013480bef66e970c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8187">
            <a:off x="5454370" y="3078066"/>
            <a:ext cx="757726" cy="402379"/>
          </a:xfrm>
          <a:prstGeom prst="rect">
            <a:avLst/>
          </a:prstGeom>
          <a:noFill/>
        </p:spPr>
      </p:pic>
      <p:sp>
        <p:nvSpPr>
          <p:cNvPr id="39" name="Freeform 38"/>
          <p:cNvSpPr/>
          <p:nvPr/>
        </p:nvSpPr>
        <p:spPr>
          <a:xfrm>
            <a:off x="6044242" y="3259347"/>
            <a:ext cx="1703717" cy="881332"/>
          </a:xfrm>
          <a:custGeom>
            <a:avLst/>
            <a:gdLst>
              <a:gd name="connsiteX0" fmla="*/ 0 w 1703717"/>
              <a:gd name="connsiteY0" fmla="*/ 7189 h 881332"/>
              <a:gd name="connsiteX1" fmla="*/ 465827 w 1703717"/>
              <a:gd name="connsiteY1" fmla="*/ 33068 h 881332"/>
              <a:gd name="connsiteX2" fmla="*/ 1017917 w 1703717"/>
              <a:gd name="connsiteY2" fmla="*/ 205597 h 881332"/>
              <a:gd name="connsiteX3" fmla="*/ 1475117 w 1703717"/>
              <a:gd name="connsiteY3" fmla="*/ 533400 h 881332"/>
              <a:gd name="connsiteX4" fmla="*/ 1673525 w 1703717"/>
              <a:gd name="connsiteY4" fmla="*/ 826698 h 881332"/>
              <a:gd name="connsiteX5" fmla="*/ 1656272 w 1703717"/>
              <a:gd name="connsiteY5" fmla="*/ 861204 h 88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3717" h="881332">
                <a:moveTo>
                  <a:pt x="0" y="7189"/>
                </a:moveTo>
                <a:cubicBezTo>
                  <a:pt x="148087" y="3594"/>
                  <a:pt x="296174" y="0"/>
                  <a:pt x="465827" y="33068"/>
                </a:cubicBezTo>
                <a:cubicBezTo>
                  <a:pt x="635480" y="66136"/>
                  <a:pt x="849702" y="122208"/>
                  <a:pt x="1017917" y="205597"/>
                </a:cubicBezTo>
                <a:cubicBezTo>
                  <a:pt x="1186132" y="288986"/>
                  <a:pt x="1365849" y="429883"/>
                  <a:pt x="1475117" y="533400"/>
                </a:cubicBezTo>
                <a:cubicBezTo>
                  <a:pt x="1584385" y="636917"/>
                  <a:pt x="1643333" y="772064"/>
                  <a:pt x="1673525" y="826698"/>
                </a:cubicBezTo>
                <a:cubicBezTo>
                  <a:pt x="1703717" y="881332"/>
                  <a:pt x="1679994" y="871268"/>
                  <a:pt x="1656272" y="861204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1.38889E-6 -0.16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13212 -0.001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s-media-cache-ak0.pinimg.com/736x/52/67/be/5267bea70849c560dfac052a35f7b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928" y="224117"/>
            <a:ext cx="7010400" cy="34956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58" y="2249300"/>
            <a:ext cx="2246966" cy="4044539"/>
          </a:xfrm>
          <a:prstGeom prst="rect">
            <a:avLst/>
          </a:prstGeom>
          <a:noFill/>
        </p:spPr>
      </p:pic>
      <p:pic>
        <p:nvPicPr>
          <p:cNvPr id="25608" name="Picture 8" descr="http://cliparts.co/cliparts/LTd/j8M/LTdj8Mxp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3459" y="4609232"/>
            <a:ext cx="1811803" cy="1845355"/>
          </a:xfrm>
          <a:prstGeom prst="rect">
            <a:avLst/>
          </a:prstGeom>
          <a:noFill/>
        </p:spPr>
      </p:pic>
      <p:pic>
        <p:nvPicPr>
          <p:cNvPr id="9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23398" t="21742" r="21544" b="62964"/>
          <a:stretch>
            <a:fillRect/>
          </a:stretch>
        </p:blipFill>
        <p:spPr bwMode="auto">
          <a:xfrm>
            <a:off x="7288306" y="833718"/>
            <a:ext cx="1237130" cy="618564"/>
          </a:xfrm>
          <a:prstGeom prst="rect">
            <a:avLst/>
          </a:prstGeom>
          <a:noFill/>
        </p:spPr>
      </p:pic>
      <p:pic>
        <p:nvPicPr>
          <p:cNvPr id="10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10232" t="78041" r="81789" b="15"/>
          <a:stretch>
            <a:fillRect/>
          </a:stretch>
        </p:blipFill>
        <p:spPr bwMode="auto">
          <a:xfrm>
            <a:off x="8785412" y="519953"/>
            <a:ext cx="179294" cy="887506"/>
          </a:xfrm>
          <a:prstGeom prst="rect">
            <a:avLst/>
          </a:prstGeom>
          <a:noFill/>
        </p:spPr>
      </p:pic>
      <p:pic>
        <p:nvPicPr>
          <p:cNvPr id="25610" name="Picture 10" descr="C:\Users\Igor\AppData\Local\Temp\scl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5335" y="3530039"/>
            <a:ext cx="2266950" cy="272415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2698376" y="4525682"/>
            <a:ext cx="3962400" cy="324224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Естетско-филозофски подстицај</a:t>
            </a:r>
          </a:p>
          <a:p>
            <a:r>
              <a:rPr lang="sr-Cyrl-RS" dirty="0" smtClean="0"/>
              <a:t>Коришћење мисаоних (</a:t>
            </a:r>
            <a:r>
              <a:rPr lang="sr-Latn-RS" dirty="0" smtClean="0"/>
              <a:t>“gedanken”</a:t>
            </a:r>
            <a:r>
              <a:rPr lang="sr-Cyrl-RS" dirty="0" smtClean="0"/>
              <a:t>) експеримената</a:t>
            </a:r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429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Ако није проистекла из експеримента, онда...?</a:t>
            </a:r>
            <a:endParaRPr lang="en-US" dirty="0"/>
          </a:p>
        </p:txBody>
      </p:sp>
      <p:pic>
        <p:nvPicPr>
          <p:cNvPr id="1045" name="Picture 21" descr="C:\Users\Igor\Dropbox\Predavanja\Pomocni materijal\Prop_light_anim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3733800"/>
            <a:ext cx="3505200" cy="692680"/>
          </a:xfrm>
          <a:prstGeom prst="rect">
            <a:avLst/>
          </a:prstGeom>
          <a:noFill/>
        </p:spPr>
      </p:pic>
      <p:pic>
        <p:nvPicPr>
          <p:cNvPr id="1046" name="Picture 22" descr="C:\Users\Igor\Dropbox\Predavanja\Pomocni materijal\light_wave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648200"/>
            <a:ext cx="2819400" cy="61317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429000" y="5181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 smtClean="0"/>
              <a:t>зраци</a:t>
            </a:r>
          </a:p>
          <a:p>
            <a:r>
              <a:rPr lang="sr-Cyrl-RS" dirty="0" smtClean="0"/>
              <a:t>светлости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 flipV="1">
            <a:off x="4000500" y="4876800"/>
            <a:ext cx="381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946127" y="3393924"/>
            <a:ext cx="2819399" cy="1676401"/>
            <a:chOff x="1946127" y="3393924"/>
            <a:chExt cx="2819399" cy="1676401"/>
          </a:xfrm>
        </p:grpSpPr>
        <p:sp>
          <p:nvSpPr>
            <p:cNvPr id="25" name="Arc 24"/>
            <p:cNvSpPr/>
            <p:nvPr/>
          </p:nvSpPr>
          <p:spPr>
            <a:xfrm rot="2859035">
              <a:off x="2631927" y="3393924"/>
              <a:ext cx="1676400" cy="1676400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2859035">
              <a:off x="2860526" y="3393925"/>
              <a:ext cx="1676400" cy="1676400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2859035">
              <a:off x="3089126" y="3393924"/>
              <a:ext cx="1676400" cy="1676400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2859035">
              <a:off x="1946127" y="3393924"/>
              <a:ext cx="1676400" cy="1676400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2859035">
              <a:off x="2174726" y="3393925"/>
              <a:ext cx="1676400" cy="1676400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2859035">
              <a:off x="2403326" y="3393924"/>
              <a:ext cx="1676400" cy="1676400"/>
            </a:xfrm>
            <a:prstGeom prst="arc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105400" y="2895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простирујући талас, из угла неког ко мирује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248400" y="3505200"/>
            <a:ext cx="76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105400" y="5638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замрзнути талас, из угла  Ајнштајна који га сустиже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400800" y="5257800"/>
            <a:ext cx="2286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50"/>
          <p:cNvGrpSpPr/>
          <p:nvPr/>
        </p:nvGrpSpPr>
        <p:grpSpPr>
          <a:xfrm>
            <a:off x="1600200" y="1600200"/>
            <a:ext cx="6019800" cy="3886200"/>
            <a:chOff x="1600200" y="1600200"/>
            <a:chExt cx="6019800" cy="3886200"/>
          </a:xfrm>
        </p:grpSpPr>
        <p:sp>
          <p:nvSpPr>
            <p:cNvPr id="69" name="Rectangle 68"/>
            <p:cNvSpPr/>
            <p:nvPr/>
          </p:nvSpPr>
          <p:spPr>
            <a:xfrm>
              <a:off x="1600200" y="1600200"/>
              <a:ext cx="6019800" cy="388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30" descr="http://rlv.zcache.com/and_god_said_maxwells_equations_tee_shirts-r49de6c408fc24fe395922b6e65582514_804gs_512.jpg"/>
            <p:cNvPicPr>
              <a:picLocks noChangeAspect="1" noChangeArrowheads="1"/>
            </p:cNvPicPr>
            <p:nvPr/>
          </p:nvPicPr>
          <p:blipFill>
            <a:blip r:embed="rId6" cstate="print"/>
            <a:srcRect l="6250" r="7813" b="18750"/>
            <a:stretch>
              <a:fillRect/>
            </a:stretch>
          </p:blipFill>
          <p:spPr bwMode="auto">
            <a:xfrm>
              <a:off x="1752600" y="2057400"/>
              <a:ext cx="3062654" cy="2895600"/>
            </a:xfrm>
            <a:prstGeom prst="rect">
              <a:avLst/>
            </a:prstGeom>
            <a:noFill/>
          </p:spPr>
        </p:pic>
      </p:grpSp>
      <p:grpSp>
        <p:nvGrpSpPr>
          <p:cNvPr id="71" name="Group 49"/>
          <p:cNvGrpSpPr/>
          <p:nvPr/>
        </p:nvGrpSpPr>
        <p:grpSpPr>
          <a:xfrm>
            <a:off x="4805882" y="2124546"/>
            <a:ext cx="2819400" cy="2862322"/>
            <a:chOff x="4724400" y="2133600"/>
            <a:chExt cx="2819400" cy="2862322"/>
          </a:xfrm>
        </p:grpSpPr>
        <p:sp>
          <p:nvSpPr>
            <p:cNvPr id="72" name="Right Arrow 71"/>
            <p:cNvSpPr/>
            <p:nvPr/>
          </p:nvSpPr>
          <p:spPr>
            <a:xfrm>
              <a:off x="4724400" y="2590800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257800" y="2133600"/>
              <a:ext cx="2286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Постоје електромагнетни таласи који се у вакууму простиру брзином:</a:t>
              </a:r>
            </a:p>
            <a:p>
              <a:endParaRPr lang="sr-Cyrl-RS" dirty="0" smtClean="0"/>
            </a:p>
            <a:p>
              <a:endParaRPr lang="sr-Cyrl-RS" dirty="0" smtClean="0"/>
            </a:p>
            <a:p>
              <a:endParaRPr lang="sr-Cyrl-RS" dirty="0"/>
            </a:p>
            <a:p>
              <a:r>
                <a:rPr lang="sr-Cyrl-RS" dirty="0" smtClean="0"/>
                <a:t>и не постоје “замрзнути” таласи!</a:t>
              </a:r>
              <a:endParaRPr lang="en-US" dirty="0"/>
            </a:p>
          </p:txBody>
        </p:sp>
        <p:pic>
          <p:nvPicPr>
            <p:cNvPr id="74" name="Picture 4" descr="C:\Users\Igor\AppData\Local\Temp\scl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15000" y="3505200"/>
              <a:ext cx="1341120" cy="838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/>
      <p:bldP spid="33" grpId="0"/>
      <p:bldP spid="3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s-media-cache-ak0.pinimg.com/736x/52/67/be/5267bea70849c560dfac052a35f7b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585" y="1685365"/>
            <a:ext cx="4766049" cy="2376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</a:t>
            </a:r>
            <a:endParaRPr lang="en-US" dirty="0"/>
          </a:p>
        </p:txBody>
      </p:sp>
      <p:pic>
        <p:nvPicPr>
          <p:cNvPr id="25604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517" y="3173506"/>
            <a:ext cx="921714" cy="1659086"/>
          </a:xfrm>
          <a:prstGeom prst="rect">
            <a:avLst/>
          </a:prstGeom>
          <a:noFill/>
        </p:spPr>
      </p:pic>
      <p:pic>
        <p:nvPicPr>
          <p:cNvPr id="9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23398" t="21742" r="21544" b="62964"/>
          <a:stretch>
            <a:fillRect/>
          </a:stretch>
        </p:blipFill>
        <p:spPr bwMode="auto">
          <a:xfrm>
            <a:off x="2850777" y="2462567"/>
            <a:ext cx="507475" cy="253737"/>
          </a:xfrm>
          <a:prstGeom prst="rect">
            <a:avLst/>
          </a:prstGeom>
          <a:noFill/>
        </p:spPr>
      </p:pic>
      <p:pic>
        <p:nvPicPr>
          <p:cNvPr id="10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10232" t="78041" r="81789" b="15"/>
          <a:stretch>
            <a:fillRect/>
          </a:stretch>
        </p:blipFill>
        <p:spPr bwMode="auto">
          <a:xfrm>
            <a:off x="4446494" y="3759707"/>
            <a:ext cx="73547" cy="364058"/>
          </a:xfrm>
          <a:prstGeom prst="rect">
            <a:avLst/>
          </a:prstGeom>
          <a:noFill/>
        </p:spPr>
      </p:pic>
      <p:pic>
        <p:nvPicPr>
          <p:cNvPr id="25610" name="Picture 10" descr="C:\Users\Igor\AppData\Local\Temp\scl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2865" y="3209319"/>
            <a:ext cx="929912" cy="1117457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6228977"/>
            <a:ext cx="3254189" cy="234577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0965" y="1766047"/>
            <a:ext cx="1649507" cy="30659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488141" y="4930588"/>
            <a:ext cx="224118" cy="753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22612" y="5100918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Шварцшилдова метрика - особине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210"/>
            <a:ext cx="8229600" cy="4682953"/>
          </a:xfrm>
        </p:spPr>
        <p:txBody>
          <a:bodyPr/>
          <a:lstStyle/>
          <a:p>
            <a:r>
              <a:rPr lang="sr-Cyrl-RS" dirty="0" smtClean="0"/>
              <a:t>За јако масивне објекте </a:t>
            </a:r>
            <a:r>
              <a:rPr lang="en-US" b="1" i="1" dirty="0" smtClean="0"/>
              <a:t>r</a:t>
            </a:r>
            <a:r>
              <a:rPr lang="sr-Latn-RS" b="1" i="1" baseline="-25000" dirty="0" smtClean="0"/>
              <a:t>S</a:t>
            </a:r>
            <a:r>
              <a:rPr lang="sr-Cyrl-RS" dirty="0" smtClean="0"/>
              <a:t> је веће од њиховог пречника: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27138" y="2516188"/>
          <a:ext cx="6651625" cy="1243012"/>
        </p:xfrm>
        <a:graphic>
          <a:graphicData uri="http://schemas.openxmlformats.org/presentationml/2006/ole">
            <p:oleObj spid="_x0000_s52226" name="Equation" r:id="rId3" imgW="3200400" imgH="596880" progId="Equation.3">
              <p:embed/>
            </p:oleObj>
          </a:graphicData>
        </a:graphic>
      </p:graphicFrame>
      <p:pic>
        <p:nvPicPr>
          <p:cNvPr id="9" name="Picture 6" descr="C:\Users\Igor\AppData\Local\Temp\scl2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852" y="4281241"/>
            <a:ext cx="1140643" cy="1106008"/>
          </a:xfrm>
          <a:prstGeom prst="rect">
            <a:avLst/>
          </a:prstGeom>
          <a:noFill/>
        </p:spPr>
      </p:pic>
      <p:sp>
        <p:nvSpPr>
          <p:cNvPr id="12" name="Left Brace 11"/>
          <p:cNvSpPr/>
          <p:nvPr/>
        </p:nvSpPr>
        <p:spPr>
          <a:xfrm rot="5400000">
            <a:off x="3910987" y="4186410"/>
            <a:ext cx="231356" cy="1112707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47221" y="4095773"/>
            <a:ext cx="61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4527011" y="3282107"/>
            <a:ext cx="506779" cy="2601821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86060" y="3829533"/>
            <a:ext cx="104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r>
              <a:rPr lang="sr-Latn-RS" sz="2800" b="1" i="1" baseline="-25000" dirty="0" smtClean="0"/>
              <a:t>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92366" y="3944039"/>
            <a:ext cx="5210979" cy="1828800"/>
          </a:xfrm>
          <a:prstGeom prst="ellipse">
            <a:avLst/>
          </a:prstGeom>
          <a:ln w="38100"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1270000" y="3473450"/>
          <a:ext cx="565150" cy="349250"/>
        </p:xfrm>
        <a:graphic>
          <a:graphicData uri="http://schemas.openxmlformats.org/presentationml/2006/ole">
            <p:oleObj spid="_x0000_s52227" name="Equation" r:id="rId5" imgW="368280" imgH="228600" progId="Equation.3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916935" y="3822853"/>
            <a:ext cx="2599981" cy="10576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19826406">
            <a:off x="1818975" y="3381863"/>
            <a:ext cx="528810" cy="181103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92357" y="2434728"/>
            <a:ext cx="958467" cy="1145754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31834" y="3124453"/>
            <a:ext cx="108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&lt;</a:t>
            </a:r>
            <a:r>
              <a:rPr lang="sr-Cyrl-RS" sz="3600" b="1" i="1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743899" y="2454926"/>
            <a:ext cx="1081489" cy="1378944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25747" y="3199734"/>
            <a:ext cx="108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&gt;</a:t>
            </a:r>
            <a:r>
              <a:rPr lang="sr-Cyrl-RS" sz="3600" b="1" i="1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endCxn id="26" idx="3"/>
          </p:cNvCxnSpPr>
          <p:nvPr/>
        </p:nvCxnSpPr>
        <p:spPr>
          <a:xfrm flipH="1" flipV="1">
            <a:off x="5605751" y="3522900"/>
            <a:ext cx="1445044" cy="6855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039778" y="3833870"/>
            <a:ext cx="1784733" cy="1421176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rgbClr val="FF0000"/>
                </a:solidFill>
              </a:rPr>
              <a:t>Време и радијус су заменили места!!!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3988106"/>
            <a:ext cx="5199961" cy="1806766"/>
          </a:xfrm>
          <a:prstGeom prst="ellips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429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2" name="Picture 28" descr="C:\Users\Igor\AppData\Local\Temp\sc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990600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Ако није проистекла из експеримента, онда...?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Естетско-филозофски подстицај</a:t>
            </a:r>
          </a:p>
          <a:p>
            <a:r>
              <a:rPr lang="sr-Cyrl-RS" dirty="0" smtClean="0"/>
              <a:t>Коришћење мисаоних (</a:t>
            </a:r>
            <a:r>
              <a:rPr lang="sr-Latn-RS" dirty="0" smtClean="0"/>
              <a:t>“gedanken”</a:t>
            </a:r>
            <a:r>
              <a:rPr lang="sr-Cyrl-RS" dirty="0" smtClean="0"/>
              <a:t>) експеримената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14400" y="3276600"/>
            <a:ext cx="44196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5" name="Picture 21" descr="C:\Users\Igor\Dropbox\Predavanja\Pomocni materijal\Prop_light_ani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76600"/>
            <a:ext cx="3505200" cy="692680"/>
          </a:xfrm>
          <a:prstGeom prst="rect">
            <a:avLst/>
          </a:prstGeom>
          <a:noFill/>
        </p:spPr>
      </p:pic>
      <p:pic>
        <p:nvPicPr>
          <p:cNvPr id="1046" name="Picture 22" descr="C:\Users\Igor\Dropbox\Predavanja\Pomocni materijal\light_wav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419600"/>
            <a:ext cx="2819400" cy="613174"/>
          </a:xfrm>
          <a:prstGeom prst="rect">
            <a:avLst/>
          </a:prstGeom>
          <a:noFill/>
        </p:spPr>
      </p:pic>
      <p:pic>
        <p:nvPicPr>
          <p:cNvPr id="1048" name="Picture 24" descr="C:\Users\Igor\AppData\Local\Temp\sc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14800"/>
            <a:ext cx="990600" cy="304800"/>
          </a:xfrm>
          <a:prstGeom prst="rect">
            <a:avLst/>
          </a:prstGeom>
          <a:noFill/>
        </p:spPr>
      </p:pic>
      <p:pic>
        <p:nvPicPr>
          <p:cNvPr id="1050" name="Picture 26" descr="C:\Users\Igor\AppData\Local\Temp\scl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657600"/>
            <a:ext cx="990600" cy="3048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8862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светлост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 flipV="1">
            <a:off x="4457700" y="4724400"/>
            <a:ext cx="381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2859035">
            <a:off x="6365726" y="879325"/>
            <a:ext cx="1676400" cy="1676400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2859035">
            <a:off x="6594325" y="879326"/>
            <a:ext cx="1676400" cy="1676400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2859035">
            <a:off x="6822925" y="879325"/>
            <a:ext cx="1676400" cy="1676400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2859035">
            <a:off x="5679926" y="879325"/>
            <a:ext cx="1676400" cy="1676400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2859035">
            <a:off x="5908525" y="879326"/>
            <a:ext cx="1676400" cy="1676400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2859035">
            <a:off x="6137125" y="879325"/>
            <a:ext cx="1676400" cy="1676400"/>
          </a:xfrm>
          <a:prstGeom prst="arc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210050" y="3073400"/>
          <a:ext cx="723900" cy="711200"/>
        </p:xfrm>
        <a:graphic>
          <a:graphicData uri="http://schemas.openxmlformats.org/presentationml/2006/ole">
            <p:oleObj spid="_x0000_s22530" name="Equation" r:id="rId3" imgW="723600" imgH="7110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38200" y="1752600"/>
            <a:ext cx="6019800" cy="3886200"/>
            <a:chOff x="838200" y="1752600"/>
            <a:chExt cx="6019800" cy="3886200"/>
          </a:xfrm>
        </p:grpSpPr>
        <p:sp>
          <p:nvSpPr>
            <p:cNvPr id="5" name="Rectangle 4"/>
            <p:cNvSpPr/>
            <p:nvPr/>
          </p:nvSpPr>
          <p:spPr>
            <a:xfrm>
              <a:off x="838200" y="1752600"/>
              <a:ext cx="6019800" cy="3886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0" descr="http://rlv.zcache.com/and_god_said_maxwells_equations_tee_shirts-r49de6c408fc24fe395922b6e65582514_804gs_512.jpg"/>
            <p:cNvPicPr>
              <a:picLocks noChangeAspect="1" noChangeArrowheads="1"/>
            </p:cNvPicPr>
            <p:nvPr/>
          </p:nvPicPr>
          <p:blipFill>
            <a:blip r:embed="rId4" cstate="print"/>
            <a:srcRect l="6250" r="7813" b="18750"/>
            <a:stretch>
              <a:fillRect/>
            </a:stretch>
          </p:blipFill>
          <p:spPr bwMode="auto">
            <a:xfrm>
              <a:off x="990600" y="2209800"/>
              <a:ext cx="3062654" cy="2895600"/>
            </a:xfrm>
            <a:prstGeom prst="rect">
              <a:avLst/>
            </a:prstGeom>
            <a:noFill/>
          </p:spPr>
        </p:pic>
        <p:sp>
          <p:nvSpPr>
            <p:cNvPr id="6" name="Right Arrow 5"/>
            <p:cNvSpPr/>
            <p:nvPr/>
          </p:nvSpPr>
          <p:spPr>
            <a:xfrm>
              <a:off x="3962400" y="2743200"/>
              <a:ext cx="5334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5800" y="2286000"/>
              <a:ext cx="2286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Постоје електромагнетни таласи који се у вакууму простиру брзином:</a:t>
              </a:r>
            </a:p>
            <a:p>
              <a:endParaRPr lang="sr-Cyrl-RS" dirty="0" smtClean="0"/>
            </a:p>
            <a:p>
              <a:endParaRPr lang="sr-Cyrl-RS" dirty="0" smtClean="0"/>
            </a:p>
            <a:p>
              <a:endParaRPr lang="sr-Cyrl-RS" dirty="0"/>
            </a:p>
            <a:p>
              <a:r>
                <a:rPr lang="sr-Cyrl-RS" dirty="0" smtClean="0"/>
                <a:t>и не постоје “замрзнути” таласи!</a:t>
              </a:r>
              <a:endParaRPr lang="en-US" dirty="0"/>
            </a:p>
          </p:txBody>
        </p:sp>
        <p:pic>
          <p:nvPicPr>
            <p:cNvPr id="22532" name="Picture 4" descr="C:\Users\Igor\AppData\Local\Temp\scl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3657600"/>
              <a:ext cx="1341120" cy="8382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Шварцшилдова метрика - особине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210"/>
            <a:ext cx="8229600" cy="4682953"/>
          </a:xfrm>
        </p:spPr>
        <p:txBody>
          <a:bodyPr/>
          <a:lstStyle/>
          <a:p>
            <a:r>
              <a:rPr lang="sr-Cyrl-RS" dirty="0" smtClean="0"/>
              <a:t>За јако масивне објекте </a:t>
            </a:r>
            <a:r>
              <a:rPr lang="en-US" b="1" i="1" dirty="0" smtClean="0"/>
              <a:t>r</a:t>
            </a:r>
            <a:r>
              <a:rPr lang="sr-Latn-RS" b="1" i="1" baseline="-25000" dirty="0" smtClean="0"/>
              <a:t>S</a:t>
            </a:r>
            <a:r>
              <a:rPr lang="sr-Cyrl-RS" dirty="0" smtClean="0"/>
              <a:t> је веће од њиховог пречника: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1227138" y="2516188"/>
          <a:ext cx="6651625" cy="1243012"/>
        </p:xfrm>
        <a:graphic>
          <a:graphicData uri="http://schemas.openxmlformats.org/presentationml/2006/ole">
            <p:oleObj spid="_x0000_s54274" name="Equation" r:id="rId3" imgW="3200400" imgH="596880" progId="Equation.3">
              <p:embed/>
            </p:oleObj>
          </a:graphicData>
        </a:graphic>
      </p:graphicFrame>
      <p:pic>
        <p:nvPicPr>
          <p:cNvPr id="9" name="Picture 6" descr="C:\Users\Igor\AppData\Local\Temp\scl21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5852" y="4281241"/>
            <a:ext cx="1140643" cy="1106008"/>
          </a:xfrm>
          <a:prstGeom prst="rect">
            <a:avLst/>
          </a:prstGeom>
          <a:noFill/>
        </p:spPr>
      </p:pic>
      <p:sp>
        <p:nvSpPr>
          <p:cNvPr id="12" name="Left Brace 11"/>
          <p:cNvSpPr/>
          <p:nvPr/>
        </p:nvSpPr>
        <p:spPr>
          <a:xfrm rot="5400000">
            <a:off x="3910987" y="4186410"/>
            <a:ext cx="231356" cy="1112707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47221" y="4095773"/>
            <a:ext cx="615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 rot="5400000">
            <a:off x="4527011" y="3282107"/>
            <a:ext cx="506779" cy="2601821"/>
          </a:xfrm>
          <a:prstGeom prst="leftBrace">
            <a:avLst>
              <a:gd name="adj1" fmla="val 60256"/>
              <a:gd name="adj2" fmla="val 5243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86060" y="3829533"/>
            <a:ext cx="104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/>
              <a:t>r</a:t>
            </a:r>
            <a:r>
              <a:rPr lang="sr-Latn-RS" sz="2800" b="1" i="1" baseline="-25000" dirty="0" smtClean="0"/>
              <a:t>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92366" y="3944039"/>
            <a:ext cx="5210979" cy="1828800"/>
          </a:xfrm>
          <a:prstGeom prst="ellipse">
            <a:avLst/>
          </a:prstGeom>
          <a:ln w="38100">
            <a:prstDash val="dash"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1270000" y="3473450"/>
          <a:ext cx="565150" cy="349250"/>
        </p:xfrm>
        <a:graphic>
          <a:graphicData uri="http://schemas.openxmlformats.org/presentationml/2006/ole">
            <p:oleObj spid="_x0000_s54275" name="Equation" r:id="rId5" imgW="368280" imgH="228600" progId="Equation.3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1916935" y="3822853"/>
            <a:ext cx="2599981" cy="10576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19826406">
            <a:off x="1818975" y="3381863"/>
            <a:ext cx="528810" cy="181103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92357" y="2434728"/>
            <a:ext cx="958467" cy="1145754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31834" y="3124453"/>
            <a:ext cx="108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&lt;</a:t>
            </a:r>
            <a:r>
              <a:rPr lang="sr-Cyrl-RS" sz="3600" b="1" i="1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743899" y="2454926"/>
            <a:ext cx="1081489" cy="1378944"/>
          </a:xfrm>
          <a:prstGeom prst="ellips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525747" y="3199734"/>
            <a:ext cx="108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&gt;</a:t>
            </a:r>
            <a:r>
              <a:rPr lang="sr-Cyrl-RS" sz="3600" b="1" i="1" dirty="0" smtClean="0">
                <a:solidFill>
                  <a:srgbClr val="FF0000"/>
                </a:solidFill>
              </a:rPr>
              <a:t>0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>
            <a:endCxn id="26" idx="3"/>
          </p:cNvCxnSpPr>
          <p:nvPr/>
        </p:nvCxnSpPr>
        <p:spPr>
          <a:xfrm flipH="1" flipV="1">
            <a:off x="5605751" y="3522900"/>
            <a:ext cx="1445044" cy="68554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039778" y="3833870"/>
            <a:ext cx="1784733" cy="1421176"/>
          </a:xfrm>
          <a:prstGeom prst="roundRect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rgbClr val="FF0000"/>
                </a:solidFill>
              </a:rPr>
              <a:t>Време и радијус су заменили места!!!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23581" y="2699133"/>
            <a:ext cx="5199961" cy="4158867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059277" y="5310130"/>
            <a:ext cx="826265" cy="41864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96559" y="5398264"/>
            <a:ext cx="2060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Хоризонт догађаја, или обзорје црне рупе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:\Users\Igor\AppData\Local\Temp\scl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4776" y="2924354"/>
            <a:ext cx="1693735" cy="31095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t3.gstatic.com/images?q=tbn:ANd9GcSKlln6dXNCuCuhI8hnU2XWUnko5Rw1wRoVCVFCXSfDR-p9LE7eRw"/>
          <p:cNvPicPr>
            <a:picLocks noChangeAspect="1" noChangeArrowheads="1"/>
          </p:cNvPicPr>
          <p:nvPr/>
        </p:nvPicPr>
        <p:blipFill>
          <a:blip r:embed="rId4" cstate="print"/>
          <a:srcRect l="20663" r="20201" b="5171"/>
          <a:stretch>
            <a:fillRect/>
          </a:stretch>
        </p:blipFill>
        <p:spPr bwMode="auto">
          <a:xfrm>
            <a:off x="6455261" y="3636129"/>
            <a:ext cx="1233578" cy="2077468"/>
          </a:xfrm>
          <a:prstGeom prst="rect">
            <a:avLst/>
          </a:prstGeom>
          <a:noFill/>
        </p:spPr>
      </p:pic>
      <p:pic>
        <p:nvPicPr>
          <p:cNvPr id="5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6517" y="4346698"/>
            <a:ext cx="921714" cy="165908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70965" y="2939239"/>
            <a:ext cx="1649507" cy="30659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Igor\AppData\Local\Temp\scl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1455" y="4166556"/>
            <a:ext cx="104015" cy="128019"/>
          </a:xfrm>
          <a:prstGeom prst="rect">
            <a:avLst/>
          </a:prstGeom>
          <a:noFill/>
        </p:spPr>
      </p:pic>
      <p:pic>
        <p:nvPicPr>
          <p:cNvPr id="29702" name="Picture 6" descr="C:\Users\Igor\AppData\Local\Temp\scl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1433" y="2932981"/>
            <a:ext cx="1689036" cy="3100896"/>
          </a:xfrm>
          <a:prstGeom prst="rect">
            <a:avLst/>
          </a:prstGeom>
          <a:noFill/>
        </p:spPr>
      </p:pic>
      <p:pic>
        <p:nvPicPr>
          <p:cNvPr id="10" name="Picture 4" descr="C:\Users\Igor\AppData\Local\Temp\scl1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5378" y="506776"/>
            <a:ext cx="2838450" cy="2743200"/>
          </a:xfrm>
          <a:prstGeom prst="rect">
            <a:avLst/>
          </a:prstGeom>
          <a:noFill/>
        </p:spPr>
      </p:pic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73325" y="737805"/>
          <a:ext cx="5181600" cy="1965325"/>
        </p:xfrm>
        <a:graphic>
          <a:graphicData uri="http://schemas.openxmlformats.org/presentationml/2006/ole">
            <p:oleObj spid="_x0000_s29703" name="Equation" r:id="rId9" imgW="3416040" imgH="1396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s-media-cache-ak0.pinimg.com/736x/52/67/be/5267bea70849c560dfac052a35f7be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514" y="2366683"/>
            <a:ext cx="4766049" cy="2376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 – </a:t>
            </a:r>
            <a:r>
              <a:rPr lang="sr-Latn-RS" dirty="0"/>
              <a:t>1</a:t>
            </a: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9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23398" t="21742" r="21544" b="62964"/>
          <a:stretch>
            <a:fillRect/>
          </a:stretch>
        </p:blipFill>
        <p:spPr bwMode="auto">
          <a:xfrm rot="234750">
            <a:off x="1900519" y="3242496"/>
            <a:ext cx="507475" cy="253737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475129" y="5995895"/>
            <a:ext cx="3254189" cy="234577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6094" y="1532965"/>
            <a:ext cx="1649507" cy="30659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63270" y="4697506"/>
            <a:ext cx="224118" cy="753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97741" y="4867836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26626" name="Picture 2" descr="C:\Users\Igor\AppData\Local\Temp\scl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9" b="780"/>
          <a:stretch>
            <a:fillRect/>
          </a:stretch>
        </p:blipFill>
        <p:spPr bwMode="auto">
          <a:xfrm>
            <a:off x="1640323" y="3445962"/>
            <a:ext cx="900829" cy="1130188"/>
          </a:xfrm>
          <a:prstGeom prst="rect">
            <a:avLst/>
          </a:prstGeom>
          <a:noFill/>
        </p:spPr>
      </p:pic>
      <p:pic>
        <p:nvPicPr>
          <p:cNvPr id="15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10232" t="78041" r="81789" b="15"/>
          <a:stretch>
            <a:fillRect/>
          </a:stretch>
        </p:blipFill>
        <p:spPr bwMode="auto">
          <a:xfrm>
            <a:off x="1775011" y="4198977"/>
            <a:ext cx="73547" cy="364058"/>
          </a:xfrm>
          <a:prstGeom prst="rect">
            <a:avLst/>
          </a:prstGeom>
          <a:noFill/>
        </p:spPr>
      </p:pic>
      <p:pic>
        <p:nvPicPr>
          <p:cNvPr id="16" name="Picture 2" descr="C:\Users\Igor\AppData\Local\Temp\scl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9" b="780"/>
          <a:stretch>
            <a:fillRect/>
          </a:stretch>
        </p:blipFill>
        <p:spPr bwMode="auto">
          <a:xfrm rot="18763236">
            <a:off x="6176466" y="2432950"/>
            <a:ext cx="900829" cy="1130188"/>
          </a:xfrm>
          <a:prstGeom prst="rect">
            <a:avLst/>
          </a:prstGeom>
          <a:noFill/>
        </p:spPr>
      </p:pic>
      <p:pic>
        <p:nvPicPr>
          <p:cNvPr id="17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23398" t="21742" r="21544" b="62964"/>
          <a:stretch>
            <a:fillRect/>
          </a:stretch>
        </p:blipFill>
        <p:spPr bwMode="auto">
          <a:xfrm rot="2588553">
            <a:off x="7243483" y="2919767"/>
            <a:ext cx="507475" cy="253737"/>
          </a:xfrm>
          <a:prstGeom prst="rect">
            <a:avLst/>
          </a:prstGeom>
          <a:noFill/>
        </p:spPr>
      </p:pic>
      <p:pic>
        <p:nvPicPr>
          <p:cNvPr id="18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10232" t="78041" r="81789" b="15"/>
          <a:stretch>
            <a:fillRect/>
          </a:stretch>
        </p:blipFill>
        <p:spPr bwMode="auto">
          <a:xfrm>
            <a:off x="5952565" y="3060460"/>
            <a:ext cx="73547" cy="364058"/>
          </a:xfrm>
          <a:prstGeom prst="rect">
            <a:avLst/>
          </a:prstGeom>
          <a:noFill/>
        </p:spPr>
      </p:pic>
      <p:grpSp>
        <p:nvGrpSpPr>
          <p:cNvPr id="3" name="Group 23"/>
          <p:cNvGrpSpPr/>
          <p:nvPr/>
        </p:nvGrpSpPr>
        <p:grpSpPr>
          <a:xfrm>
            <a:off x="3326922" y="1207700"/>
            <a:ext cx="4221191" cy="1673522"/>
            <a:chOff x="3326922" y="1207700"/>
            <a:chExt cx="4221191" cy="1673522"/>
          </a:xfrm>
        </p:grpSpPr>
        <p:sp>
          <p:nvSpPr>
            <p:cNvPr id="19" name="Right Arrow 18"/>
            <p:cNvSpPr/>
            <p:nvPr/>
          </p:nvSpPr>
          <p:spPr>
            <a:xfrm rot="2706561">
              <a:off x="4589253" y="2320505"/>
              <a:ext cx="905773" cy="215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9788568">
              <a:off x="3326922" y="2024332"/>
              <a:ext cx="905773" cy="215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83811" y="1207700"/>
              <a:ext cx="33643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Каквим експериментом он може да разликује ове две ситуације?</a:t>
              </a:r>
              <a:endParaRPr lang="en-US" dirty="0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3769744" y="4383717"/>
            <a:ext cx="4813539" cy="2077468"/>
            <a:chOff x="3769744" y="4383717"/>
            <a:chExt cx="4813539" cy="2077468"/>
          </a:xfrm>
        </p:grpSpPr>
        <p:pic>
          <p:nvPicPr>
            <p:cNvPr id="22" name="Picture 2" descr="http://t3.gstatic.com/images?q=tbn:ANd9GcSKlln6dXNCuCuhI8hnU2XWUnko5Rw1wRoVCVFCXSfDR-p9LE7eRw"/>
            <p:cNvPicPr>
              <a:picLocks noChangeAspect="1" noChangeArrowheads="1"/>
            </p:cNvPicPr>
            <p:nvPr/>
          </p:nvPicPr>
          <p:blipFill>
            <a:blip r:embed="rId5" cstate="print"/>
            <a:srcRect l="20663" r="20201" b="5171"/>
            <a:stretch>
              <a:fillRect/>
            </a:stretch>
          </p:blipFill>
          <p:spPr bwMode="auto">
            <a:xfrm flipH="1">
              <a:off x="3769744" y="4383717"/>
              <a:ext cx="1199071" cy="2077468"/>
            </a:xfrm>
            <a:prstGeom prst="rect">
              <a:avLst/>
            </a:prstGeom>
            <a:noFill/>
          </p:spPr>
        </p:pic>
        <p:sp>
          <p:nvSpPr>
            <p:cNvPr id="23" name="Rounded Rectangular Callout 22"/>
            <p:cNvSpPr/>
            <p:nvPr/>
          </p:nvSpPr>
          <p:spPr>
            <a:xfrm>
              <a:off x="5046452" y="4942935"/>
              <a:ext cx="3536831" cy="1414733"/>
            </a:xfrm>
            <a:prstGeom prst="wedgeRoundRectCallout">
              <a:avLst>
                <a:gd name="adj1" fmla="val -56528"/>
                <a:gd name="adj2" fmla="val -24277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>
                  <a:solidFill>
                    <a:schemeClr val="tx1"/>
                  </a:solidFill>
                </a:rPr>
                <a:t>Можда ове две ситуације нису само привидно сличне, можда су суштински еквивалентне па не постоји такав експеримент?!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>
            <a:off x="2932981" y="1639019"/>
            <a:ext cx="8627" cy="4425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87570" y="1653397"/>
            <a:ext cx="8627" cy="4425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43171" y="5673687"/>
            <a:ext cx="1432193" cy="264405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0608 -0.00277 0.00521 -0.01111 0.00677 -0.01828 C 0.00729 -0.02106 0.00885 -0.02615 0.00885 -0.02615 C 0.00851 -0.03657 0.00851 -0.04722 0.00781 -0.05763 C 0.00764 -0.06203 0.00486 -0.06967 0.00382 -0.07337 C 0.00069 -0.08541 -0.00052 -0.09953 -0.00486 -0.11111 C -0.00677 -0.11597 -0.01042 -0.1199 -0.01285 -0.1243 C -0.01632 -0.13055 -0.01858 -0.1368 -0.02361 -0.1412 C -0.02813 -0.15046 -0.03576 -0.16666 -0.0441 -0.1699 C -0.04826 -0.17361 -0.04931 -0.17407 -0.05208 -0.17777 C -0.05434 -0.18078 -0.05295 -0.18055 -0.05486 -0.18055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6 C -0.00329 -0.00139 -0.00451 -0.0037 -0.00781 -0.00509 C -0.01163 -0.00833 -0.01336 -0.01296 -0.01666 -0.01689 C -0.01874 -0.02662 -0.01579 -0.01458 -0.01961 -0.02476 C -0.02187 -0.03055 -0.02256 -0.03819 -0.02343 -0.04444 C -0.02291 -0.06389 -0.02517 -0.07708 -0.01458 -0.09004 C -0.01354 -0.0949 -0.0118 -0.09537 -0.00972 -0.0993 C -0.00642 -0.10532 -0.00312 -0.11134 6.11111E-6 -0.11759 C 0.00331 -0.1243 0.00296 -0.11551 0.00296 -0.12014 " pathEditMode="relative" ptsTypes="ffffffffA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C -0.00295 -0.00255 -0.00486 -0.00533 -0.00782 -0.00787 C -0.01337 -0.01922 -0.00591 -0.00602 -0.01268 -0.01297 C -0.01441 -0.01482 -0.01545 -0.01736 -0.01667 -0.01968 C -0.02118 -0.02801 -0.02466 -0.0375 -0.03038 -0.04445 C -0.03143 -0.04931 -0.03229 -0.05232 -0.03229 -0.05741 " pathEditMode="relative" ptsTypes="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напомене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Наћи перце?</a:t>
            </a:r>
          </a:p>
          <a:p>
            <a:r>
              <a:rPr lang="sr-Cyrl-RS" dirty="0" smtClean="0"/>
              <a:t>проверити како се види сфера</a:t>
            </a:r>
          </a:p>
          <a:p>
            <a:r>
              <a:rPr lang="sr-Cyrl-RS" dirty="0" smtClean="0"/>
              <a:t>смањити звук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СТР и мисаони експерименти са возовима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Гледате кроз прозор воза – ко се креће?</a:t>
            </a:r>
            <a:endParaRPr lang="en-US" dirty="0"/>
          </a:p>
        </p:txBody>
      </p:sp>
      <p:pic>
        <p:nvPicPr>
          <p:cNvPr id="5" name="Relative Velocity of Train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2286000"/>
            <a:ext cx="4953000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Који воз се креће?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Који експеримент може да установи који се од возова заправо креће?</a:t>
            </a:r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Још од Галилеја знамо да ни један механички експеримент то не може.</a:t>
            </a:r>
          </a:p>
          <a:p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1828800" y="2590800"/>
            <a:ext cx="4191000" cy="1244203"/>
            <a:chOff x="1828800" y="2590800"/>
            <a:chExt cx="4191000" cy="1244203"/>
          </a:xfrm>
        </p:grpSpPr>
        <p:pic>
          <p:nvPicPr>
            <p:cNvPr id="23554" name="Picture 2" descr="C:\Users\Igor\AppData\Local\Temp\scl5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28800" y="2590800"/>
              <a:ext cx="4191000" cy="1244203"/>
            </a:xfrm>
            <a:prstGeom prst="rect">
              <a:avLst/>
            </a:prstGeom>
            <a:noFill/>
          </p:spPr>
        </p:pic>
        <p:pic>
          <p:nvPicPr>
            <p:cNvPr id="23558" name="Picture 6" descr="http://cdn.grid.fotosearch.com/CSP/CSP992/k14630654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9305" y="2940423"/>
              <a:ext cx="592572" cy="609600"/>
            </a:xfrm>
            <a:prstGeom prst="rect">
              <a:avLst/>
            </a:prstGeom>
            <a:noFill/>
          </p:spPr>
        </p:pic>
      </p:grpSp>
      <p:grpSp>
        <p:nvGrpSpPr>
          <p:cNvPr id="5" name="Group 11"/>
          <p:cNvGrpSpPr/>
          <p:nvPr/>
        </p:nvGrpSpPr>
        <p:grpSpPr>
          <a:xfrm>
            <a:off x="3030071" y="3859306"/>
            <a:ext cx="4191000" cy="1244203"/>
            <a:chOff x="3048000" y="3886200"/>
            <a:chExt cx="4191000" cy="1244203"/>
          </a:xfrm>
        </p:grpSpPr>
        <p:pic>
          <p:nvPicPr>
            <p:cNvPr id="6" name="Picture 2" descr="C:\Users\Igor\AppData\Local\Temp\scl5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048000" y="3886200"/>
              <a:ext cx="4191000" cy="1244203"/>
            </a:xfrm>
            <a:prstGeom prst="rect">
              <a:avLst/>
            </a:prstGeom>
            <a:noFill/>
          </p:spPr>
        </p:pic>
        <p:pic>
          <p:nvPicPr>
            <p:cNvPr id="10" name="Picture 6" descr="http://cdn.grid.fotosearch.com/CSP/CSP992/k14630654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86835" y="4231341"/>
              <a:ext cx="592572" cy="609600"/>
            </a:xfrm>
            <a:prstGeom prst="rect">
              <a:avLst/>
            </a:prstGeom>
            <a:noFill/>
          </p:spPr>
        </p:pic>
      </p:grpSp>
      <p:grpSp>
        <p:nvGrpSpPr>
          <p:cNvPr id="9" name="Group 14"/>
          <p:cNvGrpSpPr/>
          <p:nvPr/>
        </p:nvGrpSpPr>
        <p:grpSpPr>
          <a:xfrm>
            <a:off x="1066800" y="2563905"/>
            <a:ext cx="735106" cy="865095"/>
            <a:chOff x="1066800" y="2563905"/>
            <a:chExt cx="735106" cy="865095"/>
          </a:xfrm>
        </p:grpSpPr>
        <p:sp>
          <p:nvSpPr>
            <p:cNvPr id="8" name="Right Arrow 7"/>
            <p:cNvSpPr/>
            <p:nvPr/>
          </p:nvSpPr>
          <p:spPr>
            <a:xfrm flipH="1">
              <a:off x="1066800" y="320040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83341" y="2563905"/>
              <a:ext cx="618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4400" dirty="0">
                  <a:solidFill>
                    <a:schemeClr val="accent1"/>
                  </a:solidFill>
                </a:rPr>
                <a:t>?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7153836" y="3765176"/>
            <a:ext cx="694764" cy="883024"/>
            <a:chOff x="7153836" y="3765176"/>
            <a:chExt cx="694764" cy="883024"/>
          </a:xfrm>
        </p:grpSpPr>
        <p:sp>
          <p:nvSpPr>
            <p:cNvPr id="7" name="Right Arrow 6"/>
            <p:cNvSpPr/>
            <p:nvPr/>
          </p:nvSpPr>
          <p:spPr>
            <a:xfrm>
              <a:off x="7162800" y="4419600"/>
              <a:ext cx="685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53836" y="3765176"/>
              <a:ext cx="6185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4400" dirty="0">
                  <a:solidFill>
                    <a:schemeClr val="accent1"/>
                  </a:solidFill>
                </a:rPr>
                <a:t>?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oup 29"/>
          <p:cNvGrpSpPr/>
          <p:nvPr/>
        </p:nvGrpSpPr>
        <p:grpSpPr>
          <a:xfrm>
            <a:off x="1600200" y="1600200"/>
            <a:ext cx="6019800" cy="3886200"/>
            <a:chOff x="1600200" y="1600200"/>
            <a:chExt cx="6019800" cy="3886200"/>
          </a:xfrm>
        </p:grpSpPr>
        <p:grpSp>
          <p:nvGrpSpPr>
            <p:cNvPr id="26" name="Group 23"/>
            <p:cNvGrpSpPr/>
            <p:nvPr/>
          </p:nvGrpSpPr>
          <p:grpSpPr>
            <a:xfrm>
              <a:off x="1600200" y="1600200"/>
              <a:ext cx="6019800" cy="3886200"/>
              <a:chOff x="1600200" y="1600200"/>
              <a:chExt cx="6019800" cy="3886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600200" y="1600200"/>
                <a:ext cx="6019800" cy="388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940945" y="1725621"/>
                <a:ext cx="50809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 smtClean="0"/>
                  <a:t>Специјална теорија релативитета:</a:t>
                </a:r>
                <a:endParaRPr lang="en-US" sz="2400" dirty="0"/>
              </a:p>
            </p:txBody>
          </p:sp>
        </p:grpSp>
        <p:pic>
          <p:nvPicPr>
            <p:cNvPr id="27" name="Picture 2" descr="http://t3.gstatic.com/images?q=tbn:ANd9GcSKlln6dXNCuCuhI8hnU2XWUnko5Rw1wRoVCVFCXSfDR-p9LE7eRw"/>
            <p:cNvPicPr>
              <a:picLocks noChangeAspect="1" noChangeArrowheads="1"/>
            </p:cNvPicPr>
            <p:nvPr/>
          </p:nvPicPr>
          <p:blipFill>
            <a:blip r:embed="rId4" cstate="print"/>
            <a:srcRect l="20663" r="20201" b="5171"/>
            <a:stretch>
              <a:fillRect/>
            </a:stretch>
          </p:blipFill>
          <p:spPr bwMode="auto">
            <a:xfrm flipH="1">
              <a:off x="1768416" y="2278871"/>
              <a:ext cx="1199071" cy="2077468"/>
            </a:xfrm>
            <a:prstGeom prst="rect">
              <a:avLst/>
            </a:prstGeom>
            <a:noFill/>
          </p:spPr>
        </p:pic>
        <p:sp>
          <p:nvSpPr>
            <p:cNvPr id="30" name="Rounded Rectangular Callout 29"/>
            <p:cNvSpPr/>
            <p:nvPr/>
          </p:nvSpPr>
          <p:spPr>
            <a:xfrm>
              <a:off x="3191774" y="2277374"/>
              <a:ext cx="4244196" cy="1345720"/>
            </a:xfrm>
            <a:prstGeom prst="wedgeRoundRectCallout">
              <a:avLst>
                <a:gd name="adj1" fmla="val -59583"/>
                <a:gd name="adj2" fmla="val 1711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r-Cyrl-RS" dirty="0" smtClean="0"/>
            </a:p>
            <a:p>
              <a:pPr algn="ctr"/>
              <a:r>
                <a:rPr lang="sr-Cyrl-RS" dirty="0" smtClean="0"/>
                <a:t> “Тврдим да не постоји никакав експеримент који би то могао</a:t>
              </a:r>
              <a:r>
                <a:rPr lang="sr-Latn-RS" dirty="0" smtClean="0"/>
                <a:t> </a:t>
              </a:r>
              <a:r>
                <a:rPr lang="sr-Cyrl-RS" dirty="0" smtClean="0"/>
                <a:t>да одреди, па ни електромагнетни, па шта кошта да кошта...”</a:t>
              </a:r>
              <a:endParaRPr lang="en-US" dirty="0" smtClean="0"/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24"/>
          <p:cNvGrpSpPr/>
          <p:nvPr/>
        </p:nvGrpSpPr>
        <p:grpSpPr>
          <a:xfrm>
            <a:off x="1819835" y="3731855"/>
            <a:ext cx="5737412" cy="1563566"/>
            <a:chOff x="1819835" y="3731855"/>
            <a:chExt cx="5737412" cy="1563566"/>
          </a:xfrm>
        </p:grpSpPr>
        <p:sp>
          <p:nvSpPr>
            <p:cNvPr id="34" name="Down Arrow 33"/>
            <p:cNvSpPr/>
            <p:nvPr/>
          </p:nvSpPr>
          <p:spPr>
            <a:xfrm>
              <a:off x="4858025" y="3731855"/>
              <a:ext cx="403412" cy="708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19835" y="4464424"/>
              <a:ext cx="57374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400" dirty="0" smtClean="0"/>
                <a:t>Цена: сами концепти времена и простора морају суштински да се промене!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 – </a:t>
            </a:r>
            <a:r>
              <a:rPr lang="sr-Latn-RS" dirty="0"/>
              <a:t>1</a:t>
            </a: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9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2" cstate="print"/>
          <a:srcRect l="23398" t="21742" r="21544" b="62964"/>
          <a:stretch>
            <a:fillRect/>
          </a:stretch>
        </p:blipFill>
        <p:spPr bwMode="auto">
          <a:xfrm rot="234750">
            <a:off x="1900519" y="3242496"/>
            <a:ext cx="507475" cy="253737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475129" y="5995895"/>
            <a:ext cx="3254189" cy="234577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6094" y="1532965"/>
            <a:ext cx="1649507" cy="30659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63270" y="4697506"/>
            <a:ext cx="224118" cy="753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97741" y="4867836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26626" name="Picture 2" descr="C:\Users\Igor\AppData\Local\Temp\scl7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9" b="780"/>
          <a:stretch>
            <a:fillRect/>
          </a:stretch>
        </p:blipFill>
        <p:spPr bwMode="auto">
          <a:xfrm>
            <a:off x="1640323" y="3445962"/>
            <a:ext cx="900829" cy="1130188"/>
          </a:xfrm>
          <a:prstGeom prst="rect">
            <a:avLst/>
          </a:prstGeom>
          <a:noFill/>
        </p:spPr>
      </p:pic>
      <p:pic>
        <p:nvPicPr>
          <p:cNvPr id="15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2" cstate="print"/>
          <a:srcRect l="10232" t="78041" r="81789" b="15"/>
          <a:stretch>
            <a:fillRect/>
          </a:stretch>
        </p:blipFill>
        <p:spPr bwMode="auto">
          <a:xfrm>
            <a:off x="1775011" y="4198977"/>
            <a:ext cx="73547" cy="364058"/>
          </a:xfrm>
          <a:prstGeom prst="rect">
            <a:avLst/>
          </a:prstGeom>
          <a:noFill/>
        </p:spPr>
      </p:pic>
      <p:cxnSp>
        <p:nvCxnSpPr>
          <p:cNvPr id="27" name="Straight Connector 26"/>
          <p:cNvCxnSpPr/>
          <p:nvPr/>
        </p:nvCxnSpPr>
        <p:spPr>
          <a:xfrm flipH="1">
            <a:off x="2932981" y="1639019"/>
            <a:ext cx="8627" cy="4425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87570" y="1653397"/>
            <a:ext cx="8627" cy="4425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0.00608 -0.00277 0.00521 -0.01111 0.00677 -0.01828 C 0.00729 -0.02106 0.00885 -0.02615 0.00885 -0.02615 C 0.00851 -0.03657 0.00851 -0.04722 0.00781 -0.05763 C 0.00764 -0.06203 0.00486 -0.06967 0.00382 -0.07337 C 0.00069 -0.08541 -0.00052 -0.09953 -0.00486 -0.11111 C -0.00677 -0.11597 -0.01042 -0.1199 -0.01285 -0.1243 C -0.01632 -0.13055 -0.01858 -0.1368 -0.02361 -0.1412 C -0.02813 -0.15046 -0.03576 -0.16666 -0.0441 -0.1699 C -0.04826 -0.17361 -0.04931 -0.17407 -0.05208 -0.17777 C -0.05434 -0.18078 -0.05295 -0.18055 -0.05486 -0.18055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7037E-6 C -0.00329 -0.00139 -0.00451 -0.0037 -0.00781 -0.00509 C -0.01163 -0.00833 -0.01336 -0.01296 -0.01666 -0.01689 C -0.01874 -0.02662 -0.01579 -0.01458 -0.01961 -0.02476 C -0.02187 -0.03055 -0.02256 -0.03819 -0.02343 -0.04444 C -0.02291 -0.06389 -0.02517 -0.07708 -0.01458 -0.09004 C -0.01354 -0.0949 -0.0118 -0.09537 -0.00972 -0.0993 C -0.00642 -0.10532 -0.00312 -0.11134 6.11111E-6 -0.11759 C 0.00331 -0.1243 0.00296 -0.11551 0.00296 -0.12014 " pathEditMode="relative" ptsTypes="ffffffffA"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C -0.00295 -0.00255 -0.00486 -0.00533 -0.00782 -0.00787 C -0.01337 -0.01922 -0.00591 -0.00602 -0.01268 -0.01297 C -0.01441 -0.01482 -0.01545 -0.01736 -0.01667 -0.01968 C -0.02118 -0.02801 -0.02466 -0.0375 -0.03038 -0.04445 C -0.03143 -0.04931 -0.03229 -0.05232 -0.03229 -0.05741 " pathEditMode="relative" ptsTypes="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s://s-media-cache-ak0.pinimg.com/736x/52/67/be/5267bea70849c560dfac052a35f7be0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4514" y="2366683"/>
            <a:ext cx="4766049" cy="23765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 – </a:t>
            </a:r>
            <a:r>
              <a:rPr lang="sr-Latn-RS" dirty="0"/>
              <a:t>1</a:t>
            </a:r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9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98" t="21742" r="21544" b="62964"/>
          <a:stretch>
            <a:fillRect/>
          </a:stretch>
        </p:blipFill>
        <p:spPr bwMode="auto">
          <a:xfrm rot="234750">
            <a:off x="1375418" y="2119867"/>
            <a:ext cx="507475" cy="253737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475129" y="5995895"/>
            <a:ext cx="3254189" cy="234577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46094" y="1532965"/>
            <a:ext cx="1649507" cy="30659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963270" y="4697506"/>
            <a:ext cx="224118" cy="753036"/>
          </a:xfrm>
          <a:prstGeom prst="down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97741" y="4867836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26626" name="Picture 2" descr="C:\Users\Igor\AppData\Local\Temp\scl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9" b="780"/>
          <a:stretch>
            <a:fillRect/>
          </a:stretch>
        </p:blipFill>
        <p:spPr bwMode="auto">
          <a:xfrm>
            <a:off x="1613163" y="2513456"/>
            <a:ext cx="900829" cy="1130188"/>
          </a:xfrm>
          <a:prstGeom prst="rect">
            <a:avLst/>
          </a:prstGeom>
          <a:noFill/>
        </p:spPr>
      </p:pic>
      <p:pic>
        <p:nvPicPr>
          <p:cNvPr id="15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32" t="78041" r="81789" b="15"/>
          <a:stretch>
            <a:fillRect/>
          </a:stretch>
        </p:blipFill>
        <p:spPr bwMode="auto">
          <a:xfrm>
            <a:off x="1612048" y="3845892"/>
            <a:ext cx="73547" cy="364058"/>
          </a:xfrm>
          <a:prstGeom prst="rect">
            <a:avLst/>
          </a:prstGeom>
          <a:noFill/>
        </p:spPr>
      </p:pic>
      <p:pic>
        <p:nvPicPr>
          <p:cNvPr id="16" name="Picture 2" descr="C:\Users\Igor\AppData\Local\Temp\scl7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89" b="780"/>
          <a:stretch>
            <a:fillRect/>
          </a:stretch>
        </p:blipFill>
        <p:spPr bwMode="auto">
          <a:xfrm rot="18763236">
            <a:off x="6176466" y="2432950"/>
            <a:ext cx="900829" cy="1130188"/>
          </a:xfrm>
          <a:prstGeom prst="rect">
            <a:avLst/>
          </a:prstGeom>
          <a:noFill/>
        </p:spPr>
      </p:pic>
      <p:pic>
        <p:nvPicPr>
          <p:cNvPr id="17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398" t="21742" r="21544" b="62964"/>
          <a:stretch>
            <a:fillRect/>
          </a:stretch>
        </p:blipFill>
        <p:spPr bwMode="auto">
          <a:xfrm rot="2588553">
            <a:off x="7243483" y="2919767"/>
            <a:ext cx="507475" cy="253737"/>
          </a:xfrm>
          <a:prstGeom prst="rect">
            <a:avLst/>
          </a:prstGeom>
          <a:noFill/>
        </p:spPr>
      </p:pic>
      <p:pic>
        <p:nvPicPr>
          <p:cNvPr id="18" name="Picture 4" descr="Man Clipart | Clipart Panda - Free Clipart Images"/>
          <p:cNvPicPr>
            <a:picLocks noChangeAspect="1" noChangeArrowheads="1"/>
          </p:cNvPicPr>
          <p:nvPr/>
        </p:nvPicPr>
        <p:blipFill>
          <a:blip r:embed="rId3" cstate="print"/>
          <a:srcRect l="10232" t="78041" r="81789" b="15"/>
          <a:stretch>
            <a:fillRect/>
          </a:stretch>
        </p:blipFill>
        <p:spPr bwMode="auto">
          <a:xfrm>
            <a:off x="5952565" y="3060460"/>
            <a:ext cx="73547" cy="364058"/>
          </a:xfrm>
          <a:prstGeom prst="rect">
            <a:avLst/>
          </a:prstGeom>
          <a:noFill/>
        </p:spPr>
      </p:pic>
      <p:grpSp>
        <p:nvGrpSpPr>
          <p:cNvPr id="3" name="Group 23"/>
          <p:cNvGrpSpPr/>
          <p:nvPr/>
        </p:nvGrpSpPr>
        <p:grpSpPr>
          <a:xfrm>
            <a:off x="3326922" y="1207700"/>
            <a:ext cx="4221191" cy="1673522"/>
            <a:chOff x="3326922" y="1207700"/>
            <a:chExt cx="4221191" cy="1673522"/>
          </a:xfrm>
        </p:grpSpPr>
        <p:sp>
          <p:nvSpPr>
            <p:cNvPr id="19" name="Right Arrow 18"/>
            <p:cNvSpPr/>
            <p:nvPr/>
          </p:nvSpPr>
          <p:spPr>
            <a:xfrm rot="2706561">
              <a:off x="4589253" y="2320505"/>
              <a:ext cx="905773" cy="215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9788568">
              <a:off x="3326922" y="2024332"/>
              <a:ext cx="905773" cy="21566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83811" y="1207700"/>
              <a:ext cx="33643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 smtClean="0"/>
                <a:t>Каквим експериментом он може да разликује ове две ситуације?</a:t>
              </a:r>
              <a:endParaRPr lang="en-US" dirty="0"/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3769744" y="4383717"/>
            <a:ext cx="4813539" cy="2077468"/>
            <a:chOff x="3769744" y="4383717"/>
            <a:chExt cx="4813539" cy="2077468"/>
          </a:xfrm>
        </p:grpSpPr>
        <p:pic>
          <p:nvPicPr>
            <p:cNvPr id="22" name="Picture 2" descr="http://t3.gstatic.com/images?q=tbn:ANd9GcSKlln6dXNCuCuhI8hnU2XWUnko5Rw1wRoVCVFCXSfDR-p9LE7eRw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663" r="20201" b="5171"/>
            <a:stretch>
              <a:fillRect/>
            </a:stretch>
          </p:blipFill>
          <p:spPr bwMode="auto">
            <a:xfrm flipH="1">
              <a:off x="3769744" y="4383717"/>
              <a:ext cx="1199071" cy="2077468"/>
            </a:xfrm>
            <a:prstGeom prst="rect">
              <a:avLst/>
            </a:prstGeom>
            <a:noFill/>
          </p:spPr>
        </p:pic>
        <p:sp>
          <p:nvSpPr>
            <p:cNvPr id="23" name="Rounded Rectangular Callout 22"/>
            <p:cNvSpPr/>
            <p:nvPr/>
          </p:nvSpPr>
          <p:spPr>
            <a:xfrm>
              <a:off x="5046452" y="4942935"/>
              <a:ext cx="3536831" cy="1414733"/>
            </a:xfrm>
            <a:prstGeom prst="wedgeRoundRectCallout">
              <a:avLst>
                <a:gd name="adj1" fmla="val -56528"/>
                <a:gd name="adj2" fmla="val -24277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r-Cyrl-RS" dirty="0" smtClean="0">
                  <a:solidFill>
                    <a:schemeClr val="tx1"/>
                  </a:solidFill>
                </a:rPr>
                <a:t>Можда ове две ситуације нису само привидно сличне, можда су суштински еквивалентне па не постоји такав експеримент?!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>
            <a:off x="2932981" y="1639019"/>
            <a:ext cx="8627" cy="4425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187570" y="1653397"/>
            <a:ext cx="8627" cy="44253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43171" y="5673687"/>
            <a:ext cx="1432193" cy="264405"/>
          </a:xfrm>
          <a:prstGeom prst="rect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45431E-6 C 0.00574 -0.00255 0.01077 -0.00763 0.01494 -0.01319 C 0.02258 -0.01203 0.02397 -0.01272 0.02883 -0.00671 C 0.02987 -0.00278 0.03074 0.00139 0.03178 0.00532 C 0.03022 0.0185 0.029 0.01758 0.01997 0.01966 C 0.00417 0.01827 0.01042 0.02035 0.00209 0.01318 C -0.00017 0.00902 0.00122 0.00925 -0.00086 0.00925 L 7.22222E-6 2.45431E-6 Z " pathEditMode="relative" ptsTypes="ffffffAf">
                                      <p:cBhvr>
                                        <p:cTn id="6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13347E-6 C -0.00069 0.00278 -0.00139 0.00532 -0.00208 0.0081 C -0.00243 0.00948 -0.00312 0.01203 -0.00312 0.01203 C -0.00278 0.0155 -0.00434 0.02059 -0.00208 0.02244 C 0.00347 0.02706 0.00938 0.02036 0.01285 0.01596 C 0.01302 0.0155 0.01441 0.00833 0.01476 0.0081 C 0.01649 0.00648 0.02066 0.00532 0.02066 0.00532 C 0.01927 -0.00116 0.01302 -0.00278 0.00885 -0.00648 C 0.00712 -0.00601 0.00538 -0.00625 0.00382 -0.00509 C 0.00278 -0.00439 0.00278 -0.00231 0.00191 -0.00116 C 0.00139 -0.00046 0.00069 -0.00046 4.72222E-6 -1.13347E-6 Z " pathEditMode="relative" ptsTypes="fffffffffff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381E-6 C 0.0059 0.00208 0.00851 0.00417 0.01372 0.00671 C 0.0151 0.00856 0.01736 0.00879 0.01875 0.01064 C 0.0191 0.01111 0.02049 0.01805 0.02066 0.01851 C 0.01927 0.02938 0.01823 0.0266 0.0099 0.02522 C 0.00417 0.01758 0.01111 0.02776 0.00694 0.01851 C 0.0059 0.01619 0.00434 0.01411 0.00295 0.01203 C 0.00174 0.00995 -0.00208 0.00787 -0.00208 0.00787 " pathEditMode="relative" ptsTypes="fffffff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92505E-6 C 0.00105 -0.0141 0.00226 -0.01804 0.01181 -0.02243 C 0.01997 -0.01966 0.0139 -0.02336 0.01685 -0.0067 C 0.0172 -0.00485 0.02084 -0.00208 0.02171 -0.00138 C 0.02327 0.0044 0.02345 0.00833 0.01876 0.01065 C 0.00313 0.00926 0.00452 0.01342 5E-6 7.92505E-6 Z " pathEditMode="relative" ptsTypes="ffffff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2885E-6 C -0.00104 0.0199 0.00139 0.02059 -0.00989 0.02499 C -0.0125 0.01967 -0.01302 0.0155 -0.00798 0.01319 C -0.00486 0.00949 -0.00503 0.00671 -0.00399 0.00139 C -0.00364 1.12885E-6 -0.00399 -0.00208 -0.00295 -0.00254 C -0.00173 -0.003 -0.00104 -0.00092 -1.66667E-6 1.12885E-6 Z " pathEditMode="relative" ptsTypes="ffffff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28799E-6 C -0.0118 -0.0014 -0.0092 -0.00232 -0.01788 -0.00533 C -0.01979 -0.00487 -0.02205 -0.00533 -0.02378 -0.00394 C -0.02812 -0.0007 -0.02257 0.00439 -0.02083 0.00531 C -0.01788 0.00878 -0.01458 0.00901 -0.01094 0.0104 C -0.00347 0.00901 -0.00382 0.00855 2.5E-6 -5.28799E-6 Z " pathEditMode="relative" ptsTypes="ffffff">
                                      <p:cBhvr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s://encrypted-tbn0.gstatic.com/images?q=tbn:ANd9GcQMjUFrFoWqTVuIFb0Xavt1eQk1MlQq8ujJfrOruZd5KD3eg6sDz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2050" y="1952761"/>
            <a:ext cx="3324225" cy="1371601"/>
          </a:xfrm>
          <a:prstGeom prst="rect">
            <a:avLst/>
          </a:prstGeom>
          <a:noFill/>
        </p:spPr>
      </p:pic>
      <p:pic>
        <p:nvPicPr>
          <p:cNvPr id="32790" name="Picture 22" descr="C:\Users\Igor\AppData\Local\Temp\scl8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236" y="2713417"/>
            <a:ext cx="3387725" cy="2812727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>
            <a:stCxn id="20" idx="2"/>
            <a:endCxn id="30724" idx="0"/>
          </p:cNvCxnSpPr>
          <p:nvPr/>
        </p:nvCxnSpPr>
        <p:spPr>
          <a:xfrm flipH="1">
            <a:off x="1627703" y="1337095"/>
            <a:ext cx="28569" cy="1742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ОТР и Ајнштајнов лифт – </a:t>
            </a:r>
            <a:r>
              <a:rPr lang="sr-Latn-RS" dirty="0"/>
              <a:t>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5201728" y="6125460"/>
            <a:ext cx="3254189" cy="234577"/>
          </a:xfrm>
          <a:custGeom>
            <a:avLst/>
            <a:gdLst>
              <a:gd name="connsiteX0" fmla="*/ 0 w 3962400"/>
              <a:gd name="connsiteY0" fmla="*/ 315259 h 324224"/>
              <a:gd name="connsiteX1" fmla="*/ 2061883 w 3962400"/>
              <a:gd name="connsiteY1" fmla="*/ 1494 h 324224"/>
              <a:gd name="connsiteX2" fmla="*/ 3962400 w 3962400"/>
              <a:gd name="connsiteY2" fmla="*/ 324224 h 32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400" h="324224">
                <a:moveTo>
                  <a:pt x="0" y="315259"/>
                </a:moveTo>
                <a:cubicBezTo>
                  <a:pt x="700741" y="157629"/>
                  <a:pt x="1401483" y="0"/>
                  <a:pt x="2061883" y="1494"/>
                </a:cubicBezTo>
                <a:cubicBezTo>
                  <a:pt x="2722283" y="2988"/>
                  <a:pt x="3962400" y="324224"/>
                  <a:pt x="3962400" y="324224"/>
                </a:cubicBezTo>
              </a:path>
            </a:pathLst>
          </a:cu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10800000">
            <a:off x="530610" y="2161508"/>
            <a:ext cx="224118" cy="75303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398" y="2374970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30724" name="Picture 4" descr="C:\Users\Igor\AppData\Local\Temp\scl2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2527" y="3086899"/>
            <a:ext cx="1730352" cy="3154832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1656272" y="1242204"/>
            <a:ext cx="241539" cy="1897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0" idx="0"/>
          </p:cNvCxnSpPr>
          <p:nvPr/>
        </p:nvCxnSpPr>
        <p:spPr>
          <a:xfrm>
            <a:off x="1777042" y="1242204"/>
            <a:ext cx="879894" cy="0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70236" y="1138517"/>
            <a:ext cx="27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</a:p>
        </p:txBody>
      </p:sp>
      <p:pic>
        <p:nvPicPr>
          <p:cNvPr id="32770" name="Picture 2" descr="C:\Users\Igor\AppData\Local\Temp\scl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462" y="2692939"/>
            <a:ext cx="1857375" cy="3409950"/>
          </a:xfrm>
          <a:prstGeom prst="rect">
            <a:avLst/>
          </a:prstGeom>
          <a:noFill/>
        </p:spPr>
      </p:pic>
      <p:pic>
        <p:nvPicPr>
          <p:cNvPr id="42" name="Picture 2" descr="http://t3.gstatic.com/images?q=tbn:ANd9GcSKlln6dXNCuCuhI8hnU2XWUnko5Rw1wRoVCVFCXSfDR-p9LE7eRw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663" r="20201" b="5171"/>
          <a:stretch>
            <a:fillRect/>
          </a:stretch>
        </p:blipFill>
        <p:spPr bwMode="auto">
          <a:xfrm>
            <a:off x="3712684" y="3017624"/>
            <a:ext cx="1114680" cy="2077468"/>
          </a:xfrm>
          <a:prstGeom prst="rect">
            <a:avLst/>
          </a:prstGeom>
          <a:noFill/>
        </p:spPr>
      </p:pic>
      <p:sp>
        <p:nvSpPr>
          <p:cNvPr id="43" name="Rounded Rectangular Callout 42"/>
          <p:cNvSpPr/>
          <p:nvPr/>
        </p:nvSpPr>
        <p:spPr>
          <a:xfrm flipH="1">
            <a:off x="2408539" y="1652529"/>
            <a:ext cx="3287908" cy="1025503"/>
          </a:xfrm>
          <a:prstGeom prst="wedgeRoundRectCallout">
            <a:avLst>
              <a:gd name="adj1" fmla="val -9618"/>
              <a:gd name="adj2" fmla="val 886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/>
                </a:solidFill>
              </a:rPr>
              <a:t>А у овом случају је убрзање неразлучиво од гравитационе силе теже!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1.38889E-6 -0.160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headEnd type="none" w="med" len="med"/>
          <a:tailEnd type="arrow" w="med" len="med"/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1494</Words>
  <Application>Microsoft Office PowerPoint</Application>
  <PresentationFormat>On-screen Show (4:3)</PresentationFormat>
  <Paragraphs>252</Paragraphs>
  <Slides>47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Циклус предавања: 100 ГОДИНА АЈНШТАЈНОВЕ ТЕОРИЈЕ ГРАВИТАЦИЈЕ</vt:lpstr>
      <vt:lpstr>“Две” теорије релативитета:</vt:lpstr>
      <vt:lpstr>Општа “генијалнија” од специјалне</vt:lpstr>
      <vt:lpstr>Ако није проистекла из експеримента, онда...?</vt:lpstr>
      <vt:lpstr>СТР и мисаони експерименти са возовима</vt:lpstr>
      <vt:lpstr>Који воз се креће?</vt:lpstr>
      <vt:lpstr>ОТР и Ајнштајнов лифт – 1 </vt:lpstr>
      <vt:lpstr>ОТР и Ајнштајнов лифт – 1 </vt:lpstr>
      <vt:lpstr>ОТР и Ајнштајнов лифт – 2</vt:lpstr>
      <vt:lpstr>ОТР и Ајнштајнов лифт – 2</vt:lpstr>
      <vt:lpstr>Још једна коцкица у мозаику...</vt:lpstr>
      <vt:lpstr>Зашто “брзина” падања не зависи од масе?</vt:lpstr>
      <vt:lpstr>Инерцијална и гравитациона маса</vt:lpstr>
      <vt:lpstr>Од ових идеја до разрађене теорије...</vt:lpstr>
      <vt:lpstr>Математика ОТР  – метрика – </vt:lpstr>
      <vt:lpstr>Математика ОТР  – метрика – </vt:lpstr>
      <vt:lpstr>Математика ОТР  – метрика – </vt:lpstr>
      <vt:lpstr>Математика ОТР  – конексија – </vt:lpstr>
      <vt:lpstr>Математика ОТР  – кривина – </vt:lpstr>
      <vt:lpstr>Ајнштајнове једначине</vt:lpstr>
      <vt:lpstr>Једначине су компликоване...</vt:lpstr>
      <vt:lpstr>Шварцшилдово решење (1916)</vt:lpstr>
      <vt:lpstr>Шварцшилдова метрика - особине</vt:lpstr>
      <vt:lpstr>Шварцшилдова метрика - особине</vt:lpstr>
      <vt:lpstr>Шварцшилдова метрика - особине</vt:lpstr>
      <vt:lpstr>Пад у црну рупу</vt:lpstr>
      <vt:lpstr>Пад у црну рупу</vt:lpstr>
      <vt:lpstr>Friedmann–Lemaître–Robertson–Walker решење</vt:lpstr>
      <vt:lpstr>Главне последице</vt:lpstr>
      <vt:lpstr>Илустрација – затворен модел универзума</vt:lpstr>
      <vt:lpstr>Главне предикције</vt:lpstr>
      <vt:lpstr>Позадинско зрачење</vt:lpstr>
      <vt:lpstr>Да сагледамо још једном...</vt:lpstr>
      <vt:lpstr>Slide 34</vt:lpstr>
      <vt:lpstr>Slide 35</vt:lpstr>
      <vt:lpstr>Шварцшилдова метрика - особине</vt:lpstr>
      <vt:lpstr>ОТР и Ајнштајнов лифт – 1 </vt:lpstr>
      <vt:lpstr>ОТР и Ајнштајнов лифт – 2</vt:lpstr>
      <vt:lpstr>ОТР и Ајнштајнов лифт</vt:lpstr>
      <vt:lpstr>ОТР и Ајнштајнов лифт</vt:lpstr>
      <vt:lpstr>Шварцшилдова метрика - особине</vt:lpstr>
      <vt:lpstr>Ако није проистекла из експеримента, онда...?</vt:lpstr>
      <vt:lpstr>Slide 43</vt:lpstr>
      <vt:lpstr>Шварцшилдова метрика - особине</vt:lpstr>
      <vt:lpstr>Slide 45</vt:lpstr>
      <vt:lpstr>ОТР и Ајнштајнов лифт – 1 </vt:lpstr>
      <vt:lpstr>напомене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Циклус предавања: 100 ГОДИНА АЈНШТАЈНОВЕ ТЕОРИЈЕ ГРАВИТАЦИЈЕ</dc:title>
  <dc:creator>Igor</dc:creator>
  <cp:lastModifiedBy>Igor</cp:lastModifiedBy>
  <cp:revision>295</cp:revision>
  <dcterms:created xsi:type="dcterms:W3CDTF">2015-10-26T08:26:29Z</dcterms:created>
  <dcterms:modified xsi:type="dcterms:W3CDTF">2015-11-16T15:08:24Z</dcterms:modified>
</cp:coreProperties>
</file>